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2"/>
    <p:sldMasterId id="2147483658"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9144000" cy="5143500" type="screen16x9"/>
  <p:notesSz cx="7559675" cy="10691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7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05200"/>
            <a:ext cx="8224200" cy="853560"/>
          </a:xfrm>
          <a:prstGeom prst="rect">
            <a:avLst/>
          </a:prstGeom>
          <a:noFill/>
          <a:ln w="0">
            <a:noFill/>
          </a:ln>
        </p:spPr>
        <p:txBody>
          <a:bodyPr lIns="0" tIns="0" rIns="0" bIns="0" anchor="ctr">
            <a:noAutofit/>
          </a:bodyPr>
          <a:lstStyle/>
          <a:p>
            <a:pPr indent="0" algn="ctr">
              <a:buNone/>
            </a:pPr>
            <a:endParaRPr lang="it-IT" sz="4400" b="0" u="none" strike="noStrike">
              <a:solidFill>
                <a:srgbClr val="000000"/>
              </a:solidFill>
              <a:uFillTx/>
              <a:latin typeface="Arial"/>
            </a:endParaRPr>
          </a:p>
        </p:txBody>
      </p:sp>
      <p:sp>
        <p:nvSpPr>
          <p:cNvPr id="9" name="PlaceHolder 2"/>
          <p:cNvSpPr>
            <a:spLocks noGrp="1"/>
          </p:cNvSpPr>
          <p:nvPr>
            <p:ph/>
          </p:nvPr>
        </p:nvSpPr>
        <p:spPr>
          <a:xfrm>
            <a:off x="457200" y="1203480"/>
            <a:ext cx="8224200" cy="2977920"/>
          </a:xfrm>
          <a:prstGeom prst="rect">
            <a:avLst/>
          </a:prstGeom>
          <a:noFill/>
          <a:ln w="0">
            <a:noFill/>
          </a:ln>
        </p:spPr>
        <p:txBody>
          <a:bodyPr lIns="0" tIns="0" rIns="0" bIns="0" anchor="t">
            <a:normAutofit/>
          </a:bodyPr>
          <a:lstStyle/>
          <a:p>
            <a:pPr indent="0">
              <a:spcBef>
                <a:spcPts val="1417"/>
              </a:spcBef>
              <a:buNone/>
            </a:pPr>
            <a:endParaRPr lang="it-IT" sz="3200" b="0" u="none" strike="noStrike">
              <a:solidFill>
                <a:srgbClr val="000000"/>
              </a:solidFill>
              <a:uFillTx/>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AA95E852-033B-45DB-AB23-4B93E7F91B56}" type="slidenum">
              <a:t>‹N›</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205200"/>
            <a:ext cx="8224200" cy="853560"/>
          </a:xfrm>
          <a:prstGeom prst="rect">
            <a:avLst/>
          </a:prstGeom>
          <a:noFill/>
          <a:ln w="0">
            <a:noFill/>
          </a:ln>
        </p:spPr>
        <p:txBody>
          <a:bodyPr lIns="0" tIns="0" rIns="0" bIns="0" anchor="ctr">
            <a:noAutofit/>
          </a:bodyPr>
          <a:lstStyle/>
          <a:p>
            <a:pPr indent="0" algn="ctr">
              <a:buNone/>
            </a:pPr>
            <a:endParaRPr lang="it-IT" sz="4400" b="0" u="none" strike="noStrike">
              <a:solidFill>
                <a:srgbClr val="000000"/>
              </a:solidFill>
              <a:uFillTx/>
              <a:latin typeface="Arial"/>
            </a:endParaRPr>
          </a:p>
        </p:txBody>
      </p:sp>
      <p:sp>
        <p:nvSpPr>
          <p:cNvPr id="26" name="PlaceHolder 2"/>
          <p:cNvSpPr>
            <a:spLocks noGrp="1"/>
          </p:cNvSpPr>
          <p:nvPr>
            <p:ph/>
          </p:nvPr>
        </p:nvSpPr>
        <p:spPr>
          <a:xfrm>
            <a:off x="457200" y="1203480"/>
            <a:ext cx="8224200" cy="2977920"/>
          </a:xfrm>
          <a:prstGeom prst="rect">
            <a:avLst/>
          </a:prstGeom>
          <a:noFill/>
          <a:ln w="0">
            <a:noFill/>
          </a:ln>
        </p:spPr>
        <p:txBody>
          <a:bodyPr lIns="0" tIns="0" rIns="0" bIns="0" anchor="t">
            <a:normAutofit/>
          </a:bodyPr>
          <a:lstStyle/>
          <a:p>
            <a:pPr indent="0">
              <a:spcBef>
                <a:spcPts val="1417"/>
              </a:spcBef>
              <a:buNone/>
            </a:pPr>
            <a:endParaRPr lang="it-IT" sz="3200" b="0" u="none" strike="noStrike">
              <a:solidFill>
                <a:srgbClr val="000000"/>
              </a:solidFill>
              <a:uFillTx/>
              <a:latin typeface="Arial"/>
            </a:endParaRPr>
          </a:p>
        </p:txBody>
      </p:sp>
      <p:sp>
        <p:nvSpPr>
          <p:cNvPr id="4" name="PlaceHolder 3"/>
          <p:cNvSpPr>
            <a:spLocks noGrp="1"/>
          </p:cNvSpPr>
          <p:nvPr>
            <p:ph type="ftr" idx="7"/>
          </p:nvPr>
        </p:nvSpPr>
        <p:spPr/>
        <p:txBody>
          <a:bodyPr/>
          <a:lstStyle/>
          <a:p>
            <a:r>
              <a:t>Footer</a:t>
            </a:r>
          </a:p>
        </p:txBody>
      </p:sp>
      <p:sp>
        <p:nvSpPr>
          <p:cNvPr id="5" name="PlaceHolder 4"/>
          <p:cNvSpPr>
            <a:spLocks noGrp="1"/>
          </p:cNvSpPr>
          <p:nvPr>
            <p:ph type="sldNum" idx="8"/>
          </p:nvPr>
        </p:nvSpPr>
        <p:spPr/>
        <p:txBody>
          <a:bodyPr/>
          <a:lstStyle/>
          <a:p>
            <a:fld id="{69EC23A9-9588-449A-9BCC-D1E68C51A285}" type="slidenum">
              <a:t>‹N›</a:t>
            </a:fld>
            <a:endParaRPr/>
          </a:p>
        </p:txBody>
      </p:sp>
      <p:sp>
        <p:nvSpPr>
          <p:cNvPr id="6" name="PlaceHolder 5"/>
          <p:cNvSpPr>
            <a:spLocks noGrp="1"/>
          </p:cNvSpPr>
          <p:nvPr>
            <p:ph type="dt" idx="9"/>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05200"/>
            <a:ext cx="8224200" cy="853560"/>
          </a:xfrm>
          <a:prstGeom prst="rect">
            <a:avLst/>
          </a:prstGeom>
          <a:noFill/>
          <a:ln w="0">
            <a:noFill/>
          </a:ln>
        </p:spPr>
        <p:txBody>
          <a:bodyPr lIns="0" tIns="0" rIns="0" bIns="0" anchor="ctr">
            <a:noAutofit/>
          </a:bodyPr>
          <a:lstStyle/>
          <a:p>
            <a:pPr indent="0" algn="ctr">
              <a:buNone/>
            </a:pPr>
            <a:endParaRPr lang="it-IT" sz="4400" b="0" u="none" strike="noStrike">
              <a:solidFill>
                <a:srgbClr val="000000"/>
              </a:solidFill>
              <a:uFillTx/>
              <a:latin typeface="Arial"/>
            </a:endParaRPr>
          </a:p>
        </p:txBody>
      </p:sp>
      <p:sp>
        <p:nvSpPr>
          <p:cNvPr id="50" name="PlaceHolder 2"/>
          <p:cNvSpPr>
            <a:spLocks noGrp="1"/>
          </p:cNvSpPr>
          <p:nvPr>
            <p:ph/>
          </p:nvPr>
        </p:nvSpPr>
        <p:spPr>
          <a:xfrm>
            <a:off x="457200" y="1203480"/>
            <a:ext cx="8224200" cy="2977920"/>
          </a:xfrm>
          <a:prstGeom prst="rect">
            <a:avLst/>
          </a:prstGeom>
          <a:noFill/>
          <a:ln w="0">
            <a:noFill/>
          </a:ln>
        </p:spPr>
        <p:txBody>
          <a:bodyPr lIns="0" tIns="0" rIns="0" bIns="0" anchor="t">
            <a:normAutofit/>
          </a:bodyPr>
          <a:lstStyle/>
          <a:p>
            <a:pPr indent="0">
              <a:spcBef>
                <a:spcPts val="1417"/>
              </a:spcBef>
              <a:buNone/>
            </a:pPr>
            <a:endParaRPr lang="it-IT" sz="3200" b="0" u="none" strike="noStrike">
              <a:solidFill>
                <a:srgbClr val="000000"/>
              </a:solidFill>
              <a:uFillTx/>
              <a:latin typeface="Arial"/>
            </a:endParaRPr>
          </a:p>
        </p:txBody>
      </p:sp>
      <p:sp>
        <p:nvSpPr>
          <p:cNvPr id="4" name="PlaceHolder 3"/>
          <p:cNvSpPr>
            <a:spLocks noGrp="1"/>
          </p:cNvSpPr>
          <p:nvPr>
            <p:ph type="ftr" idx="16"/>
          </p:nvPr>
        </p:nvSpPr>
        <p:spPr/>
        <p:txBody>
          <a:bodyPr/>
          <a:lstStyle/>
          <a:p>
            <a:r>
              <a:t>Footer</a:t>
            </a:r>
          </a:p>
        </p:txBody>
      </p:sp>
      <p:sp>
        <p:nvSpPr>
          <p:cNvPr id="5" name="PlaceHolder 4"/>
          <p:cNvSpPr>
            <a:spLocks noGrp="1"/>
          </p:cNvSpPr>
          <p:nvPr>
            <p:ph type="sldNum" idx="17"/>
          </p:nvPr>
        </p:nvSpPr>
        <p:spPr/>
        <p:txBody>
          <a:bodyPr/>
          <a:lstStyle/>
          <a:p>
            <a:fld id="{ADF60510-EBD0-40C8-842D-4EC882801408}" type="slidenum">
              <a:t>‹N›</a:t>
            </a:fld>
            <a:endParaRPr/>
          </a:p>
        </p:txBody>
      </p:sp>
      <p:sp>
        <p:nvSpPr>
          <p:cNvPr id="6" name="PlaceHolder 5"/>
          <p:cNvSpPr>
            <a:spLocks noGrp="1"/>
          </p:cNvSpPr>
          <p:nvPr>
            <p:ph type="dt" idx="18"/>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Blank">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05200"/>
            <a:ext cx="8224200" cy="853560"/>
          </a:xfrm>
          <a:prstGeom prst="rect">
            <a:avLst/>
          </a:prstGeom>
          <a:noFill/>
          <a:ln w="0">
            <a:noFill/>
          </a:ln>
        </p:spPr>
        <p:txBody>
          <a:bodyPr lIns="0" tIns="0" rIns="0" bIns="0" anchor="ctr">
            <a:noAutofit/>
          </a:bodyPr>
          <a:lstStyle/>
          <a:p>
            <a:pPr indent="0" algn="ctr">
              <a:buNone/>
            </a:pPr>
            <a:endParaRPr lang="it-IT" sz="4400" b="0" u="none" strike="noStrike">
              <a:solidFill>
                <a:srgbClr val="000000"/>
              </a:solidFill>
              <a:uFillTx/>
              <a:latin typeface="Arial"/>
            </a:endParaRPr>
          </a:p>
        </p:txBody>
      </p:sp>
      <p:sp>
        <p:nvSpPr>
          <p:cNvPr id="52" name="PlaceHolder 2"/>
          <p:cNvSpPr>
            <a:spLocks noGrp="1"/>
          </p:cNvSpPr>
          <p:nvPr>
            <p:ph/>
          </p:nvPr>
        </p:nvSpPr>
        <p:spPr>
          <a:xfrm>
            <a:off x="457200" y="1203480"/>
            <a:ext cx="8224200" cy="2977920"/>
          </a:xfrm>
          <a:prstGeom prst="rect">
            <a:avLst/>
          </a:prstGeom>
          <a:noFill/>
          <a:ln w="0">
            <a:noFill/>
          </a:ln>
        </p:spPr>
        <p:txBody>
          <a:bodyPr lIns="0" tIns="0" rIns="0" bIns="0" anchor="t">
            <a:normAutofit/>
          </a:bodyPr>
          <a:lstStyle/>
          <a:p>
            <a:pPr indent="0">
              <a:spcBef>
                <a:spcPts val="1417"/>
              </a:spcBef>
              <a:buNone/>
            </a:pPr>
            <a:endParaRPr lang="it-IT" sz="3200" b="0" u="none" strike="noStrike">
              <a:solidFill>
                <a:srgbClr val="000000"/>
              </a:solidFill>
              <a:uFillTx/>
              <a:latin typeface="Arial"/>
            </a:endParaRPr>
          </a:p>
        </p:txBody>
      </p:sp>
      <p:sp>
        <p:nvSpPr>
          <p:cNvPr id="4" name="PlaceHolder 3"/>
          <p:cNvSpPr>
            <a:spLocks noGrp="1"/>
          </p:cNvSpPr>
          <p:nvPr>
            <p:ph type="ftr" idx="16"/>
          </p:nvPr>
        </p:nvSpPr>
        <p:spPr/>
        <p:txBody>
          <a:bodyPr/>
          <a:lstStyle/>
          <a:p>
            <a:r>
              <a:t>Footer</a:t>
            </a:r>
          </a:p>
        </p:txBody>
      </p:sp>
      <p:sp>
        <p:nvSpPr>
          <p:cNvPr id="5" name="PlaceHolder 4"/>
          <p:cNvSpPr>
            <a:spLocks noGrp="1"/>
          </p:cNvSpPr>
          <p:nvPr>
            <p:ph type="sldNum" idx="17"/>
          </p:nvPr>
        </p:nvSpPr>
        <p:spPr/>
        <p:txBody>
          <a:bodyPr/>
          <a:lstStyle/>
          <a:p>
            <a:fld id="{E55A4E7D-98C8-4D7D-84A3-81C6E94AE278}" type="slidenum">
              <a:t>‹N›</a:t>
            </a:fld>
            <a:endParaRPr/>
          </a:p>
        </p:txBody>
      </p:sp>
      <p:sp>
        <p:nvSpPr>
          <p:cNvPr id="6" name="PlaceHolder 5"/>
          <p:cNvSpPr>
            <a:spLocks noGrp="1"/>
          </p:cNvSpPr>
          <p:nvPr>
            <p:ph type="dt" idx="18"/>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Blank">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05200"/>
            <a:ext cx="8224200" cy="853560"/>
          </a:xfrm>
          <a:prstGeom prst="rect">
            <a:avLst/>
          </a:prstGeom>
          <a:noFill/>
          <a:ln w="0">
            <a:noFill/>
          </a:ln>
        </p:spPr>
        <p:txBody>
          <a:bodyPr lIns="0" tIns="0" rIns="0" bIns="0" anchor="ctr">
            <a:noAutofit/>
          </a:bodyPr>
          <a:lstStyle/>
          <a:p>
            <a:pPr indent="0" algn="ctr">
              <a:buNone/>
            </a:pPr>
            <a:endParaRPr lang="it-IT" sz="4400" b="0" u="none" strike="noStrike">
              <a:solidFill>
                <a:srgbClr val="000000"/>
              </a:solidFill>
              <a:uFillTx/>
              <a:latin typeface="Arial"/>
            </a:endParaRPr>
          </a:p>
        </p:txBody>
      </p:sp>
      <p:sp>
        <p:nvSpPr>
          <p:cNvPr id="54" name="PlaceHolder 2"/>
          <p:cNvSpPr>
            <a:spLocks noGrp="1"/>
          </p:cNvSpPr>
          <p:nvPr>
            <p:ph type="subTitle"/>
          </p:nvPr>
        </p:nvSpPr>
        <p:spPr>
          <a:xfrm>
            <a:off x="457200" y="1203480"/>
            <a:ext cx="8224200" cy="2977920"/>
          </a:xfrm>
          <a:prstGeom prst="rect">
            <a:avLst/>
          </a:prstGeom>
          <a:noFill/>
          <a:ln w="0">
            <a:noFill/>
          </a:ln>
        </p:spPr>
        <p:txBody>
          <a:bodyPr lIns="0" tIns="0" rIns="0" bIns="0" anchor="ctr">
            <a:noAutofit/>
          </a:bodyPr>
          <a:lstStyle/>
          <a:p>
            <a:pPr indent="0" algn="ctr">
              <a:buNone/>
            </a:pPr>
            <a:endParaRPr lang="it-IT" sz="3200" b="0" u="none" strike="noStrike">
              <a:solidFill>
                <a:srgbClr val="000000"/>
              </a:solidFill>
              <a:uFillTx/>
              <a:latin typeface="Arial"/>
            </a:endParaRPr>
          </a:p>
        </p:txBody>
      </p:sp>
      <p:sp>
        <p:nvSpPr>
          <p:cNvPr id="4" name="PlaceHolder 3"/>
          <p:cNvSpPr>
            <a:spLocks noGrp="1"/>
          </p:cNvSpPr>
          <p:nvPr>
            <p:ph type="ftr" idx="16"/>
          </p:nvPr>
        </p:nvSpPr>
        <p:spPr/>
        <p:txBody>
          <a:bodyPr/>
          <a:lstStyle/>
          <a:p>
            <a:r>
              <a:t>Footer</a:t>
            </a:r>
          </a:p>
        </p:txBody>
      </p:sp>
      <p:sp>
        <p:nvSpPr>
          <p:cNvPr id="5" name="PlaceHolder 4"/>
          <p:cNvSpPr>
            <a:spLocks noGrp="1"/>
          </p:cNvSpPr>
          <p:nvPr>
            <p:ph type="sldNum" idx="17"/>
          </p:nvPr>
        </p:nvSpPr>
        <p:spPr/>
        <p:txBody>
          <a:bodyPr/>
          <a:lstStyle/>
          <a:p>
            <a:fld id="{7CFA4517-2BE3-4AD7-A2EE-0C2327D0F91D}" type="slidenum">
              <a:t>‹N›</a:t>
            </a:fld>
            <a:endParaRPr/>
          </a:p>
        </p:txBody>
      </p:sp>
      <p:sp>
        <p:nvSpPr>
          <p:cNvPr id="6" name="PlaceHolder 5"/>
          <p:cNvSpPr>
            <a:spLocks noGrp="1"/>
          </p:cNvSpPr>
          <p:nvPr>
            <p:ph type="dt" idx="18"/>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8" name="bg object 16"/>
          <p:cNvPicPr/>
          <p:nvPr/>
        </p:nvPicPr>
        <p:blipFill>
          <a:blip r:embed="rId3"/>
          <a:stretch/>
        </p:blipFill>
        <p:spPr>
          <a:xfrm>
            <a:off x="7560" y="1440"/>
            <a:ext cx="9123480" cy="849600"/>
          </a:xfrm>
          <a:prstGeom prst="rect">
            <a:avLst/>
          </a:prstGeom>
          <a:noFill/>
          <a:ln w="0">
            <a:noFill/>
          </a:ln>
        </p:spPr>
      </p:pic>
      <p:pic>
        <p:nvPicPr>
          <p:cNvPr id="9" name="bg object 16"/>
          <p:cNvPicPr/>
          <p:nvPr/>
        </p:nvPicPr>
        <p:blipFill>
          <a:blip r:embed="rId4"/>
          <a:stretch/>
        </p:blipFill>
        <p:spPr>
          <a:xfrm>
            <a:off x="0" y="0"/>
            <a:ext cx="9138600" cy="5137920"/>
          </a:xfrm>
          <a:prstGeom prst="rect">
            <a:avLst/>
          </a:prstGeom>
          <a:noFill/>
          <a:ln w="0">
            <a:noFill/>
          </a:ln>
        </p:spPr>
      </p:pic>
      <p:pic>
        <p:nvPicPr>
          <p:cNvPr id="2" name="bg object 17"/>
          <p:cNvPicPr/>
          <p:nvPr/>
        </p:nvPicPr>
        <p:blipFill>
          <a:blip r:embed="rId3"/>
          <a:stretch/>
        </p:blipFill>
        <p:spPr>
          <a:xfrm>
            <a:off x="7560" y="1440"/>
            <a:ext cx="9123480" cy="849600"/>
          </a:xfrm>
          <a:prstGeom prst="rect">
            <a:avLst/>
          </a:prstGeom>
          <a:noFill/>
          <a:ln w="0">
            <a:noFill/>
          </a:ln>
        </p:spPr>
      </p:pic>
      <p:sp>
        <p:nvSpPr>
          <p:cNvPr id="3" name="PlaceHolder 1"/>
          <p:cNvSpPr>
            <a:spLocks noGrp="1"/>
          </p:cNvSpPr>
          <p:nvPr>
            <p:ph type="title"/>
          </p:nvPr>
        </p:nvSpPr>
        <p:spPr>
          <a:xfrm>
            <a:off x="457200" y="205200"/>
            <a:ext cx="8224200" cy="853560"/>
          </a:xfrm>
          <a:prstGeom prst="rect">
            <a:avLst/>
          </a:prstGeom>
          <a:noFill/>
          <a:ln w="0">
            <a:noFill/>
          </a:ln>
        </p:spPr>
        <p:txBody>
          <a:bodyPr lIns="0" tIns="0" rIns="0" bIns="0" anchor="ctr">
            <a:noAutofit/>
          </a:bodyPr>
          <a:lstStyle/>
          <a:p>
            <a:pPr indent="0">
              <a:buNone/>
            </a:pPr>
            <a:r>
              <a:rPr lang="it-IT" sz="1800" b="0" u="none" strike="noStrike">
                <a:solidFill>
                  <a:srgbClr val="000000"/>
                </a:solidFill>
                <a:uFillTx/>
                <a:latin typeface="Arial"/>
              </a:rPr>
              <a:t>Fai clic per modificare il formato del testo del titolo</a:t>
            </a:r>
          </a:p>
        </p:txBody>
      </p:sp>
      <p:sp>
        <p:nvSpPr>
          <p:cNvPr id="4" name="PlaceHolder 2"/>
          <p:cNvSpPr>
            <a:spLocks noGrp="1"/>
          </p:cNvSpPr>
          <p:nvPr>
            <p:ph type="body"/>
          </p:nvPr>
        </p:nvSpPr>
        <p:spPr>
          <a:xfrm>
            <a:off x="457200" y="1203480"/>
            <a:ext cx="8224200" cy="2977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it-IT" sz="1800" b="0" u="none" strike="noStrike">
                <a:solidFill>
                  <a:srgbClr val="000000"/>
                </a:solidFill>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1800" b="0" u="none" strike="noStrike">
                <a:solidFill>
                  <a:srgbClr val="000000"/>
                </a:solidFill>
                <a:uFillTx/>
                <a:latin typeface="Arial"/>
              </a:rPr>
              <a:t>Secondo livello struttura</a:t>
            </a:r>
          </a:p>
          <a:p>
            <a:pPr marL="1296000" lvl="2" indent="-288000">
              <a:spcBef>
                <a:spcPts val="850"/>
              </a:spcBef>
              <a:buClr>
                <a:srgbClr val="000000"/>
              </a:buClr>
              <a:buSzPct val="45000"/>
              <a:buFont typeface="Wingdings" charset="2"/>
              <a:buChar char=""/>
            </a:pPr>
            <a:r>
              <a:rPr lang="it-IT" sz="1800" b="0" u="none" strike="noStrike">
                <a:solidFill>
                  <a:srgbClr val="000000"/>
                </a:solidFill>
                <a:uFillTx/>
                <a:latin typeface="Arial"/>
              </a:rPr>
              <a:t>Terzo livello struttura</a:t>
            </a:r>
          </a:p>
          <a:p>
            <a:pPr marL="1728000" lvl="3" indent="-216000">
              <a:spcBef>
                <a:spcPts val="567"/>
              </a:spcBef>
              <a:buClr>
                <a:srgbClr val="000000"/>
              </a:buClr>
              <a:buSzPct val="75000"/>
              <a:buFont typeface="Symbol" charset="2"/>
              <a:buChar char=""/>
            </a:pPr>
            <a:r>
              <a:rPr lang="it-IT" sz="1800" b="0" u="none" strike="noStrike">
                <a:solidFill>
                  <a:srgbClr val="000000"/>
                </a:solidFill>
                <a:uFillTx/>
                <a:latin typeface="Arial"/>
              </a:rPr>
              <a:t>Quarto livello struttura</a:t>
            </a:r>
          </a:p>
          <a:p>
            <a:pPr marL="2160000" lvl="4" indent="-216000">
              <a:spcBef>
                <a:spcPts val="283"/>
              </a:spcBef>
              <a:buClr>
                <a:srgbClr val="000000"/>
              </a:buClr>
              <a:buSzPct val="45000"/>
              <a:buFont typeface="Wingdings" charset="2"/>
              <a:buChar char=""/>
            </a:pPr>
            <a:r>
              <a:rPr lang="it-IT" sz="1800" b="0" u="none" strike="noStrike">
                <a:solidFill>
                  <a:srgbClr val="000000"/>
                </a:solidFill>
                <a:uFillTx/>
                <a:latin typeface="Arial"/>
              </a:rPr>
              <a:t>Quinto livello struttura</a:t>
            </a:r>
          </a:p>
          <a:p>
            <a:pPr marL="2592000" lvl="5" indent="-216000">
              <a:spcBef>
                <a:spcPts val="283"/>
              </a:spcBef>
              <a:buClr>
                <a:srgbClr val="000000"/>
              </a:buClr>
              <a:buSzPct val="45000"/>
              <a:buFont typeface="Wingdings" charset="2"/>
              <a:buChar char=""/>
            </a:pPr>
            <a:r>
              <a:rPr lang="it-IT" sz="1800" b="0" u="none" strike="noStrike">
                <a:solidFill>
                  <a:srgbClr val="000000"/>
                </a:solidFill>
                <a:uFillTx/>
                <a:latin typeface="Arial"/>
              </a:rPr>
              <a:t>Sesto livello struttura</a:t>
            </a:r>
          </a:p>
          <a:p>
            <a:pPr marL="3024000" lvl="6" indent="-216000">
              <a:spcBef>
                <a:spcPts val="283"/>
              </a:spcBef>
              <a:buClr>
                <a:srgbClr val="000000"/>
              </a:buClr>
              <a:buSzPct val="45000"/>
              <a:buFont typeface="Wingdings" charset="2"/>
              <a:buChar char=""/>
            </a:pPr>
            <a:r>
              <a:rPr lang="it-IT" sz="1800" b="0" u="none" strike="noStrike">
                <a:solidFill>
                  <a:srgbClr val="000000"/>
                </a:solidFill>
                <a:uFillTx/>
                <a:latin typeface="Arial"/>
              </a:rPr>
              <a:t>Settimo livello struttura</a:t>
            </a:r>
          </a:p>
        </p:txBody>
      </p:sp>
      <p:sp>
        <p:nvSpPr>
          <p:cNvPr id="5" name="PlaceHolder 3"/>
          <p:cNvSpPr>
            <a:spLocks noGrp="1"/>
          </p:cNvSpPr>
          <p:nvPr>
            <p:ph type="ftr" idx="1"/>
          </p:nvPr>
        </p:nvSpPr>
        <p:spPr>
          <a:xfrm>
            <a:off x="3108960" y="4783320"/>
            <a:ext cx="2920680" cy="251640"/>
          </a:xfrm>
          <a:prstGeom prst="rect">
            <a:avLst/>
          </a:prstGeom>
          <a:noFill/>
          <a:ln w="0">
            <a:noFill/>
          </a:ln>
        </p:spPr>
        <p:txBody>
          <a:bodyPr lIns="0" tIns="0" rIns="0" bIns="0" anchor="t">
            <a:noAutofit/>
          </a:bodyPr>
          <a:lstStyle>
            <a:lvl1pPr indent="0" algn="ctr" defTabSz="914400">
              <a:lnSpc>
                <a:spcPct val="100000"/>
              </a:lnSpc>
              <a:buNone/>
              <a:tabLst>
                <a:tab pos="0" algn="l"/>
              </a:tabLst>
              <a:defRPr lang="it-IT" sz="1400" b="0" u="none" strike="noStrike">
                <a:solidFill>
                  <a:srgbClr val="000000"/>
                </a:solidFill>
                <a:uFillTx/>
                <a:latin typeface="Times New Roman"/>
              </a:defRPr>
            </a:lvl1pPr>
          </a:lstStyle>
          <a:p>
            <a:pPr indent="0" algn="ctr" defTabSz="914400">
              <a:lnSpc>
                <a:spcPct val="100000"/>
              </a:lnSpc>
              <a:buNone/>
              <a:tabLst>
                <a:tab pos="0" algn="l"/>
              </a:tabLst>
            </a:pPr>
            <a:r>
              <a:rPr lang="it-IT" sz="1400" b="0" u="none" strike="noStrike">
                <a:solidFill>
                  <a:srgbClr val="000000"/>
                </a:solidFill>
                <a:uFillTx/>
                <a:latin typeface="Times New Roman"/>
              </a:rPr>
              <a:t>&lt;piè di pagina&gt;</a:t>
            </a:r>
          </a:p>
        </p:txBody>
      </p:sp>
      <p:sp>
        <p:nvSpPr>
          <p:cNvPr id="6" name="PlaceHolder 4"/>
          <p:cNvSpPr>
            <a:spLocks noGrp="1"/>
          </p:cNvSpPr>
          <p:nvPr>
            <p:ph type="sldNum" idx="2"/>
          </p:nvPr>
        </p:nvSpPr>
        <p:spPr>
          <a:xfrm>
            <a:off x="6583680" y="4783320"/>
            <a:ext cx="2097720" cy="251640"/>
          </a:xfrm>
          <a:prstGeom prst="rect">
            <a:avLst/>
          </a:prstGeom>
          <a:noFill/>
          <a:ln w="0">
            <a:noFill/>
          </a:ln>
        </p:spPr>
        <p:txBody>
          <a:bodyPr lIns="0" tIns="0" rIns="0" bIns="0" anchor="t">
            <a:noAutofit/>
          </a:bodyPr>
          <a:lstStyle>
            <a:lvl1pPr indent="0" algn="r" defTabSz="914400">
              <a:lnSpc>
                <a:spcPct val="100000"/>
              </a:lnSpc>
              <a:buNone/>
              <a:tabLst>
                <a:tab pos="0" algn="l"/>
              </a:tabLst>
              <a:defRPr lang="it-IT" sz="1400" b="0" u="none" strike="noStrike">
                <a:solidFill>
                  <a:schemeClr val="dk1">
                    <a:tint val="75000"/>
                  </a:schemeClr>
                </a:solidFill>
                <a:uFillTx/>
                <a:latin typeface="Times New Roman"/>
              </a:defRPr>
            </a:lvl1pPr>
          </a:lstStyle>
          <a:p>
            <a:pPr indent="0" algn="r" defTabSz="914400">
              <a:lnSpc>
                <a:spcPct val="100000"/>
              </a:lnSpc>
              <a:buNone/>
              <a:tabLst>
                <a:tab pos="0" algn="l"/>
              </a:tabLst>
            </a:pPr>
            <a:fld id="{5D3825F5-72B4-4EB7-807B-F27C0E742CD4}" type="slidenum">
              <a:rPr lang="it-IT" sz="1400" b="0" u="none" strike="noStrike">
                <a:solidFill>
                  <a:schemeClr val="dk1">
                    <a:tint val="75000"/>
                  </a:schemeClr>
                </a:solidFill>
                <a:uFillTx/>
                <a:latin typeface="Times New Roman"/>
              </a:rPr>
              <a:t>‹N›</a:t>
            </a:fld>
            <a:endParaRPr lang="it-IT" sz="1400" b="0" u="none" strike="noStrike">
              <a:solidFill>
                <a:srgbClr val="000000"/>
              </a:solidFill>
              <a:uFillTx/>
              <a:latin typeface="Times New Roman"/>
            </a:endParaRPr>
          </a:p>
        </p:txBody>
      </p:sp>
      <p:sp>
        <p:nvSpPr>
          <p:cNvPr id="7" name="PlaceHolder 5"/>
          <p:cNvSpPr>
            <a:spLocks noGrp="1"/>
          </p:cNvSpPr>
          <p:nvPr>
            <p:ph type="dt" idx="3"/>
          </p:nvPr>
        </p:nvSpPr>
        <p:spPr>
          <a:xfrm>
            <a:off x="457200" y="4783320"/>
            <a:ext cx="2097720" cy="251640"/>
          </a:xfrm>
          <a:prstGeom prst="rect">
            <a:avLst/>
          </a:prstGeom>
          <a:noFill/>
          <a:ln w="0">
            <a:noFill/>
          </a:ln>
        </p:spPr>
        <p:txBody>
          <a:bodyPr lIns="0" tIns="0" rIns="0" bIns="0" anchor="t">
            <a:noAutofit/>
          </a:bodyPr>
          <a:lstStyle>
            <a:lvl1pPr indent="0">
              <a:buNone/>
              <a:defRPr lang="it-IT" sz="1400" b="0" u="none" strike="noStrike">
                <a:solidFill>
                  <a:srgbClr val="000000"/>
                </a:solidFill>
                <a:uFillTx/>
                <a:latin typeface="Times New Roman"/>
              </a:defRPr>
            </a:lvl1pPr>
          </a:lstStyle>
          <a:p>
            <a:pPr indent="0">
              <a:buNone/>
            </a:pPr>
            <a:r>
              <a:rPr lang="it-IT" sz="1400" b="0" u="none" strike="noStrike">
                <a:solidFill>
                  <a:srgbClr val="000000"/>
                </a:solidFill>
                <a:uFillTx/>
                <a:latin typeface="Times New Roman"/>
              </a:rPr>
              <a:t>&lt;data/ora&gt;</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19" name="bg object 16"/>
          <p:cNvPicPr/>
          <p:nvPr/>
        </p:nvPicPr>
        <p:blipFill>
          <a:blip r:embed="rId3"/>
          <a:stretch/>
        </p:blipFill>
        <p:spPr>
          <a:xfrm>
            <a:off x="7560" y="1440"/>
            <a:ext cx="9123480" cy="849600"/>
          </a:xfrm>
          <a:prstGeom prst="rect">
            <a:avLst/>
          </a:prstGeom>
          <a:noFill/>
          <a:ln w="0">
            <a:noFill/>
          </a:ln>
        </p:spPr>
      </p:pic>
      <p:sp>
        <p:nvSpPr>
          <p:cNvPr id="20" name="PlaceHolder 1"/>
          <p:cNvSpPr>
            <a:spLocks noGrp="1"/>
          </p:cNvSpPr>
          <p:nvPr>
            <p:ph type="title"/>
          </p:nvPr>
        </p:nvSpPr>
        <p:spPr>
          <a:xfrm>
            <a:off x="457200" y="205200"/>
            <a:ext cx="8224200" cy="853560"/>
          </a:xfrm>
          <a:prstGeom prst="rect">
            <a:avLst/>
          </a:prstGeom>
          <a:noFill/>
          <a:ln w="0">
            <a:noFill/>
          </a:ln>
        </p:spPr>
        <p:txBody>
          <a:bodyPr lIns="0" tIns="0" rIns="0" bIns="0" anchor="ctr">
            <a:noAutofit/>
          </a:bodyPr>
          <a:lstStyle/>
          <a:p>
            <a:pPr indent="0">
              <a:buNone/>
            </a:pPr>
            <a:r>
              <a:rPr lang="it-IT" sz="1800" b="0" u="none" strike="noStrike">
                <a:solidFill>
                  <a:srgbClr val="000000"/>
                </a:solidFill>
                <a:uFillTx/>
                <a:latin typeface="Arial"/>
              </a:rPr>
              <a:t>Fai clic per modificare il formato del testo del titolo</a:t>
            </a:r>
          </a:p>
        </p:txBody>
      </p:sp>
      <p:sp>
        <p:nvSpPr>
          <p:cNvPr id="21" name="PlaceHolder 2"/>
          <p:cNvSpPr>
            <a:spLocks noGrp="1"/>
          </p:cNvSpPr>
          <p:nvPr>
            <p:ph type="body"/>
          </p:nvPr>
        </p:nvSpPr>
        <p:spPr>
          <a:xfrm>
            <a:off x="457200" y="1203480"/>
            <a:ext cx="8224200" cy="2977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it-IT" sz="1800" b="0" u="none" strike="noStrike">
                <a:solidFill>
                  <a:srgbClr val="000000"/>
                </a:solidFill>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1800" b="0" u="none" strike="noStrike">
                <a:solidFill>
                  <a:srgbClr val="000000"/>
                </a:solidFill>
                <a:uFillTx/>
                <a:latin typeface="Arial"/>
              </a:rPr>
              <a:t>Secondo livello struttura</a:t>
            </a:r>
          </a:p>
          <a:p>
            <a:pPr marL="1296000" lvl="2" indent="-288000">
              <a:spcBef>
                <a:spcPts val="850"/>
              </a:spcBef>
              <a:buClr>
                <a:srgbClr val="000000"/>
              </a:buClr>
              <a:buSzPct val="45000"/>
              <a:buFont typeface="Wingdings" charset="2"/>
              <a:buChar char=""/>
            </a:pPr>
            <a:r>
              <a:rPr lang="it-IT" sz="1800" b="0" u="none" strike="noStrike">
                <a:solidFill>
                  <a:srgbClr val="000000"/>
                </a:solidFill>
                <a:uFillTx/>
                <a:latin typeface="Arial"/>
              </a:rPr>
              <a:t>Terzo livello struttura</a:t>
            </a:r>
          </a:p>
          <a:p>
            <a:pPr marL="1728000" lvl="3" indent="-216000">
              <a:spcBef>
                <a:spcPts val="567"/>
              </a:spcBef>
              <a:buClr>
                <a:srgbClr val="000000"/>
              </a:buClr>
              <a:buSzPct val="75000"/>
              <a:buFont typeface="Symbol" charset="2"/>
              <a:buChar char=""/>
            </a:pPr>
            <a:r>
              <a:rPr lang="it-IT" sz="1800" b="0" u="none" strike="noStrike">
                <a:solidFill>
                  <a:srgbClr val="000000"/>
                </a:solidFill>
                <a:uFillTx/>
                <a:latin typeface="Arial"/>
              </a:rPr>
              <a:t>Quarto livello struttura</a:t>
            </a:r>
          </a:p>
          <a:p>
            <a:pPr marL="2160000" lvl="4" indent="-216000">
              <a:spcBef>
                <a:spcPts val="283"/>
              </a:spcBef>
              <a:buClr>
                <a:srgbClr val="000000"/>
              </a:buClr>
              <a:buSzPct val="45000"/>
              <a:buFont typeface="Wingdings" charset="2"/>
              <a:buChar char=""/>
            </a:pPr>
            <a:r>
              <a:rPr lang="it-IT" sz="1800" b="0" u="none" strike="noStrike">
                <a:solidFill>
                  <a:srgbClr val="000000"/>
                </a:solidFill>
                <a:uFillTx/>
                <a:latin typeface="Arial"/>
              </a:rPr>
              <a:t>Quinto livello struttura</a:t>
            </a:r>
          </a:p>
          <a:p>
            <a:pPr marL="2592000" lvl="5" indent="-216000">
              <a:spcBef>
                <a:spcPts val="283"/>
              </a:spcBef>
              <a:buClr>
                <a:srgbClr val="000000"/>
              </a:buClr>
              <a:buSzPct val="45000"/>
              <a:buFont typeface="Wingdings" charset="2"/>
              <a:buChar char=""/>
            </a:pPr>
            <a:r>
              <a:rPr lang="it-IT" sz="1800" b="0" u="none" strike="noStrike">
                <a:solidFill>
                  <a:srgbClr val="000000"/>
                </a:solidFill>
                <a:uFillTx/>
                <a:latin typeface="Arial"/>
              </a:rPr>
              <a:t>Sesto livello struttura</a:t>
            </a:r>
          </a:p>
          <a:p>
            <a:pPr marL="3024000" lvl="6" indent="-216000">
              <a:spcBef>
                <a:spcPts val="283"/>
              </a:spcBef>
              <a:buClr>
                <a:srgbClr val="000000"/>
              </a:buClr>
              <a:buSzPct val="45000"/>
              <a:buFont typeface="Wingdings" charset="2"/>
              <a:buChar char=""/>
            </a:pPr>
            <a:r>
              <a:rPr lang="it-IT" sz="1800" b="0" u="none" strike="noStrike">
                <a:solidFill>
                  <a:srgbClr val="000000"/>
                </a:solidFill>
                <a:uFillTx/>
                <a:latin typeface="Arial"/>
              </a:rPr>
              <a:t>Settimo livello struttura</a:t>
            </a:r>
          </a:p>
        </p:txBody>
      </p:sp>
      <p:sp>
        <p:nvSpPr>
          <p:cNvPr id="22" name="PlaceHolder 3"/>
          <p:cNvSpPr>
            <a:spLocks noGrp="1"/>
          </p:cNvSpPr>
          <p:nvPr>
            <p:ph type="ftr" idx="7"/>
          </p:nvPr>
        </p:nvSpPr>
        <p:spPr>
          <a:xfrm>
            <a:off x="3108960" y="4783320"/>
            <a:ext cx="2920680" cy="251640"/>
          </a:xfrm>
          <a:prstGeom prst="rect">
            <a:avLst/>
          </a:prstGeom>
          <a:noFill/>
          <a:ln w="0">
            <a:noFill/>
          </a:ln>
        </p:spPr>
        <p:txBody>
          <a:bodyPr lIns="0" tIns="0" rIns="0" bIns="0" anchor="t">
            <a:noAutofit/>
          </a:bodyPr>
          <a:lstStyle>
            <a:lvl1pPr indent="0" algn="ctr" defTabSz="914400">
              <a:lnSpc>
                <a:spcPct val="100000"/>
              </a:lnSpc>
              <a:buNone/>
              <a:tabLst>
                <a:tab pos="0" algn="l"/>
              </a:tabLst>
              <a:defRPr lang="it-IT" sz="1400" b="0" u="none" strike="noStrike">
                <a:solidFill>
                  <a:srgbClr val="000000"/>
                </a:solidFill>
                <a:uFillTx/>
                <a:latin typeface="Times New Roman"/>
              </a:defRPr>
            </a:lvl1pPr>
          </a:lstStyle>
          <a:p>
            <a:pPr indent="0" algn="ctr" defTabSz="914400">
              <a:lnSpc>
                <a:spcPct val="100000"/>
              </a:lnSpc>
              <a:buNone/>
              <a:tabLst>
                <a:tab pos="0" algn="l"/>
              </a:tabLst>
            </a:pPr>
            <a:r>
              <a:rPr lang="it-IT" sz="1400" b="0" u="none" strike="noStrike">
                <a:solidFill>
                  <a:srgbClr val="000000"/>
                </a:solidFill>
                <a:uFillTx/>
                <a:latin typeface="Times New Roman"/>
              </a:rPr>
              <a:t>&lt;piè di pagina&gt;</a:t>
            </a:r>
          </a:p>
        </p:txBody>
      </p:sp>
      <p:sp>
        <p:nvSpPr>
          <p:cNvPr id="23" name="PlaceHolder 4"/>
          <p:cNvSpPr>
            <a:spLocks noGrp="1"/>
          </p:cNvSpPr>
          <p:nvPr>
            <p:ph type="sldNum" idx="8"/>
          </p:nvPr>
        </p:nvSpPr>
        <p:spPr>
          <a:xfrm>
            <a:off x="6583680" y="4783320"/>
            <a:ext cx="2097720" cy="251640"/>
          </a:xfrm>
          <a:prstGeom prst="rect">
            <a:avLst/>
          </a:prstGeom>
          <a:noFill/>
          <a:ln w="0">
            <a:noFill/>
          </a:ln>
        </p:spPr>
        <p:txBody>
          <a:bodyPr lIns="0" tIns="0" rIns="0" bIns="0" anchor="t">
            <a:noAutofit/>
          </a:bodyPr>
          <a:lstStyle>
            <a:lvl1pPr indent="0" algn="r" defTabSz="914400">
              <a:lnSpc>
                <a:spcPct val="100000"/>
              </a:lnSpc>
              <a:buNone/>
              <a:tabLst>
                <a:tab pos="0" algn="l"/>
              </a:tabLst>
              <a:defRPr lang="it-IT" sz="1400" b="0" u="none" strike="noStrike">
                <a:solidFill>
                  <a:schemeClr val="dk1">
                    <a:tint val="75000"/>
                  </a:schemeClr>
                </a:solidFill>
                <a:uFillTx/>
                <a:latin typeface="Times New Roman"/>
              </a:defRPr>
            </a:lvl1pPr>
          </a:lstStyle>
          <a:p>
            <a:pPr indent="0" algn="r" defTabSz="914400">
              <a:lnSpc>
                <a:spcPct val="100000"/>
              </a:lnSpc>
              <a:buNone/>
              <a:tabLst>
                <a:tab pos="0" algn="l"/>
              </a:tabLst>
            </a:pPr>
            <a:fld id="{DAB3BCD9-AD83-4833-8D6D-5A08D5ADB7F9}" type="slidenum">
              <a:rPr lang="it-IT" sz="1400" b="0" u="none" strike="noStrike">
                <a:solidFill>
                  <a:schemeClr val="dk1">
                    <a:tint val="75000"/>
                  </a:schemeClr>
                </a:solidFill>
                <a:uFillTx/>
                <a:latin typeface="Times New Roman"/>
              </a:rPr>
              <a:t>‹N›</a:t>
            </a:fld>
            <a:endParaRPr lang="it-IT" sz="1400" b="0" u="none" strike="noStrike">
              <a:solidFill>
                <a:srgbClr val="000000"/>
              </a:solidFill>
              <a:uFillTx/>
              <a:latin typeface="Times New Roman"/>
            </a:endParaRPr>
          </a:p>
        </p:txBody>
      </p:sp>
      <p:sp>
        <p:nvSpPr>
          <p:cNvPr id="24" name="PlaceHolder 5"/>
          <p:cNvSpPr>
            <a:spLocks noGrp="1"/>
          </p:cNvSpPr>
          <p:nvPr>
            <p:ph type="dt" idx="9"/>
          </p:nvPr>
        </p:nvSpPr>
        <p:spPr>
          <a:xfrm>
            <a:off x="457200" y="4783320"/>
            <a:ext cx="2097720" cy="251640"/>
          </a:xfrm>
          <a:prstGeom prst="rect">
            <a:avLst/>
          </a:prstGeom>
          <a:noFill/>
          <a:ln w="0">
            <a:noFill/>
          </a:ln>
        </p:spPr>
        <p:txBody>
          <a:bodyPr lIns="0" tIns="0" rIns="0" bIns="0" anchor="t">
            <a:noAutofit/>
          </a:bodyPr>
          <a:lstStyle>
            <a:lvl1pPr indent="0">
              <a:buNone/>
              <a:defRPr lang="it-IT" sz="1400" b="0" u="none" strike="noStrike">
                <a:solidFill>
                  <a:srgbClr val="000000"/>
                </a:solidFill>
                <a:uFillTx/>
                <a:latin typeface="Times New Roman"/>
              </a:defRPr>
            </a:lvl1pPr>
          </a:lstStyle>
          <a:p>
            <a:pPr indent="0">
              <a:buNone/>
            </a:pPr>
            <a:r>
              <a:rPr lang="it-IT" sz="1400" b="0" u="none" strike="noStrike">
                <a:solidFill>
                  <a:srgbClr val="000000"/>
                </a:solidFill>
                <a:uFillTx/>
                <a:latin typeface="Times New Roman"/>
              </a:rPr>
              <a:t>&lt;data/ora&gt;</a:t>
            </a: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43" name="bg object 16"/>
          <p:cNvPicPr/>
          <p:nvPr/>
        </p:nvPicPr>
        <p:blipFill>
          <a:blip r:embed="rId5"/>
          <a:stretch/>
        </p:blipFill>
        <p:spPr>
          <a:xfrm>
            <a:off x="7560" y="1440"/>
            <a:ext cx="9123480" cy="849600"/>
          </a:xfrm>
          <a:prstGeom prst="rect">
            <a:avLst/>
          </a:prstGeom>
          <a:noFill/>
          <a:ln w="0">
            <a:noFill/>
          </a:ln>
        </p:spPr>
      </p:pic>
      <p:sp>
        <p:nvSpPr>
          <p:cNvPr id="44" name="PlaceHolder 1"/>
          <p:cNvSpPr>
            <a:spLocks noGrp="1"/>
          </p:cNvSpPr>
          <p:nvPr>
            <p:ph type="title"/>
          </p:nvPr>
        </p:nvSpPr>
        <p:spPr>
          <a:xfrm>
            <a:off x="457200" y="205200"/>
            <a:ext cx="8224200" cy="853560"/>
          </a:xfrm>
          <a:prstGeom prst="rect">
            <a:avLst/>
          </a:prstGeom>
          <a:noFill/>
          <a:ln w="0">
            <a:noFill/>
          </a:ln>
        </p:spPr>
        <p:txBody>
          <a:bodyPr lIns="0" tIns="0" rIns="0" bIns="0" anchor="ctr">
            <a:noAutofit/>
          </a:bodyPr>
          <a:lstStyle/>
          <a:p>
            <a:pPr indent="0">
              <a:buNone/>
            </a:pPr>
            <a:r>
              <a:rPr lang="it-IT" sz="1800" b="0" u="none" strike="noStrike">
                <a:solidFill>
                  <a:srgbClr val="000000"/>
                </a:solidFill>
                <a:uFillTx/>
                <a:latin typeface="Arial"/>
              </a:rPr>
              <a:t>Fai clic per modificare il formato del testo del titolo</a:t>
            </a:r>
          </a:p>
        </p:txBody>
      </p:sp>
      <p:sp>
        <p:nvSpPr>
          <p:cNvPr id="45" name="PlaceHolder 2"/>
          <p:cNvSpPr>
            <a:spLocks noGrp="1"/>
          </p:cNvSpPr>
          <p:nvPr>
            <p:ph type="body"/>
          </p:nvPr>
        </p:nvSpPr>
        <p:spPr>
          <a:xfrm>
            <a:off x="457200" y="1203480"/>
            <a:ext cx="8224200" cy="2977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it-IT" sz="1800" b="0" u="none" strike="noStrike">
                <a:solidFill>
                  <a:srgbClr val="000000"/>
                </a:solidFill>
                <a:uFillTx/>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1800" b="0" u="none" strike="noStrike">
                <a:solidFill>
                  <a:srgbClr val="000000"/>
                </a:solidFill>
                <a:uFillTx/>
                <a:latin typeface="Arial"/>
              </a:rPr>
              <a:t>Secondo livello struttura</a:t>
            </a:r>
          </a:p>
          <a:p>
            <a:pPr marL="1296000" lvl="2" indent="-288000">
              <a:spcBef>
                <a:spcPts val="850"/>
              </a:spcBef>
              <a:buClr>
                <a:srgbClr val="000000"/>
              </a:buClr>
              <a:buSzPct val="45000"/>
              <a:buFont typeface="Wingdings" charset="2"/>
              <a:buChar char=""/>
            </a:pPr>
            <a:r>
              <a:rPr lang="it-IT" sz="1800" b="0" u="none" strike="noStrike">
                <a:solidFill>
                  <a:srgbClr val="000000"/>
                </a:solidFill>
                <a:uFillTx/>
                <a:latin typeface="Arial"/>
              </a:rPr>
              <a:t>Terzo livello struttura</a:t>
            </a:r>
          </a:p>
          <a:p>
            <a:pPr marL="1728000" lvl="3" indent="-216000">
              <a:spcBef>
                <a:spcPts val="567"/>
              </a:spcBef>
              <a:buClr>
                <a:srgbClr val="000000"/>
              </a:buClr>
              <a:buSzPct val="75000"/>
              <a:buFont typeface="Symbol" charset="2"/>
              <a:buChar char=""/>
            </a:pPr>
            <a:r>
              <a:rPr lang="it-IT" sz="1800" b="0" u="none" strike="noStrike">
                <a:solidFill>
                  <a:srgbClr val="000000"/>
                </a:solidFill>
                <a:uFillTx/>
                <a:latin typeface="Arial"/>
              </a:rPr>
              <a:t>Quarto livello struttura</a:t>
            </a:r>
          </a:p>
          <a:p>
            <a:pPr marL="2160000" lvl="4" indent="-216000">
              <a:spcBef>
                <a:spcPts val="283"/>
              </a:spcBef>
              <a:buClr>
                <a:srgbClr val="000000"/>
              </a:buClr>
              <a:buSzPct val="45000"/>
              <a:buFont typeface="Wingdings" charset="2"/>
              <a:buChar char=""/>
            </a:pPr>
            <a:r>
              <a:rPr lang="it-IT" sz="1800" b="0" u="none" strike="noStrike">
                <a:solidFill>
                  <a:srgbClr val="000000"/>
                </a:solidFill>
                <a:uFillTx/>
                <a:latin typeface="Arial"/>
              </a:rPr>
              <a:t>Quinto livello struttura</a:t>
            </a:r>
          </a:p>
          <a:p>
            <a:pPr marL="2592000" lvl="5" indent="-216000">
              <a:spcBef>
                <a:spcPts val="283"/>
              </a:spcBef>
              <a:buClr>
                <a:srgbClr val="000000"/>
              </a:buClr>
              <a:buSzPct val="45000"/>
              <a:buFont typeface="Wingdings" charset="2"/>
              <a:buChar char=""/>
            </a:pPr>
            <a:r>
              <a:rPr lang="it-IT" sz="1800" b="0" u="none" strike="noStrike">
                <a:solidFill>
                  <a:srgbClr val="000000"/>
                </a:solidFill>
                <a:uFillTx/>
                <a:latin typeface="Arial"/>
              </a:rPr>
              <a:t>Sesto livello struttura</a:t>
            </a:r>
          </a:p>
          <a:p>
            <a:pPr marL="3024000" lvl="6" indent="-216000">
              <a:spcBef>
                <a:spcPts val="283"/>
              </a:spcBef>
              <a:buClr>
                <a:srgbClr val="000000"/>
              </a:buClr>
              <a:buSzPct val="45000"/>
              <a:buFont typeface="Wingdings" charset="2"/>
              <a:buChar char=""/>
            </a:pPr>
            <a:r>
              <a:rPr lang="it-IT" sz="1800" b="0" u="none" strike="noStrike">
                <a:solidFill>
                  <a:srgbClr val="000000"/>
                </a:solidFill>
                <a:uFillTx/>
                <a:latin typeface="Arial"/>
              </a:rPr>
              <a:t>Settimo livello struttura</a:t>
            </a:r>
          </a:p>
        </p:txBody>
      </p:sp>
      <p:sp>
        <p:nvSpPr>
          <p:cNvPr id="46" name="PlaceHolder 3"/>
          <p:cNvSpPr>
            <a:spLocks noGrp="1"/>
          </p:cNvSpPr>
          <p:nvPr>
            <p:ph type="ftr" idx="16"/>
          </p:nvPr>
        </p:nvSpPr>
        <p:spPr>
          <a:xfrm>
            <a:off x="3108960" y="4783320"/>
            <a:ext cx="2920680" cy="251640"/>
          </a:xfrm>
          <a:prstGeom prst="rect">
            <a:avLst/>
          </a:prstGeom>
          <a:noFill/>
          <a:ln w="0">
            <a:noFill/>
          </a:ln>
        </p:spPr>
        <p:txBody>
          <a:bodyPr lIns="0" tIns="0" rIns="0" bIns="0" anchor="t">
            <a:noAutofit/>
          </a:bodyPr>
          <a:lstStyle>
            <a:lvl1pPr indent="0" algn="ctr" defTabSz="914400">
              <a:lnSpc>
                <a:spcPct val="100000"/>
              </a:lnSpc>
              <a:buNone/>
              <a:tabLst>
                <a:tab pos="0" algn="l"/>
              </a:tabLst>
              <a:defRPr lang="it-IT" sz="1400" b="0" u="none" strike="noStrike">
                <a:solidFill>
                  <a:srgbClr val="000000"/>
                </a:solidFill>
                <a:uFillTx/>
                <a:latin typeface="Times New Roman"/>
              </a:defRPr>
            </a:lvl1pPr>
          </a:lstStyle>
          <a:p>
            <a:pPr indent="0" algn="ctr" defTabSz="914400">
              <a:lnSpc>
                <a:spcPct val="100000"/>
              </a:lnSpc>
              <a:buNone/>
              <a:tabLst>
                <a:tab pos="0" algn="l"/>
              </a:tabLst>
            </a:pPr>
            <a:r>
              <a:rPr lang="it-IT" sz="1400" b="0" u="none" strike="noStrike">
                <a:solidFill>
                  <a:srgbClr val="000000"/>
                </a:solidFill>
                <a:uFillTx/>
                <a:latin typeface="Times New Roman"/>
              </a:rPr>
              <a:t>&lt;piè di pagina&gt;</a:t>
            </a:r>
          </a:p>
        </p:txBody>
      </p:sp>
      <p:sp>
        <p:nvSpPr>
          <p:cNvPr id="47" name="PlaceHolder 4"/>
          <p:cNvSpPr>
            <a:spLocks noGrp="1"/>
          </p:cNvSpPr>
          <p:nvPr>
            <p:ph type="sldNum" idx="17"/>
          </p:nvPr>
        </p:nvSpPr>
        <p:spPr>
          <a:xfrm>
            <a:off x="6583680" y="4783320"/>
            <a:ext cx="2097720" cy="251640"/>
          </a:xfrm>
          <a:prstGeom prst="rect">
            <a:avLst/>
          </a:prstGeom>
          <a:noFill/>
          <a:ln w="0">
            <a:noFill/>
          </a:ln>
        </p:spPr>
        <p:txBody>
          <a:bodyPr lIns="0" tIns="0" rIns="0" bIns="0" anchor="t">
            <a:noAutofit/>
          </a:bodyPr>
          <a:lstStyle>
            <a:lvl1pPr indent="0" algn="r" defTabSz="914400">
              <a:lnSpc>
                <a:spcPct val="100000"/>
              </a:lnSpc>
              <a:buNone/>
              <a:tabLst>
                <a:tab pos="0" algn="l"/>
              </a:tabLst>
              <a:defRPr lang="it-IT" sz="1400" b="0" u="none" strike="noStrike">
                <a:solidFill>
                  <a:schemeClr val="dk1">
                    <a:tint val="75000"/>
                  </a:schemeClr>
                </a:solidFill>
                <a:uFillTx/>
                <a:latin typeface="Times New Roman"/>
              </a:defRPr>
            </a:lvl1pPr>
          </a:lstStyle>
          <a:p>
            <a:pPr indent="0" algn="r" defTabSz="914400">
              <a:lnSpc>
                <a:spcPct val="100000"/>
              </a:lnSpc>
              <a:buNone/>
              <a:tabLst>
                <a:tab pos="0" algn="l"/>
              </a:tabLst>
            </a:pPr>
            <a:fld id="{C3F68D5B-5051-43CC-AB9E-1ACFB22B1822}" type="slidenum">
              <a:rPr lang="it-IT" sz="1400" b="0" u="none" strike="noStrike">
                <a:solidFill>
                  <a:schemeClr val="dk1">
                    <a:tint val="75000"/>
                  </a:schemeClr>
                </a:solidFill>
                <a:uFillTx/>
                <a:latin typeface="Times New Roman"/>
              </a:rPr>
              <a:t>‹N›</a:t>
            </a:fld>
            <a:endParaRPr lang="it-IT" sz="1400" b="0" u="none" strike="noStrike">
              <a:solidFill>
                <a:srgbClr val="000000"/>
              </a:solidFill>
              <a:uFillTx/>
              <a:latin typeface="Times New Roman"/>
            </a:endParaRPr>
          </a:p>
        </p:txBody>
      </p:sp>
      <p:sp>
        <p:nvSpPr>
          <p:cNvPr id="48" name="PlaceHolder 5"/>
          <p:cNvSpPr>
            <a:spLocks noGrp="1"/>
          </p:cNvSpPr>
          <p:nvPr>
            <p:ph type="dt" idx="18"/>
          </p:nvPr>
        </p:nvSpPr>
        <p:spPr>
          <a:xfrm>
            <a:off x="457200" y="4783320"/>
            <a:ext cx="2097720" cy="251640"/>
          </a:xfrm>
          <a:prstGeom prst="rect">
            <a:avLst/>
          </a:prstGeom>
          <a:noFill/>
          <a:ln w="0">
            <a:noFill/>
          </a:ln>
        </p:spPr>
        <p:txBody>
          <a:bodyPr lIns="0" tIns="0" rIns="0" bIns="0" anchor="t">
            <a:noAutofit/>
          </a:bodyPr>
          <a:lstStyle>
            <a:lvl1pPr indent="0">
              <a:buNone/>
              <a:defRPr lang="it-IT" sz="1400" b="0" u="none" strike="noStrike">
                <a:solidFill>
                  <a:srgbClr val="000000"/>
                </a:solidFill>
                <a:uFillTx/>
                <a:latin typeface="Times New Roman"/>
              </a:defRPr>
            </a:lvl1pPr>
          </a:lstStyle>
          <a:p>
            <a:pPr indent="0">
              <a:buNone/>
            </a:pPr>
            <a:r>
              <a:rPr lang="it-IT" sz="1400" b="0" u="none" strike="noStrike">
                <a:solidFill>
                  <a:srgbClr val="000000"/>
                </a:solidFill>
                <a:uFillTx/>
                <a:latin typeface="Times New Roman"/>
              </a:rPr>
              <a:t>&lt;data/ora&gt;</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s://www.regione.toscana.it/it/sviluppo-rurale-2023-2027/scrivici-per-bandi-aperti"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rtea.toscana.i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PlaceHolder 1"/>
          <p:cNvSpPr>
            <a:spLocks noGrp="1"/>
          </p:cNvSpPr>
          <p:nvPr>
            <p:ph type="title"/>
          </p:nvPr>
        </p:nvSpPr>
        <p:spPr>
          <a:xfrm>
            <a:off x="4259880" y="1980000"/>
            <a:ext cx="4398840" cy="895320"/>
          </a:xfrm>
          <a:prstGeom prst="rect">
            <a:avLst/>
          </a:prstGeom>
          <a:noFill/>
          <a:ln w="0">
            <a:noFill/>
          </a:ln>
        </p:spPr>
        <p:txBody>
          <a:bodyPr lIns="0" tIns="43920" rIns="0" bIns="0" anchor="t">
            <a:noAutofit/>
          </a:bodyPr>
          <a:lstStyle/>
          <a:p>
            <a:pPr marL="12600" indent="0" defTabSz="914400">
              <a:lnSpc>
                <a:spcPct val="90000"/>
              </a:lnSpc>
              <a:spcBef>
                <a:spcPts val="346"/>
              </a:spcBef>
              <a:buNone/>
              <a:tabLst>
                <a:tab pos="0" algn="l"/>
              </a:tabLst>
            </a:pPr>
            <a:br>
              <a:rPr sz="2000"/>
            </a:br>
            <a:r>
              <a:rPr lang="it-IT" sz="2000" b="1" u="none" strike="noStrike">
                <a:solidFill>
                  <a:srgbClr val="001F5F"/>
                </a:solidFill>
                <a:uFillTx/>
                <a:latin typeface="Comic Sans MS"/>
              </a:rPr>
              <a:t>SRH01</a:t>
            </a:r>
            <a:r>
              <a:rPr lang="it-IT" sz="2000" b="1" u="none" strike="noStrike" spc="-45">
                <a:solidFill>
                  <a:srgbClr val="001F5F"/>
                </a:solidFill>
                <a:uFillTx/>
                <a:latin typeface="Comic Sans MS"/>
              </a:rPr>
              <a:t> </a:t>
            </a:r>
            <a:r>
              <a:rPr lang="it-IT" sz="2000" b="1" u="none" strike="noStrike">
                <a:solidFill>
                  <a:srgbClr val="001F5F"/>
                </a:solidFill>
                <a:uFillTx/>
                <a:latin typeface="Comic Sans MS"/>
              </a:rPr>
              <a:t>–</a:t>
            </a:r>
            <a:r>
              <a:rPr lang="it-IT" sz="2000" b="1" u="none" strike="noStrike" spc="-26">
                <a:solidFill>
                  <a:srgbClr val="001F5F"/>
                </a:solidFill>
                <a:uFillTx/>
                <a:latin typeface="Comic Sans MS"/>
              </a:rPr>
              <a:t> Erogazione servizi di consulenza</a:t>
            </a:r>
            <a:endParaRPr lang="it-IT" sz="2000" b="0" u="none" strike="noStrike">
              <a:solidFill>
                <a:srgbClr val="000000"/>
              </a:solidFill>
              <a:uFillTx/>
              <a:latin typeface="Arial"/>
            </a:endParaRPr>
          </a:p>
        </p:txBody>
      </p:sp>
      <p:sp>
        <p:nvSpPr>
          <p:cNvPr id="210" name="object 3"/>
          <p:cNvSpPr/>
          <p:nvPr/>
        </p:nvSpPr>
        <p:spPr>
          <a:xfrm>
            <a:off x="378360" y="4195440"/>
            <a:ext cx="8249040" cy="782280"/>
          </a:xfrm>
          <a:prstGeom prst="rect">
            <a:avLst/>
          </a:prstGeom>
          <a:noFill/>
          <a:ln w="0">
            <a:noFill/>
          </a:ln>
        </p:spPr>
        <p:style>
          <a:lnRef idx="0">
            <a:scrgbClr r="0" g="0" b="0"/>
          </a:lnRef>
          <a:fillRef idx="0">
            <a:scrgbClr r="0" g="0" b="0"/>
          </a:fillRef>
          <a:effectRef idx="0">
            <a:scrgbClr r="0" g="0" b="0"/>
          </a:effectRef>
          <a:fontRef idx="minor"/>
        </p:style>
        <p:txBody>
          <a:bodyPr lIns="0" tIns="43920" rIns="0" bIns="0" anchor="t">
            <a:spAutoFit/>
          </a:bodyPr>
          <a:lstStyle/>
          <a:p>
            <a:pPr marL="12600" defTabSz="914400">
              <a:lnSpc>
                <a:spcPts val="1939"/>
              </a:lnSpc>
              <a:spcBef>
                <a:spcPts val="346"/>
              </a:spcBef>
            </a:pPr>
            <a:r>
              <a:rPr lang="it-IT" sz="1800" b="1" u="none" strike="noStrike">
                <a:solidFill>
                  <a:srgbClr val="1F3466"/>
                </a:solidFill>
                <a:uFillTx/>
                <a:latin typeface="Comic Sans MS"/>
              </a:rPr>
              <a:t>Staff</a:t>
            </a:r>
            <a:r>
              <a:rPr lang="it-IT" sz="1800" b="1" u="none" strike="noStrike" spc="-40">
                <a:solidFill>
                  <a:srgbClr val="1F3466"/>
                </a:solidFill>
                <a:uFillTx/>
                <a:latin typeface="Comic Sans MS"/>
              </a:rPr>
              <a:t> </a:t>
            </a:r>
            <a:r>
              <a:rPr lang="it-IT" sz="1800" b="1" u="none" strike="noStrike">
                <a:solidFill>
                  <a:srgbClr val="1F3466"/>
                </a:solidFill>
                <a:uFillTx/>
                <a:latin typeface="Comic Sans MS"/>
              </a:rPr>
              <a:t>AKIS</a:t>
            </a:r>
            <a:r>
              <a:rPr lang="it-IT" sz="1800" b="0" u="none" strike="noStrike">
                <a:solidFill>
                  <a:srgbClr val="1F3466"/>
                </a:solidFill>
                <a:uFillTx/>
                <a:latin typeface="Comic Sans MS"/>
              </a:rPr>
              <a:t>:</a:t>
            </a:r>
            <a:r>
              <a:rPr lang="it-IT" sz="1800" b="0" u="none" strike="noStrike" spc="-31">
                <a:solidFill>
                  <a:srgbClr val="1F3466"/>
                </a:solidFill>
                <a:uFillTx/>
                <a:latin typeface="Comic Sans MS"/>
              </a:rPr>
              <a:t> </a:t>
            </a:r>
            <a:r>
              <a:rPr lang="it-IT" sz="1800" b="0" u="none" strike="noStrike">
                <a:solidFill>
                  <a:srgbClr val="1F3466"/>
                </a:solidFill>
                <a:uFillTx/>
                <a:latin typeface="Comic Sans MS"/>
              </a:rPr>
              <a:t>Direzione</a:t>
            </a:r>
            <a:r>
              <a:rPr lang="it-IT" sz="1800" b="0" u="none" strike="noStrike" spc="-34">
                <a:solidFill>
                  <a:srgbClr val="1F3466"/>
                </a:solidFill>
                <a:uFillTx/>
                <a:latin typeface="Comic Sans MS"/>
              </a:rPr>
              <a:t> </a:t>
            </a:r>
            <a:r>
              <a:rPr lang="it-IT" sz="1800" b="0" u="none" strike="noStrike">
                <a:solidFill>
                  <a:srgbClr val="1F3466"/>
                </a:solidFill>
                <a:uFillTx/>
                <a:latin typeface="Comic Sans MS"/>
              </a:rPr>
              <a:t>Agricoltura</a:t>
            </a:r>
            <a:r>
              <a:rPr lang="it-IT" sz="1800" b="0" u="none" strike="noStrike" spc="-51">
                <a:solidFill>
                  <a:srgbClr val="1F3466"/>
                </a:solidFill>
                <a:uFillTx/>
                <a:latin typeface="Comic Sans MS"/>
              </a:rPr>
              <a:t> </a:t>
            </a:r>
            <a:r>
              <a:rPr lang="it-IT" sz="1800" b="0" u="none" strike="noStrike">
                <a:solidFill>
                  <a:srgbClr val="1F3466"/>
                </a:solidFill>
                <a:uFillTx/>
                <a:latin typeface="Comic Sans MS"/>
              </a:rPr>
              <a:t>e</a:t>
            </a:r>
            <a:r>
              <a:rPr lang="it-IT" sz="1800" b="0" u="none" strike="noStrike" spc="-20">
                <a:solidFill>
                  <a:srgbClr val="1F3466"/>
                </a:solidFill>
                <a:uFillTx/>
                <a:latin typeface="Comic Sans MS"/>
              </a:rPr>
              <a:t> </a:t>
            </a:r>
            <a:r>
              <a:rPr lang="it-IT" sz="1800" b="0" u="none" strike="noStrike">
                <a:solidFill>
                  <a:srgbClr val="1F3466"/>
                </a:solidFill>
                <a:uFillTx/>
                <a:latin typeface="Comic Sans MS"/>
              </a:rPr>
              <a:t>Sviluppo</a:t>
            </a:r>
            <a:r>
              <a:rPr lang="it-IT" sz="1800" b="0" u="none" strike="noStrike" spc="-20">
                <a:solidFill>
                  <a:srgbClr val="1F3466"/>
                </a:solidFill>
                <a:uFillTx/>
                <a:latin typeface="Comic Sans MS"/>
              </a:rPr>
              <a:t> </a:t>
            </a:r>
            <a:r>
              <a:rPr lang="it-IT" sz="1800" b="0" u="none" strike="noStrike">
                <a:solidFill>
                  <a:srgbClr val="1F3466"/>
                </a:solidFill>
                <a:uFillTx/>
                <a:latin typeface="Comic Sans MS"/>
              </a:rPr>
              <a:t>Rurale</a:t>
            </a:r>
            <a:r>
              <a:rPr lang="it-IT" sz="1800" b="0" u="none" strike="noStrike" spc="-20">
                <a:solidFill>
                  <a:srgbClr val="1F3466"/>
                </a:solidFill>
                <a:uFillTx/>
                <a:latin typeface="Comic Sans MS"/>
              </a:rPr>
              <a:t> </a:t>
            </a:r>
            <a:r>
              <a:rPr lang="it-IT" sz="1800" b="0" u="none" strike="noStrike" spc="-26">
                <a:solidFill>
                  <a:srgbClr val="1F3466"/>
                </a:solidFill>
                <a:uFillTx/>
                <a:latin typeface="Comic Sans MS"/>
              </a:rPr>
              <a:t>-</a:t>
            </a:r>
            <a:r>
              <a:rPr lang="it-IT" sz="1800" b="0" u="none" strike="noStrike">
                <a:solidFill>
                  <a:srgbClr val="1F3466"/>
                </a:solidFill>
                <a:uFillTx/>
                <a:latin typeface="Comic Sans MS"/>
              </a:rPr>
              <a:t>Settore</a:t>
            </a:r>
            <a:r>
              <a:rPr lang="it-IT" sz="1800" b="0" u="none" strike="noStrike" spc="-26">
                <a:solidFill>
                  <a:srgbClr val="1F3466"/>
                </a:solidFill>
                <a:uFillTx/>
                <a:latin typeface="Comic Sans MS"/>
              </a:rPr>
              <a:t> </a:t>
            </a:r>
            <a:r>
              <a:rPr lang="it-IT" sz="1800" b="0" u="none" strike="noStrike">
                <a:solidFill>
                  <a:srgbClr val="1F3466"/>
                </a:solidFill>
                <a:uFillTx/>
                <a:latin typeface="Comic Sans MS"/>
              </a:rPr>
              <a:t>Gestione</a:t>
            </a:r>
            <a:r>
              <a:rPr lang="it-IT" sz="1800" b="0" u="none" strike="noStrike" spc="-20">
                <a:solidFill>
                  <a:srgbClr val="1F3466"/>
                </a:solidFill>
                <a:uFillTx/>
                <a:latin typeface="Comic Sans MS"/>
              </a:rPr>
              <a:t> </a:t>
            </a:r>
            <a:r>
              <a:rPr lang="it-IT" sz="1800" b="0" u="none" strike="noStrike" spc="-11">
                <a:solidFill>
                  <a:srgbClr val="1F3466"/>
                </a:solidFill>
                <a:uFillTx/>
                <a:latin typeface="Comic Sans MS"/>
              </a:rPr>
              <a:t>delle </a:t>
            </a:r>
            <a:r>
              <a:rPr lang="it-IT" sz="1800" b="0" u="none" strike="noStrike">
                <a:solidFill>
                  <a:srgbClr val="1F3466"/>
                </a:solidFill>
                <a:uFillTx/>
                <a:latin typeface="Comic Sans MS"/>
              </a:rPr>
              <a:t>misure</a:t>
            </a:r>
            <a:r>
              <a:rPr lang="it-IT" sz="1800" b="0" u="none" strike="noStrike" spc="-20">
                <a:solidFill>
                  <a:srgbClr val="1F3466"/>
                </a:solidFill>
                <a:uFillTx/>
                <a:latin typeface="Comic Sans MS"/>
              </a:rPr>
              <a:t> </a:t>
            </a:r>
            <a:r>
              <a:rPr lang="it-IT" sz="1800" b="0" u="none" strike="noStrike">
                <a:solidFill>
                  <a:srgbClr val="1F3466"/>
                </a:solidFill>
                <a:uFillTx/>
                <a:latin typeface="Comic Sans MS"/>
              </a:rPr>
              <a:t>del</a:t>
            </a:r>
            <a:r>
              <a:rPr lang="it-IT" sz="1800" b="0" u="none" strike="noStrike" spc="-6">
                <a:solidFill>
                  <a:srgbClr val="1F3466"/>
                </a:solidFill>
                <a:uFillTx/>
                <a:latin typeface="Comic Sans MS"/>
              </a:rPr>
              <a:t> </a:t>
            </a:r>
            <a:r>
              <a:rPr lang="it-IT" sz="1800" b="0" u="none" strike="noStrike">
                <a:solidFill>
                  <a:srgbClr val="1F3466"/>
                </a:solidFill>
                <a:uFillTx/>
                <a:latin typeface="Comic Sans MS"/>
              </a:rPr>
              <a:t>PSR</a:t>
            </a:r>
            <a:r>
              <a:rPr lang="it-IT" sz="1800" b="0" u="none" strike="noStrike" spc="-20">
                <a:solidFill>
                  <a:srgbClr val="1F3466"/>
                </a:solidFill>
                <a:uFillTx/>
                <a:latin typeface="Comic Sans MS"/>
              </a:rPr>
              <a:t> </a:t>
            </a:r>
            <a:r>
              <a:rPr lang="it-IT" sz="1800" b="0" u="none" strike="noStrike">
                <a:solidFill>
                  <a:srgbClr val="1F3466"/>
                </a:solidFill>
                <a:uFillTx/>
                <a:latin typeface="Comic Sans MS"/>
              </a:rPr>
              <a:t>per</a:t>
            </a:r>
            <a:r>
              <a:rPr lang="it-IT" sz="1800" b="0" u="none" strike="noStrike" spc="-6">
                <a:solidFill>
                  <a:srgbClr val="1F3466"/>
                </a:solidFill>
                <a:uFillTx/>
                <a:latin typeface="Comic Sans MS"/>
              </a:rPr>
              <a:t> </a:t>
            </a:r>
            <a:r>
              <a:rPr lang="it-IT" sz="1800" b="0" u="none" strike="noStrike">
                <a:solidFill>
                  <a:srgbClr val="1F3466"/>
                </a:solidFill>
                <a:uFillTx/>
                <a:latin typeface="Comic Sans MS"/>
              </a:rPr>
              <a:t>la</a:t>
            </a:r>
            <a:r>
              <a:rPr lang="it-IT" sz="1800" b="0" u="none" strike="noStrike" spc="-14">
                <a:solidFill>
                  <a:srgbClr val="1F3466"/>
                </a:solidFill>
                <a:uFillTx/>
                <a:latin typeface="Comic Sans MS"/>
              </a:rPr>
              <a:t> </a:t>
            </a:r>
            <a:r>
              <a:rPr lang="it-IT" sz="1800" b="0" u="none" strike="noStrike">
                <a:solidFill>
                  <a:srgbClr val="1F3466"/>
                </a:solidFill>
                <a:uFillTx/>
                <a:latin typeface="Comic Sans MS"/>
              </a:rPr>
              <a:t>consulenza,</a:t>
            </a:r>
            <a:r>
              <a:rPr lang="it-IT" sz="1800" b="0" u="none" strike="noStrike" spc="-40">
                <a:solidFill>
                  <a:srgbClr val="1F3466"/>
                </a:solidFill>
                <a:uFillTx/>
                <a:latin typeface="Comic Sans MS"/>
              </a:rPr>
              <a:t> </a:t>
            </a:r>
            <a:r>
              <a:rPr lang="it-IT" sz="1800" b="0" u="none" strike="noStrike">
                <a:solidFill>
                  <a:srgbClr val="1F3466"/>
                </a:solidFill>
                <a:uFillTx/>
                <a:latin typeface="Comic Sans MS"/>
              </a:rPr>
              <a:t>la</a:t>
            </a:r>
            <a:r>
              <a:rPr lang="it-IT" sz="1800" b="0" u="none" strike="noStrike" spc="-11">
                <a:solidFill>
                  <a:srgbClr val="1F3466"/>
                </a:solidFill>
                <a:uFillTx/>
                <a:latin typeface="Comic Sans MS"/>
              </a:rPr>
              <a:t> </a:t>
            </a:r>
            <a:r>
              <a:rPr lang="it-IT" sz="1800" b="0" u="none" strike="noStrike">
                <a:solidFill>
                  <a:srgbClr val="1F3466"/>
                </a:solidFill>
                <a:uFillTx/>
                <a:latin typeface="Comic Sans MS"/>
              </a:rPr>
              <a:t>formazione,</a:t>
            </a:r>
            <a:r>
              <a:rPr lang="it-IT" sz="1800" b="0" u="none" strike="noStrike" spc="-26">
                <a:solidFill>
                  <a:srgbClr val="1F3466"/>
                </a:solidFill>
                <a:uFillTx/>
                <a:latin typeface="Comic Sans MS"/>
              </a:rPr>
              <a:t> </a:t>
            </a:r>
            <a:r>
              <a:rPr lang="it-IT" sz="1800" b="0" u="none" strike="noStrike" spc="-11">
                <a:solidFill>
                  <a:srgbClr val="1F3466"/>
                </a:solidFill>
                <a:uFillTx/>
                <a:latin typeface="Comic Sans MS"/>
              </a:rPr>
              <a:t>l’innovazione,</a:t>
            </a:r>
            <a:r>
              <a:rPr lang="it-IT" sz="1800" b="0" u="none" strike="noStrike" spc="-54">
                <a:solidFill>
                  <a:srgbClr val="1F3466"/>
                </a:solidFill>
                <a:uFillTx/>
                <a:latin typeface="Comic Sans MS"/>
              </a:rPr>
              <a:t> </a:t>
            </a:r>
            <a:r>
              <a:rPr lang="it-IT" sz="1800" b="0" u="none" strike="noStrike">
                <a:solidFill>
                  <a:srgbClr val="1F3466"/>
                </a:solidFill>
                <a:uFillTx/>
                <a:latin typeface="Comic Sans MS"/>
              </a:rPr>
              <a:t>per</a:t>
            </a:r>
            <a:r>
              <a:rPr lang="it-IT" sz="1800" b="0" u="none" strike="noStrike" spc="-14">
                <a:solidFill>
                  <a:srgbClr val="1F3466"/>
                </a:solidFill>
                <a:uFillTx/>
                <a:latin typeface="Comic Sans MS"/>
              </a:rPr>
              <a:t> </a:t>
            </a:r>
            <a:r>
              <a:rPr lang="it-IT" sz="1800" b="0" u="none" strike="noStrike">
                <a:solidFill>
                  <a:srgbClr val="1F3466"/>
                </a:solidFill>
                <a:uFillTx/>
                <a:latin typeface="Comic Sans MS"/>
              </a:rPr>
              <a:t>i</a:t>
            </a:r>
            <a:r>
              <a:rPr lang="it-IT" sz="1800" b="0" u="none" strike="noStrike" spc="-14">
                <a:solidFill>
                  <a:srgbClr val="1F3466"/>
                </a:solidFill>
                <a:uFillTx/>
                <a:latin typeface="Comic Sans MS"/>
              </a:rPr>
              <a:t> </a:t>
            </a:r>
            <a:r>
              <a:rPr lang="it-IT" sz="1800" b="0" u="none" strike="noStrike" spc="-11">
                <a:solidFill>
                  <a:srgbClr val="1F3466"/>
                </a:solidFill>
                <a:uFillTx/>
                <a:latin typeface="Comic Sans MS"/>
              </a:rPr>
              <a:t>giovani </a:t>
            </a:r>
            <a:r>
              <a:rPr lang="it-IT" sz="1800" b="0" u="none" strike="noStrike">
                <a:solidFill>
                  <a:srgbClr val="1F3466"/>
                </a:solidFill>
                <a:uFillTx/>
                <a:latin typeface="Comic Sans MS"/>
              </a:rPr>
              <a:t>agricoltori</a:t>
            </a:r>
            <a:r>
              <a:rPr lang="it-IT" sz="1800" b="0" u="none" strike="noStrike" spc="-54">
                <a:solidFill>
                  <a:srgbClr val="1F3466"/>
                </a:solidFill>
                <a:uFillTx/>
                <a:latin typeface="Comic Sans MS"/>
              </a:rPr>
              <a:t> </a:t>
            </a:r>
            <a:r>
              <a:rPr lang="it-IT" sz="1800" b="0" u="none" strike="noStrike">
                <a:solidFill>
                  <a:srgbClr val="1F3466"/>
                </a:solidFill>
                <a:uFillTx/>
                <a:latin typeface="Comic Sans MS"/>
              </a:rPr>
              <a:t>e</a:t>
            </a:r>
            <a:r>
              <a:rPr lang="it-IT" sz="1800" b="0" u="none" strike="noStrike" spc="-26">
                <a:solidFill>
                  <a:srgbClr val="1F3466"/>
                </a:solidFill>
                <a:uFillTx/>
                <a:latin typeface="Comic Sans MS"/>
              </a:rPr>
              <a:t> </a:t>
            </a:r>
            <a:r>
              <a:rPr lang="it-IT" sz="1800" b="0" u="none" strike="noStrike">
                <a:solidFill>
                  <a:srgbClr val="1F3466"/>
                </a:solidFill>
                <a:uFillTx/>
                <a:latin typeface="Comic Sans MS"/>
              </a:rPr>
              <a:t>per</a:t>
            </a:r>
            <a:r>
              <a:rPr lang="it-IT" sz="1800" b="0" u="none" strike="noStrike" spc="-31">
                <a:solidFill>
                  <a:srgbClr val="1F3466"/>
                </a:solidFill>
                <a:uFillTx/>
                <a:latin typeface="Comic Sans MS"/>
              </a:rPr>
              <a:t> </a:t>
            </a:r>
            <a:r>
              <a:rPr lang="it-IT" sz="1800" b="0" u="none" strike="noStrike">
                <a:solidFill>
                  <a:srgbClr val="1F3466"/>
                </a:solidFill>
                <a:uFillTx/>
                <a:latin typeface="Comic Sans MS"/>
              </a:rPr>
              <a:t>la</a:t>
            </a:r>
            <a:r>
              <a:rPr lang="it-IT" sz="1800" b="0" u="none" strike="noStrike" spc="-26">
                <a:solidFill>
                  <a:srgbClr val="1F3466"/>
                </a:solidFill>
                <a:uFillTx/>
                <a:latin typeface="Comic Sans MS"/>
              </a:rPr>
              <a:t> </a:t>
            </a:r>
            <a:r>
              <a:rPr lang="it-IT" sz="1800" b="0" u="none" strike="noStrike">
                <a:solidFill>
                  <a:srgbClr val="1F3466"/>
                </a:solidFill>
                <a:uFillTx/>
                <a:latin typeface="Comic Sans MS"/>
              </a:rPr>
              <a:t>diversificazione</a:t>
            </a:r>
            <a:r>
              <a:rPr lang="it-IT" sz="1800" b="0" u="none" strike="noStrike" spc="-65">
                <a:solidFill>
                  <a:srgbClr val="1F3466"/>
                </a:solidFill>
                <a:uFillTx/>
                <a:latin typeface="Comic Sans MS"/>
              </a:rPr>
              <a:t> </a:t>
            </a:r>
            <a:r>
              <a:rPr lang="it-IT" sz="1800" b="0" u="none" strike="noStrike">
                <a:solidFill>
                  <a:srgbClr val="1F3466"/>
                </a:solidFill>
                <a:uFillTx/>
                <a:latin typeface="Comic Sans MS"/>
              </a:rPr>
              <a:t>delle</a:t>
            </a:r>
            <a:r>
              <a:rPr lang="it-IT" sz="1800" b="0" u="none" strike="noStrike" spc="-34">
                <a:solidFill>
                  <a:srgbClr val="1F3466"/>
                </a:solidFill>
                <a:uFillTx/>
                <a:latin typeface="Comic Sans MS"/>
              </a:rPr>
              <a:t> </a:t>
            </a:r>
            <a:r>
              <a:rPr lang="it-IT" sz="1800" b="0" u="none" strike="noStrike">
                <a:solidFill>
                  <a:srgbClr val="1F3466"/>
                </a:solidFill>
                <a:uFillTx/>
                <a:latin typeface="Comic Sans MS"/>
              </a:rPr>
              <a:t>attività</a:t>
            </a:r>
            <a:r>
              <a:rPr lang="it-IT" sz="1800" b="0" u="none" strike="noStrike" spc="-40">
                <a:solidFill>
                  <a:srgbClr val="1F3466"/>
                </a:solidFill>
                <a:uFillTx/>
                <a:latin typeface="Comic Sans MS"/>
              </a:rPr>
              <a:t> </a:t>
            </a:r>
            <a:r>
              <a:rPr lang="it-IT" sz="1800" b="0" u="none" strike="noStrike" spc="-11">
                <a:solidFill>
                  <a:srgbClr val="1F3466"/>
                </a:solidFill>
                <a:uFillTx/>
                <a:latin typeface="Comic Sans MS"/>
              </a:rPr>
              <a:t>agricole</a:t>
            </a:r>
            <a:endParaRPr lang="it-IT" sz="1800" b="0" u="none" strike="noStrike">
              <a:solidFill>
                <a:srgbClr val="000000"/>
              </a:solidFill>
              <a:uFillTx/>
              <a:latin typeface="Arial"/>
            </a:endParaRPr>
          </a:p>
        </p:txBody>
      </p:sp>
      <p:grpSp>
        <p:nvGrpSpPr>
          <p:cNvPr id="211" name="object 4"/>
          <p:cNvGrpSpPr/>
          <p:nvPr/>
        </p:nvGrpSpPr>
        <p:grpSpPr>
          <a:xfrm>
            <a:off x="640080" y="1025640"/>
            <a:ext cx="3186000" cy="2852280"/>
            <a:chOff x="640080" y="1025640"/>
            <a:chExt cx="3186000" cy="2852280"/>
          </a:xfrm>
        </p:grpSpPr>
        <p:pic>
          <p:nvPicPr>
            <p:cNvPr id="212" name="object 5"/>
            <p:cNvPicPr/>
            <p:nvPr/>
          </p:nvPicPr>
          <p:blipFill>
            <a:blip r:embed="rId2"/>
            <a:stretch/>
          </p:blipFill>
          <p:spPr>
            <a:xfrm>
              <a:off x="640080" y="1025640"/>
              <a:ext cx="3186000" cy="2852280"/>
            </a:xfrm>
            <a:prstGeom prst="rect">
              <a:avLst/>
            </a:prstGeom>
            <a:noFill/>
            <a:ln w="0">
              <a:noFill/>
            </a:ln>
          </p:spPr>
        </p:pic>
        <p:pic>
          <p:nvPicPr>
            <p:cNvPr id="213" name="object 6"/>
            <p:cNvPicPr/>
            <p:nvPr/>
          </p:nvPicPr>
          <p:blipFill>
            <a:blip r:embed="rId3"/>
            <a:stretch/>
          </p:blipFill>
          <p:spPr>
            <a:xfrm>
              <a:off x="1748160" y="2246400"/>
              <a:ext cx="1069200" cy="433440"/>
            </a:xfrm>
            <a:prstGeom prst="rect">
              <a:avLst/>
            </a:prstGeom>
            <a:noFill/>
            <a:ln w="0">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object 2"/>
          <p:cNvSpPr/>
          <p:nvPr/>
        </p:nvSpPr>
        <p:spPr>
          <a:xfrm>
            <a:off x="801000" y="1583640"/>
            <a:ext cx="7405200" cy="39333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299160" indent="-286560" algn="just" defTabSz="914400">
              <a:lnSpc>
                <a:spcPts val="2049"/>
              </a:lnSpc>
              <a:spcBef>
                <a:spcPts val="99"/>
              </a:spcBef>
              <a:buClr>
                <a:srgbClr val="001F5F"/>
              </a:buClr>
              <a:buFont typeface="Arial MT"/>
              <a:buChar char="•"/>
              <a:tabLst>
                <a:tab pos="299160" algn="l"/>
              </a:tabLst>
            </a:pPr>
            <a:r>
              <a:rPr lang="it-IT" sz="1800" b="0" u="none" strike="noStrike">
                <a:solidFill>
                  <a:srgbClr val="001F5F"/>
                </a:solidFill>
                <a:uFillTx/>
                <a:latin typeface="Comic Sans MS"/>
              </a:rPr>
              <a:t>Con la domanda di sostegno il richiedente/beneficiario presenta un </a:t>
            </a:r>
            <a:r>
              <a:rPr lang="it-IT" sz="1800" b="0" u="sng" strike="noStrike">
                <a:solidFill>
                  <a:srgbClr val="001F5F"/>
                </a:solidFill>
                <a:uFillTx/>
                <a:latin typeface="Comic Sans MS"/>
              </a:rPr>
              <a:t>progetto di consulenza</a:t>
            </a:r>
            <a:r>
              <a:rPr lang="it-IT" sz="1800" b="0" u="none" strike="noStrike">
                <a:solidFill>
                  <a:srgbClr val="001F5F"/>
                </a:solidFill>
                <a:uFillTx/>
                <a:latin typeface="Comic Sans MS"/>
              </a:rPr>
              <a:t> descritto e strutturato come indicato nel bando e nel formulario di progetto</a:t>
            </a:r>
            <a:endParaRPr lang="it-IT" sz="1800" b="0" u="none" strike="noStrike">
              <a:solidFill>
                <a:srgbClr val="000000"/>
              </a:solidFill>
              <a:uFillTx/>
              <a:latin typeface="Arial"/>
            </a:endParaRPr>
          </a:p>
          <a:p>
            <a:pPr defTabSz="914400">
              <a:lnSpc>
                <a:spcPts val="2049"/>
              </a:lnSpc>
              <a:spcBef>
                <a:spcPts val="99"/>
              </a:spcBef>
              <a:tabLst>
                <a:tab pos="299160" algn="l"/>
              </a:tabLst>
            </a:pPr>
            <a:endParaRPr lang="it-IT" sz="1800" b="0" u="none" strike="noStrike">
              <a:solidFill>
                <a:srgbClr val="000000"/>
              </a:solidFill>
              <a:uFillTx/>
              <a:latin typeface="Arial"/>
            </a:endParaRPr>
          </a:p>
          <a:p>
            <a:pPr marL="299160" indent="-286920" algn="just" defTabSz="914400">
              <a:lnSpc>
                <a:spcPts val="2049"/>
              </a:lnSpc>
              <a:spcBef>
                <a:spcPts val="99"/>
              </a:spcBef>
              <a:buClr>
                <a:srgbClr val="001F5F"/>
              </a:buClr>
              <a:buFont typeface="Arial MT"/>
              <a:buChar char="•"/>
              <a:tabLst>
                <a:tab pos="299160" algn="l"/>
              </a:tabLst>
            </a:pPr>
            <a:r>
              <a:rPr lang="it-IT" sz="1800" b="0" u="none" strike="noStrike">
                <a:solidFill>
                  <a:srgbClr val="001F5F"/>
                </a:solidFill>
                <a:uFillTx/>
                <a:latin typeface="Comic Sans MS"/>
              </a:rPr>
              <a:t>L’ammissibilità delle attività e delle relative spese decorre dal </a:t>
            </a:r>
            <a:r>
              <a:rPr lang="it-IT" sz="1800" b="0" u="sng" strike="noStrike">
                <a:solidFill>
                  <a:srgbClr val="001F5F"/>
                </a:solidFill>
                <a:uFillTx/>
                <a:latin typeface="Comic Sans MS"/>
              </a:rPr>
              <a:t>giorno successivo alla data di presentazione della domanda di sostegno</a:t>
            </a:r>
            <a:r>
              <a:rPr lang="it-IT" sz="1800" b="0" u="none" strike="noStrike">
                <a:solidFill>
                  <a:srgbClr val="001F5F"/>
                </a:solidFill>
                <a:uFillTx/>
                <a:latin typeface="Comic Sans MS"/>
              </a:rPr>
              <a:t>. </a:t>
            </a:r>
            <a:r>
              <a:rPr lang="it-IT" sz="1800" b="0" i="1" u="none" strike="noStrike">
                <a:solidFill>
                  <a:srgbClr val="001F5F"/>
                </a:solidFill>
                <a:uFillTx/>
                <a:latin typeface="Comic Sans MS"/>
              </a:rPr>
              <a:t>Ogni</a:t>
            </a:r>
            <a:r>
              <a:rPr lang="it-IT" sz="1800" b="0" i="1" u="none" strike="noStrike">
                <a:solidFill>
                  <a:srgbClr val="001F5F"/>
                </a:solidFill>
                <a:uFillTx/>
                <a:latin typeface="Comic Sans MS"/>
                <a:ea typeface="Microsoft YaHei"/>
              </a:rPr>
              <a:t> singolo servizio di consulenza deve concludersi (con ultima visita e/o prova pratica in azienda) necessariamente dopo l’emissione dell’atto di assegnazione.</a:t>
            </a:r>
            <a:r>
              <a:rPr lang="it-IT" sz="1800" b="0" u="none" strike="noStrike">
                <a:solidFill>
                  <a:srgbClr val="001F5F"/>
                </a:solidFill>
                <a:uFillTx/>
                <a:latin typeface="Comic Sans MS"/>
                <a:ea typeface="Microsoft YaHei"/>
              </a:rPr>
              <a:t> </a:t>
            </a:r>
            <a:endParaRPr lang="it-IT" sz="1800" b="0" u="none" strike="noStrike">
              <a:solidFill>
                <a:srgbClr val="000000"/>
              </a:solidFill>
              <a:uFillTx/>
              <a:latin typeface="Arial"/>
            </a:endParaRPr>
          </a:p>
          <a:p>
            <a:pPr algn="just" defTabSz="914400">
              <a:lnSpc>
                <a:spcPts val="2049"/>
              </a:lnSpc>
              <a:spcBef>
                <a:spcPts val="99"/>
              </a:spcBef>
              <a:tabLst>
                <a:tab pos="299160" algn="l"/>
              </a:tabLst>
            </a:pPr>
            <a:endParaRPr lang="it-IT" sz="1800" b="0" u="none" strike="noStrike">
              <a:solidFill>
                <a:srgbClr val="000000"/>
              </a:solidFill>
              <a:uFillTx/>
              <a:latin typeface="Arial"/>
            </a:endParaRPr>
          </a:p>
          <a:p>
            <a:pPr marL="299160" indent="-286560" algn="just" defTabSz="914400">
              <a:lnSpc>
                <a:spcPts val="2049"/>
              </a:lnSpc>
              <a:spcBef>
                <a:spcPts val="99"/>
              </a:spcBef>
              <a:buClr>
                <a:srgbClr val="001F5F"/>
              </a:buClr>
              <a:buFont typeface="Arial MT"/>
              <a:buChar char="•"/>
              <a:tabLst>
                <a:tab pos="299160" algn="l"/>
              </a:tabLst>
            </a:pPr>
            <a:r>
              <a:rPr lang="it-IT" sz="1800" b="0" u="none" strike="noStrike">
                <a:solidFill>
                  <a:srgbClr val="001F5F"/>
                </a:solidFill>
                <a:uFillTx/>
                <a:latin typeface="Comic Sans MS"/>
                <a:ea typeface="Microsoft YaHei"/>
              </a:rPr>
              <a:t>Il progetto dovrà concludersi entro il </a:t>
            </a:r>
            <a:r>
              <a:rPr lang="it-IT" sz="1800" b="1" u="sng" strike="noStrike">
                <a:solidFill>
                  <a:srgbClr val="001F5F"/>
                </a:solidFill>
                <a:uFillTx/>
                <a:latin typeface="Comic Sans MS"/>
                <a:ea typeface="Microsoft YaHei"/>
              </a:rPr>
              <a:t>31 dicembre 2027</a:t>
            </a:r>
            <a:r>
              <a:rPr lang="it-IT" sz="1800" b="1" u="none" strike="noStrike">
                <a:solidFill>
                  <a:srgbClr val="001F5F"/>
                </a:solidFill>
                <a:uFillTx/>
                <a:latin typeface="Comic Sans MS"/>
                <a:ea typeface="Microsoft YaHei"/>
              </a:rPr>
              <a:t>,</a:t>
            </a:r>
            <a:r>
              <a:rPr lang="it-IT" sz="1800" b="0" u="none" strike="noStrike">
                <a:solidFill>
                  <a:srgbClr val="001F5F"/>
                </a:solidFill>
                <a:uFillTx/>
                <a:latin typeface="Comic Sans MS"/>
                <a:ea typeface="Microsoft YaHei"/>
              </a:rPr>
              <a:t> salvo proroghe</a:t>
            </a:r>
            <a:endParaRPr lang="it-IT" sz="1800" b="0" u="none" strike="noStrike">
              <a:solidFill>
                <a:srgbClr val="000000"/>
              </a:solidFill>
              <a:uFillTx/>
              <a:latin typeface="Arial"/>
            </a:endParaRPr>
          </a:p>
          <a:p>
            <a:pPr marL="299160" defTabSz="914400">
              <a:lnSpc>
                <a:spcPct val="100000"/>
              </a:lnSpc>
              <a:spcBef>
                <a:spcPts val="845"/>
              </a:spcBef>
              <a:tabLst>
                <a:tab pos="299160" algn="l"/>
              </a:tabLst>
            </a:pPr>
            <a:endParaRPr lang="it-IT" sz="1800" b="0" u="none" strike="noStrike">
              <a:solidFill>
                <a:srgbClr val="000000"/>
              </a:solidFill>
              <a:uFillTx/>
              <a:latin typeface="Arial"/>
            </a:endParaRPr>
          </a:p>
          <a:p>
            <a:pPr marL="12600" defTabSz="914400">
              <a:lnSpc>
                <a:spcPct val="100000"/>
              </a:lnSpc>
              <a:tabLst>
                <a:tab pos="299160" algn="l"/>
              </a:tabLst>
            </a:pPr>
            <a:endParaRPr lang="it-IT" sz="2400" b="0" u="none" strike="noStrike">
              <a:solidFill>
                <a:srgbClr val="000000"/>
              </a:solidFill>
              <a:uFillTx/>
              <a:latin typeface="Arial"/>
            </a:endParaRPr>
          </a:p>
        </p:txBody>
      </p:sp>
      <p:sp>
        <p:nvSpPr>
          <p:cNvPr id="231" name="PlaceHolder 1"/>
          <p:cNvSpPr>
            <a:spLocks noGrp="1"/>
          </p:cNvSpPr>
          <p:nvPr>
            <p:ph type="title"/>
          </p:nvPr>
        </p:nvSpPr>
        <p:spPr>
          <a:xfrm>
            <a:off x="801000" y="959400"/>
            <a:ext cx="4656240" cy="386280"/>
          </a:xfrm>
          <a:prstGeom prst="rect">
            <a:avLst/>
          </a:prstGeom>
          <a:noFill/>
          <a:ln w="0">
            <a:noFill/>
          </a:ln>
        </p:spPr>
        <p:txBody>
          <a:bodyPr lIns="0" tIns="12600" rIns="0" bIns="0" anchor="t">
            <a:noAutofit/>
          </a:bodyPr>
          <a:lstStyle/>
          <a:p>
            <a:pPr marL="12600" indent="0" defTabSz="914400">
              <a:lnSpc>
                <a:spcPct val="100000"/>
              </a:lnSpc>
              <a:spcBef>
                <a:spcPts val="99"/>
              </a:spcBef>
              <a:buNone/>
              <a:tabLst>
                <a:tab pos="0" algn="l"/>
              </a:tabLst>
            </a:pPr>
            <a:r>
              <a:rPr lang="it-IT" sz="2400" b="1" u="none" strike="noStrike">
                <a:solidFill>
                  <a:srgbClr val="006FC0"/>
                </a:solidFill>
                <a:uFillTx/>
                <a:latin typeface="Comic Sans MS"/>
              </a:rPr>
              <a:t>Progetto di consulenza</a:t>
            </a:r>
            <a:endParaRPr lang="it-IT" sz="2400" b="0" u="none" strike="noStrike">
              <a:solidFill>
                <a:srgbClr val="000000"/>
              </a:solidFill>
              <a:uFillTx/>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object 1"/>
          <p:cNvSpPr/>
          <p:nvPr/>
        </p:nvSpPr>
        <p:spPr>
          <a:xfrm>
            <a:off x="801000" y="1583640"/>
            <a:ext cx="7405200" cy="394308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299160" indent="-286560" algn="just" defTabSz="914400">
              <a:lnSpc>
                <a:spcPts val="2049"/>
              </a:lnSpc>
              <a:spcBef>
                <a:spcPts val="99"/>
              </a:spcBef>
              <a:buClr>
                <a:srgbClr val="001F5F"/>
              </a:buClr>
              <a:buFont typeface="Arial MT"/>
              <a:buChar char="•"/>
              <a:tabLst>
                <a:tab pos="299160" algn="l"/>
              </a:tabLst>
            </a:pPr>
            <a:r>
              <a:rPr lang="it-IT" sz="2100" b="1" u="sng" strike="noStrike">
                <a:solidFill>
                  <a:srgbClr val="001F5F"/>
                </a:solidFill>
                <a:uFillTx/>
                <a:latin typeface="Comic Sans MS"/>
              </a:rPr>
              <a:t>Qualità del progetto</a:t>
            </a:r>
            <a:r>
              <a:rPr lang="it-IT" sz="1800" b="0" u="none" strike="noStrike">
                <a:solidFill>
                  <a:srgbClr val="001F5F"/>
                </a:solidFill>
                <a:uFillTx/>
                <a:latin typeface="Comic Sans MS"/>
              </a:rPr>
              <a:t>: </a:t>
            </a:r>
            <a:endParaRPr lang="it-IT" sz="1800" b="0" u="none" strike="noStrike">
              <a:solidFill>
                <a:srgbClr val="000000"/>
              </a:solidFill>
              <a:uFillTx/>
              <a:latin typeface="Arial"/>
            </a:endParaRPr>
          </a:p>
          <a:p>
            <a:pPr marL="432000" lvl="1" indent="-216000" algn="just" defTabSz="914400">
              <a:lnSpc>
                <a:spcPct val="100000"/>
              </a:lnSpc>
              <a:buClr>
                <a:srgbClr val="000000"/>
              </a:buClr>
              <a:buSzPct val="45000"/>
              <a:buFont typeface="Wingdings" charset="2"/>
              <a:buChar char=""/>
              <a:tabLst>
                <a:tab pos="299160" algn="l"/>
              </a:tabLst>
            </a:pPr>
            <a:r>
              <a:rPr lang="it-IT" sz="1200" b="0" u="none" strike="noStrike">
                <a:solidFill>
                  <a:srgbClr val="001F5F"/>
                </a:solidFill>
                <a:uFillTx/>
                <a:latin typeface="Comic Sans MS"/>
              </a:rPr>
              <a:t>- chiarezza, coerenza, pertinenza, sostenibilità</a:t>
            </a:r>
            <a:endParaRPr lang="it-IT" sz="1200" b="0" u="none" strike="noStrike">
              <a:solidFill>
                <a:srgbClr val="000000"/>
              </a:solidFill>
              <a:uFillTx/>
              <a:latin typeface="Arial"/>
            </a:endParaRPr>
          </a:p>
          <a:p>
            <a:pPr marL="432000" lvl="1" indent="-216000" algn="just" defTabSz="914400">
              <a:lnSpc>
                <a:spcPct val="100000"/>
              </a:lnSpc>
              <a:buClr>
                <a:srgbClr val="000000"/>
              </a:buClr>
              <a:buSzPct val="45000"/>
              <a:buFont typeface="Wingdings" charset="2"/>
              <a:buChar char=""/>
              <a:tabLst>
                <a:tab pos="299160" algn="l"/>
              </a:tabLst>
            </a:pPr>
            <a:r>
              <a:rPr lang="it-IT" sz="1200" b="0" u="none" strike="noStrike">
                <a:solidFill>
                  <a:srgbClr val="001F5F"/>
                </a:solidFill>
                <a:uFillTx/>
                <a:latin typeface="Comic Sans MS"/>
              </a:rPr>
              <a:t>-  Carta dei Servizi</a:t>
            </a:r>
            <a:endParaRPr lang="it-IT" sz="1200" b="0" u="none" strike="noStrike">
              <a:solidFill>
                <a:srgbClr val="000000"/>
              </a:solidFill>
              <a:uFillTx/>
              <a:latin typeface="Arial"/>
            </a:endParaRPr>
          </a:p>
          <a:p>
            <a:pPr marL="432000" lvl="1" indent="-216000" algn="just" defTabSz="914400">
              <a:lnSpc>
                <a:spcPct val="100000"/>
              </a:lnSpc>
              <a:buClr>
                <a:srgbClr val="000000"/>
              </a:buClr>
              <a:buSzPct val="45000"/>
              <a:buFont typeface="Wingdings" charset="2"/>
              <a:buChar char=""/>
              <a:tabLst>
                <a:tab pos="299160" algn="l"/>
              </a:tabLst>
            </a:pPr>
            <a:r>
              <a:rPr lang="it-IT" sz="1200" b="0" u="none" strike="noStrike">
                <a:solidFill>
                  <a:srgbClr val="001F5F"/>
                </a:solidFill>
                <a:uFillTx/>
                <a:latin typeface="Comic Sans MS"/>
              </a:rPr>
              <a:t>- Sito web e/o App dedicata</a:t>
            </a:r>
            <a:endParaRPr lang="it-IT" sz="1200" b="0" u="none" strike="noStrike">
              <a:solidFill>
                <a:srgbClr val="000000"/>
              </a:solidFill>
              <a:uFillTx/>
              <a:latin typeface="Arial"/>
            </a:endParaRPr>
          </a:p>
          <a:p>
            <a:pPr marL="432000" lvl="1" indent="-216000" algn="just" defTabSz="914400">
              <a:lnSpc>
                <a:spcPct val="100000"/>
              </a:lnSpc>
              <a:buClr>
                <a:srgbClr val="000000"/>
              </a:buClr>
              <a:buSzPct val="45000"/>
              <a:buFont typeface="Wingdings" charset="2"/>
              <a:buChar char=""/>
              <a:tabLst>
                <a:tab pos="299160" algn="l"/>
              </a:tabLst>
            </a:pPr>
            <a:r>
              <a:rPr lang="it-IT" sz="1200" b="0" u="none" strike="noStrike">
                <a:solidFill>
                  <a:srgbClr val="001F5F"/>
                </a:solidFill>
                <a:uFillTx/>
                <a:latin typeface="Comic Sans MS"/>
              </a:rPr>
              <a:t>- Sistema gestionale per il progetto</a:t>
            </a:r>
            <a:endParaRPr lang="it-IT" sz="1200" b="0" u="none" strike="noStrike">
              <a:solidFill>
                <a:srgbClr val="000000"/>
              </a:solidFill>
              <a:uFillTx/>
              <a:latin typeface="Arial"/>
            </a:endParaRPr>
          </a:p>
          <a:p>
            <a:pPr marL="432000" lvl="1" indent="-216000" algn="just" defTabSz="914400">
              <a:lnSpc>
                <a:spcPct val="100000"/>
              </a:lnSpc>
              <a:buClr>
                <a:srgbClr val="000000"/>
              </a:buClr>
              <a:buSzPct val="45000"/>
              <a:buFont typeface="Wingdings" charset="2"/>
              <a:buChar char=""/>
              <a:tabLst>
                <a:tab pos="299160" algn="l"/>
              </a:tabLst>
            </a:pPr>
            <a:r>
              <a:rPr lang="it-IT" sz="1200" b="0" u="none" strike="noStrike">
                <a:solidFill>
                  <a:srgbClr val="001F5F"/>
                </a:solidFill>
                <a:uFillTx/>
                <a:latin typeface="Comic Sans MS"/>
              </a:rPr>
              <a:t>- Tipologia di tematiche trattate</a:t>
            </a:r>
            <a:endParaRPr lang="it-IT" sz="1200" b="0" u="none" strike="noStrike">
              <a:solidFill>
                <a:srgbClr val="000000"/>
              </a:solidFill>
              <a:uFillTx/>
              <a:latin typeface="Arial"/>
            </a:endParaRPr>
          </a:p>
          <a:p>
            <a:pPr defTabSz="914400">
              <a:lnSpc>
                <a:spcPts val="2049"/>
              </a:lnSpc>
              <a:spcBef>
                <a:spcPts val="99"/>
              </a:spcBef>
              <a:tabLst>
                <a:tab pos="299160" algn="l"/>
              </a:tabLst>
            </a:pPr>
            <a:endParaRPr lang="it-IT" sz="1800" b="0" u="none" strike="noStrike">
              <a:solidFill>
                <a:srgbClr val="000000"/>
              </a:solidFill>
              <a:uFillTx/>
              <a:latin typeface="Arial"/>
            </a:endParaRPr>
          </a:p>
          <a:p>
            <a:pPr marL="299160" indent="-286920" algn="just" defTabSz="914400">
              <a:lnSpc>
                <a:spcPts val="2049"/>
              </a:lnSpc>
              <a:spcBef>
                <a:spcPts val="99"/>
              </a:spcBef>
              <a:buClr>
                <a:srgbClr val="001F5F"/>
              </a:buClr>
              <a:buFont typeface="Arial MT"/>
              <a:buChar char="•"/>
              <a:tabLst>
                <a:tab pos="299160" algn="l"/>
              </a:tabLst>
            </a:pPr>
            <a:r>
              <a:rPr lang="it-IT" sz="2100" b="1" u="sng" strike="noStrike">
                <a:solidFill>
                  <a:srgbClr val="001F5F"/>
                </a:solidFill>
                <a:uFillTx/>
                <a:latin typeface="Comic Sans MS"/>
                <a:ea typeface="Microsoft YaHei"/>
              </a:rPr>
              <a:t>Qualità del soggetto prestatore della consulenza</a:t>
            </a:r>
            <a:endParaRPr lang="it-IT" sz="2100" b="0" u="none" strike="noStrike">
              <a:solidFill>
                <a:srgbClr val="000000"/>
              </a:solidFill>
              <a:uFillTx/>
              <a:latin typeface="Arial"/>
            </a:endParaRPr>
          </a:p>
          <a:p>
            <a:pPr marL="299160" indent="-286920" algn="just" defTabSz="914400">
              <a:lnSpc>
                <a:spcPct val="100000"/>
              </a:lnSpc>
              <a:buClr>
                <a:srgbClr val="001F5F"/>
              </a:buClr>
              <a:buFont typeface="Arial MT"/>
              <a:buChar char="•"/>
              <a:tabLst>
                <a:tab pos="299160" algn="l"/>
              </a:tabLst>
            </a:pPr>
            <a:r>
              <a:rPr lang="it-IT" sz="1200" b="0" u="none" strike="noStrike">
                <a:solidFill>
                  <a:srgbClr val="001F5F"/>
                </a:solidFill>
                <a:uFillTx/>
                <a:latin typeface="Comic Sans MS"/>
                <a:ea typeface="Microsoft YaHei"/>
              </a:rPr>
              <a:t>- esperienza pregressa in attività analoghe</a:t>
            </a:r>
            <a:endParaRPr lang="it-IT" sz="1200" b="0" u="none" strike="noStrike">
              <a:solidFill>
                <a:srgbClr val="000000"/>
              </a:solidFill>
              <a:uFillTx/>
              <a:latin typeface="Arial"/>
            </a:endParaRPr>
          </a:p>
          <a:p>
            <a:pPr marL="299160" indent="-286920" algn="just" defTabSz="914400">
              <a:lnSpc>
                <a:spcPct val="100000"/>
              </a:lnSpc>
              <a:buClr>
                <a:srgbClr val="001F5F"/>
              </a:buClr>
              <a:buFont typeface="Arial MT"/>
              <a:buChar char="•"/>
              <a:tabLst>
                <a:tab pos="299160" algn="l"/>
              </a:tabLst>
            </a:pPr>
            <a:r>
              <a:rPr lang="it-IT" sz="1200" b="0" u="none" strike="noStrike">
                <a:solidFill>
                  <a:srgbClr val="001F5F"/>
                </a:solidFill>
                <a:uFillTx/>
                <a:latin typeface="Comic Sans MS"/>
                <a:ea typeface="Microsoft YaHei"/>
              </a:rPr>
              <a:t>- diffusione territoriale, anche con riferimento alla zonizzazione “Toscana diffusa”</a:t>
            </a:r>
            <a:endParaRPr lang="it-IT" sz="1200" b="0" u="none" strike="noStrike">
              <a:solidFill>
                <a:srgbClr val="000000"/>
              </a:solidFill>
              <a:uFillTx/>
              <a:latin typeface="Arial"/>
            </a:endParaRPr>
          </a:p>
          <a:p>
            <a:pPr marL="299160" indent="-286920" algn="just" defTabSz="914400">
              <a:lnSpc>
                <a:spcPct val="100000"/>
              </a:lnSpc>
              <a:buClr>
                <a:srgbClr val="001F5F"/>
              </a:buClr>
              <a:buFont typeface="Arial MT"/>
              <a:buChar char="•"/>
              <a:tabLst>
                <a:tab pos="299160" algn="l"/>
              </a:tabLst>
            </a:pPr>
            <a:r>
              <a:rPr lang="it-IT" sz="1200" b="0" u="none" strike="noStrike">
                <a:solidFill>
                  <a:srgbClr val="001F5F"/>
                </a:solidFill>
                <a:uFillTx/>
                <a:latin typeface="Comic Sans MS"/>
                <a:ea typeface="Microsoft YaHei"/>
              </a:rPr>
              <a:t>- certificazioni </a:t>
            </a:r>
            <a:endParaRPr lang="it-IT" sz="1200" b="0" u="none" strike="noStrike">
              <a:solidFill>
                <a:srgbClr val="000000"/>
              </a:solidFill>
              <a:uFillTx/>
              <a:latin typeface="Arial"/>
            </a:endParaRPr>
          </a:p>
          <a:p>
            <a:pPr marL="299160" indent="-286920" algn="just" defTabSz="914400">
              <a:lnSpc>
                <a:spcPct val="100000"/>
              </a:lnSpc>
              <a:buClr>
                <a:srgbClr val="001F5F"/>
              </a:buClr>
              <a:buFont typeface="Arial MT"/>
              <a:buChar char="•"/>
              <a:tabLst>
                <a:tab pos="299160" algn="l"/>
              </a:tabLst>
            </a:pPr>
            <a:r>
              <a:rPr lang="it-IT" sz="1200" b="0" u="none" strike="noStrike">
                <a:solidFill>
                  <a:srgbClr val="001F5F"/>
                </a:solidFill>
                <a:uFillTx/>
                <a:latin typeface="Comic Sans MS"/>
                <a:ea typeface="Microsoft YaHei"/>
              </a:rPr>
              <a:t>- qualifiche dei consulenti</a:t>
            </a:r>
            <a:endParaRPr lang="it-IT" sz="1200" b="0" u="none" strike="noStrike">
              <a:solidFill>
                <a:srgbClr val="000000"/>
              </a:solidFill>
              <a:uFillTx/>
              <a:latin typeface="Arial"/>
            </a:endParaRPr>
          </a:p>
          <a:p>
            <a:pPr marL="299160" indent="-286920" algn="just" defTabSz="914400">
              <a:lnSpc>
                <a:spcPct val="100000"/>
              </a:lnSpc>
              <a:buClr>
                <a:srgbClr val="001F5F"/>
              </a:buClr>
              <a:buFont typeface="Arial MT"/>
              <a:buChar char="•"/>
              <a:tabLst>
                <a:tab pos="299160" algn="l"/>
              </a:tabLst>
            </a:pPr>
            <a:r>
              <a:rPr lang="it-IT" sz="1200" b="0" u="none" strike="noStrike">
                <a:solidFill>
                  <a:srgbClr val="001F5F"/>
                </a:solidFill>
                <a:uFillTx/>
                <a:latin typeface="Comic Sans MS"/>
                <a:ea typeface="Microsoft YaHei"/>
              </a:rPr>
              <a:t>- partecipazione come partner negli interventi SRG01 e SRG09</a:t>
            </a:r>
            <a:endParaRPr lang="it-IT" sz="1200" b="0" u="none" strike="noStrike">
              <a:solidFill>
                <a:srgbClr val="000000"/>
              </a:solidFill>
              <a:uFillTx/>
              <a:latin typeface="Arial"/>
            </a:endParaRPr>
          </a:p>
          <a:p>
            <a:pPr algn="just" defTabSz="914400">
              <a:lnSpc>
                <a:spcPct val="100000"/>
              </a:lnSpc>
              <a:tabLst>
                <a:tab pos="299160" algn="l"/>
              </a:tabLst>
            </a:pPr>
            <a:endParaRPr lang="it-IT" sz="1200" b="0" u="none" strike="noStrike">
              <a:solidFill>
                <a:srgbClr val="000000"/>
              </a:solidFill>
              <a:uFillTx/>
              <a:latin typeface="Arial"/>
            </a:endParaRPr>
          </a:p>
          <a:p>
            <a:pPr algn="just" defTabSz="914400">
              <a:lnSpc>
                <a:spcPct val="100000"/>
              </a:lnSpc>
              <a:tabLst>
                <a:tab pos="299160" algn="l"/>
              </a:tabLst>
            </a:pPr>
            <a:r>
              <a:rPr lang="it-IT" sz="1200" b="1" u="none" strike="noStrike">
                <a:solidFill>
                  <a:srgbClr val="001F5F"/>
                </a:solidFill>
                <a:uFillTx/>
                <a:latin typeface="Comic Sans MS"/>
                <a:ea typeface="Microsoft YaHei"/>
              </a:rPr>
              <a:t>Punteggio massimo: 73 </a:t>
            </a:r>
            <a:endParaRPr lang="it-IT" sz="1200" b="0" u="none" strike="noStrike">
              <a:solidFill>
                <a:srgbClr val="000000"/>
              </a:solidFill>
              <a:uFillTx/>
              <a:latin typeface="Arial"/>
            </a:endParaRPr>
          </a:p>
          <a:p>
            <a:pPr algn="just" defTabSz="914400">
              <a:lnSpc>
                <a:spcPct val="100000"/>
              </a:lnSpc>
              <a:tabLst>
                <a:tab pos="299160" algn="l"/>
              </a:tabLst>
            </a:pPr>
            <a:r>
              <a:rPr lang="it-IT" sz="1200" b="1" u="none" strike="noStrike">
                <a:solidFill>
                  <a:srgbClr val="001F5F"/>
                </a:solidFill>
                <a:uFillTx/>
                <a:latin typeface="Comic Sans MS"/>
                <a:ea typeface="Microsoft YaHei"/>
              </a:rPr>
              <a:t>Punteggio minimo per l’ammissibilità: 36 </a:t>
            </a:r>
            <a:endParaRPr lang="it-IT" sz="1200" b="0" u="none" strike="noStrike">
              <a:solidFill>
                <a:srgbClr val="000000"/>
              </a:solidFill>
              <a:uFillTx/>
              <a:latin typeface="Arial"/>
            </a:endParaRPr>
          </a:p>
          <a:p>
            <a:pPr marL="299160" defTabSz="914400">
              <a:lnSpc>
                <a:spcPct val="100000"/>
              </a:lnSpc>
              <a:spcBef>
                <a:spcPts val="845"/>
              </a:spcBef>
              <a:tabLst>
                <a:tab pos="299160" algn="l"/>
              </a:tabLst>
            </a:pPr>
            <a:endParaRPr lang="it-IT" sz="1800" b="0" u="none" strike="noStrike">
              <a:solidFill>
                <a:srgbClr val="000000"/>
              </a:solidFill>
              <a:uFillTx/>
              <a:latin typeface="Arial"/>
            </a:endParaRPr>
          </a:p>
          <a:p>
            <a:pPr marL="12600" defTabSz="914400">
              <a:lnSpc>
                <a:spcPct val="100000"/>
              </a:lnSpc>
              <a:tabLst>
                <a:tab pos="299160" algn="l"/>
              </a:tabLst>
            </a:pPr>
            <a:endParaRPr lang="it-IT" sz="2400" b="0" u="none" strike="noStrike">
              <a:solidFill>
                <a:srgbClr val="000000"/>
              </a:solidFill>
              <a:uFillTx/>
              <a:latin typeface="Arial"/>
            </a:endParaRPr>
          </a:p>
        </p:txBody>
      </p:sp>
      <p:sp>
        <p:nvSpPr>
          <p:cNvPr id="233" name="PlaceHolder 1"/>
          <p:cNvSpPr>
            <a:spLocks noGrp="1"/>
          </p:cNvSpPr>
          <p:nvPr>
            <p:ph type="title"/>
          </p:nvPr>
        </p:nvSpPr>
        <p:spPr>
          <a:xfrm>
            <a:off x="801000" y="959400"/>
            <a:ext cx="4656240" cy="386280"/>
          </a:xfrm>
          <a:prstGeom prst="rect">
            <a:avLst/>
          </a:prstGeom>
          <a:noFill/>
          <a:ln w="0">
            <a:noFill/>
          </a:ln>
        </p:spPr>
        <p:txBody>
          <a:bodyPr lIns="0" tIns="12600" rIns="0" bIns="0" anchor="t">
            <a:noAutofit/>
          </a:bodyPr>
          <a:lstStyle/>
          <a:p>
            <a:pPr marL="12600" indent="0" defTabSz="914400">
              <a:lnSpc>
                <a:spcPct val="100000"/>
              </a:lnSpc>
              <a:spcBef>
                <a:spcPts val="99"/>
              </a:spcBef>
              <a:buNone/>
              <a:tabLst>
                <a:tab pos="0" algn="l"/>
              </a:tabLst>
            </a:pPr>
            <a:r>
              <a:rPr lang="it-IT" sz="2400" b="1" u="none" strike="noStrike">
                <a:solidFill>
                  <a:srgbClr val="006FC0"/>
                </a:solidFill>
                <a:uFillTx/>
                <a:latin typeface="Comic Sans MS"/>
              </a:rPr>
              <a:t>Criteri di selezione</a:t>
            </a:r>
            <a:endParaRPr lang="it-IT" sz="2400" b="0" u="none" strike="noStrike">
              <a:solidFill>
                <a:srgbClr val="000000"/>
              </a:solidFill>
              <a:uFillTx/>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object 2"/>
          <p:cNvSpPr/>
          <p:nvPr/>
        </p:nvSpPr>
        <p:spPr>
          <a:xfrm>
            <a:off x="851400" y="793440"/>
            <a:ext cx="321336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a:solidFill>
                  <a:srgbClr val="006FC0"/>
                </a:solidFill>
                <a:uFillTx/>
                <a:latin typeface="Comic Sans MS"/>
              </a:rPr>
              <a:t>Principi</a:t>
            </a:r>
            <a:r>
              <a:rPr lang="it-IT" sz="1800" b="1" u="none" strike="noStrike" spc="-51">
                <a:solidFill>
                  <a:srgbClr val="006FC0"/>
                </a:solidFill>
                <a:uFillTx/>
                <a:latin typeface="Comic Sans MS"/>
              </a:rPr>
              <a:t> </a:t>
            </a:r>
            <a:r>
              <a:rPr lang="it-IT" sz="1800" b="1" u="none" strike="noStrike">
                <a:solidFill>
                  <a:srgbClr val="006FC0"/>
                </a:solidFill>
                <a:uFillTx/>
                <a:latin typeface="Comic Sans MS"/>
              </a:rPr>
              <a:t>e</a:t>
            </a:r>
            <a:r>
              <a:rPr lang="it-IT" sz="1800" b="1" u="none" strike="noStrike" spc="-26">
                <a:solidFill>
                  <a:srgbClr val="006FC0"/>
                </a:solidFill>
                <a:uFillTx/>
                <a:latin typeface="Comic Sans MS"/>
              </a:rPr>
              <a:t> </a:t>
            </a:r>
            <a:r>
              <a:rPr lang="it-IT" sz="1800" b="1" u="none" strike="noStrike">
                <a:solidFill>
                  <a:srgbClr val="006FC0"/>
                </a:solidFill>
                <a:uFillTx/>
                <a:latin typeface="Comic Sans MS"/>
              </a:rPr>
              <a:t>criteri</a:t>
            </a:r>
            <a:r>
              <a:rPr lang="it-IT" sz="1800" b="1" u="none" strike="noStrike" spc="-34">
                <a:solidFill>
                  <a:srgbClr val="006FC0"/>
                </a:solidFill>
                <a:uFillTx/>
                <a:latin typeface="Comic Sans MS"/>
              </a:rPr>
              <a:t> </a:t>
            </a:r>
            <a:r>
              <a:rPr lang="it-IT" sz="1800" b="1" u="none" strike="noStrike">
                <a:solidFill>
                  <a:srgbClr val="006FC0"/>
                </a:solidFill>
                <a:uFillTx/>
                <a:latin typeface="Comic Sans MS"/>
              </a:rPr>
              <a:t>di</a:t>
            </a:r>
            <a:r>
              <a:rPr lang="it-IT" sz="1800" b="1" u="none" strike="noStrike" spc="-31">
                <a:solidFill>
                  <a:srgbClr val="006FC0"/>
                </a:solidFill>
                <a:uFillTx/>
                <a:latin typeface="Comic Sans MS"/>
              </a:rPr>
              <a:t> </a:t>
            </a:r>
            <a:r>
              <a:rPr lang="it-IT" sz="1800" b="1" u="none" strike="noStrike" spc="-11">
                <a:solidFill>
                  <a:srgbClr val="006FC0"/>
                </a:solidFill>
                <a:uFillTx/>
                <a:latin typeface="Comic Sans MS"/>
              </a:rPr>
              <a:t>selezione</a:t>
            </a:r>
            <a:endParaRPr lang="it-IT" sz="1800" b="0" u="none" strike="noStrike">
              <a:solidFill>
                <a:srgbClr val="000000"/>
              </a:solidFill>
              <a:uFillTx/>
              <a:latin typeface="Arial"/>
            </a:endParaRPr>
          </a:p>
        </p:txBody>
      </p:sp>
      <p:sp>
        <p:nvSpPr>
          <p:cNvPr id="235" name="object 3"/>
          <p:cNvSpPr/>
          <p:nvPr/>
        </p:nvSpPr>
        <p:spPr>
          <a:xfrm>
            <a:off x="7025040" y="785160"/>
            <a:ext cx="416880" cy="2847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endParaRPr lang="it-IT" sz="1800" b="0" u="none" strike="noStrike">
              <a:solidFill>
                <a:srgbClr val="000000"/>
              </a:solidFill>
              <a:uFillTx/>
              <a:latin typeface="Arial"/>
            </a:endParaRPr>
          </a:p>
        </p:txBody>
      </p:sp>
      <p:graphicFrame>
        <p:nvGraphicFramePr>
          <p:cNvPr id="236" name="Tabella 2"/>
          <p:cNvGraphicFramePr/>
          <p:nvPr/>
        </p:nvGraphicFramePr>
        <p:xfrm>
          <a:off x="851400" y="1323000"/>
          <a:ext cx="7328160" cy="3687480"/>
        </p:xfrm>
        <a:graphic>
          <a:graphicData uri="http://schemas.openxmlformats.org/drawingml/2006/table">
            <a:tbl>
              <a:tblPr/>
              <a:tblGrid>
                <a:gridCol w="1103040">
                  <a:extLst>
                    <a:ext uri="{9D8B030D-6E8A-4147-A177-3AD203B41FA5}">
                      <a16:colId xmlns:a16="http://schemas.microsoft.com/office/drawing/2014/main" val="20000"/>
                    </a:ext>
                  </a:extLst>
                </a:gridCol>
                <a:gridCol w="2333160">
                  <a:extLst>
                    <a:ext uri="{9D8B030D-6E8A-4147-A177-3AD203B41FA5}">
                      <a16:colId xmlns:a16="http://schemas.microsoft.com/office/drawing/2014/main" val="20001"/>
                    </a:ext>
                  </a:extLst>
                </a:gridCol>
                <a:gridCol w="1263240">
                  <a:extLst>
                    <a:ext uri="{9D8B030D-6E8A-4147-A177-3AD203B41FA5}">
                      <a16:colId xmlns:a16="http://schemas.microsoft.com/office/drawing/2014/main" val="20002"/>
                    </a:ext>
                  </a:extLst>
                </a:gridCol>
                <a:gridCol w="1263240">
                  <a:extLst>
                    <a:ext uri="{9D8B030D-6E8A-4147-A177-3AD203B41FA5}">
                      <a16:colId xmlns:a16="http://schemas.microsoft.com/office/drawing/2014/main" val="20003"/>
                    </a:ext>
                  </a:extLst>
                </a:gridCol>
                <a:gridCol w="1365840">
                  <a:extLst>
                    <a:ext uri="{9D8B030D-6E8A-4147-A177-3AD203B41FA5}">
                      <a16:colId xmlns:a16="http://schemas.microsoft.com/office/drawing/2014/main" val="20004"/>
                    </a:ext>
                  </a:extLst>
                </a:gridCol>
              </a:tblGrid>
              <a:tr h="124200">
                <a:tc>
                  <a:txBody>
                    <a:bodyPr/>
                    <a:lstStyle/>
                    <a:p>
                      <a:pPr algn="ctr" defTabSz="914400">
                        <a:lnSpc>
                          <a:spcPct val="100000"/>
                        </a:lnSpc>
                      </a:pPr>
                      <a:r>
                        <a:rPr lang="it-IT" sz="800" b="1" u="none" strike="noStrike">
                          <a:solidFill>
                            <a:schemeClr val="lt1"/>
                          </a:solidFill>
                          <a:uFillTx/>
                          <a:latin typeface="Calibri"/>
                        </a:rPr>
                        <a:t>Principio</a:t>
                      </a:r>
                      <a:endParaRPr lang="it-IT" sz="800" b="0" u="none" strike="noStrike">
                        <a:solidFill>
                          <a:srgbClr val="FFFFFF"/>
                        </a:solidFill>
                        <a:uFillTx/>
                        <a:latin typeface="Arial"/>
                      </a:endParaRPr>
                    </a:p>
                  </a:txBody>
                  <a:tcPr marL="1080" marR="108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Criterio di selezione</a:t>
                      </a:r>
                      <a:endParaRPr lang="it-IT" sz="800" b="0" u="none" strike="noStrike">
                        <a:solidFill>
                          <a:srgbClr val="FFFFFF"/>
                        </a:solidFill>
                        <a:uFillTx/>
                        <a:latin typeface="Arial"/>
                      </a:endParaRPr>
                    </a:p>
                  </a:txBody>
                  <a:tcPr marL="1080" marR="108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Punti</a:t>
                      </a:r>
                      <a:endParaRPr lang="it-IT" sz="800" b="0" u="none" strike="noStrike">
                        <a:solidFill>
                          <a:srgbClr val="FFFFFF"/>
                        </a:solidFill>
                        <a:uFillTx/>
                        <a:latin typeface="Arial"/>
                      </a:endParaRPr>
                    </a:p>
                  </a:txBody>
                  <a:tcPr marL="1080" marR="108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Griglie di valutazione e metodologia</a:t>
                      </a:r>
                      <a:endParaRPr lang="it-IT" sz="800" b="0" u="none" strike="noStrike">
                        <a:solidFill>
                          <a:srgbClr val="FFFFFF"/>
                        </a:solidFill>
                        <a:uFillTx/>
                        <a:latin typeface="Arial"/>
                      </a:endParaRPr>
                    </a:p>
                  </a:txBody>
                  <a:tcPr marL="1080" marR="108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Totale</a:t>
                      </a:r>
                      <a:endParaRPr lang="it-IT" sz="800" b="0" u="none" strike="noStrike">
                        <a:solidFill>
                          <a:srgbClr val="FFFFFF"/>
                        </a:solidFill>
                        <a:uFillTx/>
                        <a:latin typeface="Arial"/>
                      </a:endParaRPr>
                    </a:p>
                  </a:txBody>
                  <a:tcPr marL="1080" marR="108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r h="2530440">
                <a:tc rowSpan="2">
                  <a:txBody>
                    <a:bodyPr/>
                    <a:lstStyle/>
                    <a:p>
                      <a:pPr defTabSz="914400">
                        <a:lnSpc>
                          <a:spcPct val="100000"/>
                        </a:lnSpc>
                      </a:pPr>
                      <a:r>
                        <a:rPr lang="it-IT" sz="800" b="1" u="none" strike="noStrike">
                          <a:solidFill>
                            <a:schemeClr val="lt1"/>
                          </a:solidFill>
                          <a:uFillTx/>
                          <a:latin typeface="Calibri"/>
                        </a:rPr>
                        <a:t> 01 - Qualità dei progetti di consulenza</a:t>
                      </a:r>
                      <a:endParaRPr lang="it-IT" sz="800" b="0" u="none" strike="noStrike">
                        <a:solidFill>
                          <a:srgbClr val="FFFFFF"/>
                        </a:solidFill>
                        <a:uFillTx/>
                        <a:latin typeface="Arial"/>
                      </a:endParaRPr>
                    </a:p>
                  </a:txBody>
                  <a:tcPr marL="1080" marR="108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solidFill>
                  </a:tcPr>
                </a:tc>
                <a:tc>
                  <a:txBody>
                    <a:bodyPr/>
                    <a:lstStyle/>
                    <a:p>
                      <a:pPr algn="just" defTabSz="914400">
                        <a:lnSpc>
                          <a:spcPct val="100000"/>
                        </a:lnSpc>
                      </a:pPr>
                      <a:r>
                        <a:rPr lang="it-IT" sz="800" b="0" u="none" strike="noStrike">
                          <a:solidFill>
                            <a:schemeClr val="dk1"/>
                          </a:solidFill>
                          <a:uFillTx/>
                          <a:latin typeface="Calibri"/>
                        </a:rPr>
                        <a:t>0.1.1 – Coerenza del progetto con i fabbisogni individuati nell’analisi di contesto del CSR e nel progetto di consulenza.</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Verrà valutata la chiarezza e completezza della proposta, la capacità del progetto di attestare la corrispondenza tra le esigenze di supporto espresse dai destinatari, anche attraverso un’appropriata analisi di contesto, ed i contenuti del progetto stesso.</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La proposta deve essere redatta in maniera dettagliata e completa in ogni parte e rispondere ai seguenti elementi di valutazione:</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la pertinenza - gli obiettivi progettuali sono basati su problematiche reali (dei destinatari e/o del territorio);</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la coerenza interna – la logica progettuale è costruita su attività che portano a risultati connessi agli obiettivi specifici e generali della PAC, i contenuti sono coerenti con la tematica/tematiche che affrontata;</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la sostenibilità - cioè in che misura il miglioramento delle performance dei destinatari finali può considerarsi duraturo.</a:t>
                      </a:r>
                      <a:endParaRPr lang="it-IT" sz="800" b="0" u="none" strike="noStrike">
                        <a:solidFill>
                          <a:srgbClr val="000000"/>
                        </a:solidFill>
                        <a:uFillTx/>
                        <a:latin typeface="Arial"/>
                      </a:endParaRPr>
                    </a:p>
                  </a:txBody>
                  <a:tcPr marL="1080" marR="1080">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algn="ctr" defTabSz="914400">
                        <a:lnSpc>
                          <a:spcPct val="100000"/>
                        </a:lnSpc>
                      </a:pPr>
                      <a:r>
                        <a:rPr lang="it-IT" sz="800" b="0" u="none" strike="noStrike">
                          <a:solidFill>
                            <a:schemeClr val="dk1"/>
                          </a:solidFill>
                          <a:uFillTx/>
                          <a:latin typeface="Calibri"/>
                        </a:rPr>
                        <a:t>9</a:t>
                      </a:r>
                      <a:endParaRPr lang="it-IT" sz="800" b="0" u="none" strike="noStrike">
                        <a:solidFill>
                          <a:srgbClr val="000000"/>
                        </a:solidFill>
                        <a:uFillTx/>
                        <a:latin typeface="Arial"/>
                      </a:endParaRPr>
                    </a:p>
                  </a:txBody>
                  <a:tcPr marL="1080" marR="108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defTabSz="914400">
                        <a:lnSpc>
                          <a:spcPct val="100000"/>
                        </a:lnSpc>
                      </a:pPr>
                      <a:r>
                        <a:rPr lang="it-IT" sz="800" b="0" u="none" strike="noStrike">
                          <a:solidFill>
                            <a:schemeClr val="dk1"/>
                          </a:solidFill>
                          <a:uFillTx/>
                          <a:latin typeface="Calibri"/>
                        </a:rPr>
                        <a:t>Insufficiente: da 0 a 1</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Sufficiente: da 2 a 4</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Buono: da 5 a 8</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Ottimo: 9</a:t>
                      </a:r>
                      <a:endParaRPr lang="it-IT" sz="800" b="0" u="none" strike="noStrike">
                        <a:solidFill>
                          <a:srgbClr val="000000"/>
                        </a:solidFill>
                        <a:uFillTx/>
                        <a:latin typeface="Arial"/>
                      </a:endParaRPr>
                    </a:p>
                  </a:txBody>
                  <a:tcPr marL="1080" marR="108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rowSpan="2">
                  <a:txBody>
                    <a:bodyPr/>
                    <a:lstStyle/>
                    <a:p>
                      <a:pPr algn="ctr" defTabSz="914400">
                        <a:lnSpc>
                          <a:spcPct val="100000"/>
                        </a:lnSpc>
                      </a:pPr>
                      <a:r>
                        <a:rPr lang="it-IT" sz="800" b="0" u="none" strike="noStrike">
                          <a:solidFill>
                            <a:schemeClr val="dk1"/>
                          </a:solidFill>
                          <a:uFillTx/>
                          <a:latin typeface="Calibri"/>
                        </a:rPr>
                        <a:t>41</a:t>
                      </a:r>
                      <a:endParaRPr lang="it-IT" sz="800" b="0" u="none" strike="noStrike">
                        <a:solidFill>
                          <a:srgbClr val="000000"/>
                        </a:solidFill>
                        <a:uFillTx/>
                        <a:latin typeface="Arial"/>
                      </a:endParaRPr>
                    </a:p>
                  </a:txBody>
                  <a:tcPr marL="1080" marR="108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extLst>
                  <a:ext uri="{0D108BD9-81ED-4DB2-BD59-A6C34878D82A}">
                    <a16:rowId xmlns:a16="http://schemas.microsoft.com/office/drawing/2014/main" val="10001"/>
                  </a:ext>
                </a:extLst>
              </a:tr>
              <a:tr h="516960">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0.1.2 – Carta dei servizi</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Il progetto di consulenza presentato unitamente ad una Carta dei servizi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txBody>
                  <a:tcPr marL="1080" marR="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ctr" defTabSz="914400">
                        <a:lnSpc>
                          <a:spcPct val="100000"/>
                        </a:lnSpc>
                      </a:pPr>
                      <a:r>
                        <a:rPr lang="it-IT" sz="800" b="0" u="none" strike="noStrike">
                          <a:solidFill>
                            <a:schemeClr val="dk1"/>
                          </a:solidFill>
                          <a:uFillTx/>
                          <a:latin typeface="Calibri"/>
                        </a:rPr>
                        <a:t>3</a:t>
                      </a:r>
                      <a:endParaRPr lang="it-IT" sz="800" b="0" u="none" strike="noStrike">
                        <a:solidFill>
                          <a:srgbClr val="000000"/>
                        </a:solidFill>
                        <a:uFillTx/>
                        <a:latin typeface="Arial"/>
                      </a:endParaRPr>
                    </a:p>
                  </a:txBody>
                  <a:tcPr marL="1080" marR="108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Presente: Punti 3</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Assente: Punti 0</a:t>
                      </a:r>
                      <a:endParaRPr lang="it-IT" sz="800" b="0" u="none" strike="noStrike">
                        <a:solidFill>
                          <a:srgbClr val="000000"/>
                        </a:solidFill>
                        <a:uFillTx/>
                        <a:latin typeface="Arial"/>
                      </a:endParaRPr>
                    </a:p>
                  </a:txBody>
                  <a:tcPr marL="1080" marR="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2"/>
                  </a:ext>
                </a:extLst>
              </a:tr>
            </a:tbl>
          </a:graphicData>
        </a:graphic>
      </p:graphicFrame>
      <p:sp>
        <p:nvSpPr>
          <p:cNvPr id="237" name="object 3"/>
          <p:cNvSpPr/>
          <p:nvPr/>
        </p:nvSpPr>
        <p:spPr>
          <a:xfrm>
            <a:off x="6829200" y="749160"/>
            <a:ext cx="41688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spc="-26">
                <a:solidFill>
                  <a:srgbClr val="006FC0"/>
                </a:solidFill>
                <a:uFillTx/>
                <a:latin typeface="Comic Sans MS"/>
              </a:rPr>
              <a:t>1/6</a:t>
            </a:r>
            <a:endParaRPr lang="it-IT" sz="1800" b="0" u="none" strike="noStrike">
              <a:solidFill>
                <a:srgbClr val="000000"/>
              </a:solidFill>
              <a:uFillTx/>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object 2"/>
          <p:cNvSpPr/>
          <p:nvPr/>
        </p:nvSpPr>
        <p:spPr>
          <a:xfrm>
            <a:off x="973440" y="785160"/>
            <a:ext cx="320652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a:solidFill>
                  <a:srgbClr val="006FC0"/>
                </a:solidFill>
                <a:uFillTx/>
                <a:latin typeface="Comic Sans MS"/>
              </a:rPr>
              <a:t>Principi</a:t>
            </a:r>
            <a:r>
              <a:rPr lang="it-IT" sz="1800" b="1" u="none" strike="noStrike" spc="-65">
                <a:solidFill>
                  <a:srgbClr val="006FC0"/>
                </a:solidFill>
                <a:uFillTx/>
                <a:latin typeface="Comic Sans MS"/>
              </a:rPr>
              <a:t> </a:t>
            </a:r>
            <a:r>
              <a:rPr lang="it-IT" sz="1800" b="1" u="none" strike="noStrike">
                <a:solidFill>
                  <a:srgbClr val="006FC0"/>
                </a:solidFill>
                <a:uFillTx/>
                <a:latin typeface="Comic Sans MS"/>
              </a:rPr>
              <a:t>e</a:t>
            </a:r>
            <a:r>
              <a:rPr lang="it-IT" sz="1800" b="1" u="none" strike="noStrike" spc="-31">
                <a:solidFill>
                  <a:srgbClr val="006FC0"/>
                </a:solidFill>
                <a:uFillTx/>
                <a:latin typeface="Comic Sans MS"/>
              </a:rPr>
              <a:t> </a:t>
            </a:r>
            <a:r>
              <a:rPr lang="it-IT" sz="1800" b="1" u="none" strike="noStrike">
                <a:solidFill>
                  <a:srgbClr val="006FC0"/>
                </a:solidFill>
                <a:uFillTx/>
                <a:latin typeface="Comic Sans MS"/>
              </a:rPr>
              <a:t>criteri</a:t>
            </a:r>
            <a:r>
              <a:rPr lang="it-IT" sz="1800" b="1" u="none" strike="noStrike" spc="-45">
                <a:solidFill>
                  <a:srgbClr val="006FC0"/>
                </a:solidFill>
                <a:uFillTx/>
                <a:latin typeface="Comic Sans MS"/>
              </a:rPr>
              <a:t> </a:t>
            </a:r>
            <a:r>
              <a:rPr lang="it-IT" sz="1800" b="1" u="none" strike="noStrike">
                <a:solidFill>
                  <a:srgbClr val="006FC0"/>
                </a:solidFill>
                <a:uFillTx/>
                <a:latin typeface="Comic Sans MS"/>
              </a:rPr>
              <a:t>di</a:t>
            </a:r>
            <a:r>
              <a:rPr lang="it-IT" sz="1800" b="1" u="none" strike="noStrike" spc="-34">
                <a:solidFill>
                  <a:srgbClr val="006FC0"/>
                </a:solidFill>
                <a:uFillTx/>
                <a:latin typeface="Comic Sans MS"/>
              </a:rPr>
              <a:t> </a:t>
            </a:r>
            <a:r>
              <a:rPr lang="it-IT" sz="1800" b="1" u="none" strike="noStrike" spc="-11">
                <a:solidFill>
                  <a:srgbClr val="006FC0"/>
                </a:solidFill>
                <a:uFillTx/>
                <a:latin typeface="Comic Sans MS"/>
              </a:rPr>
              <a:t>selezione</a:t>
            </a:r>
            <a:endParaRPr lang="it-IT" sz="1800" b="0" u="none" strike="noStrike">
              <a:solidFill>
                <a:srgbClr val="000000"/>
              </a:solidFill>
              <a:uFillTx/>
              <a:latin typeface="Arial"/>
            </a:endParaRPr>
          </a:p>
        </p:txBody>
      </p:sp>
      <p:sp>
        <p:nvSpPr>
          <p:cNvPr id="239" name="object 3"/>
          <p:cNvSpPr/>
          <p:nvPr/>
        </p:nvSpPr>
        <p:spPr>
          <a:xfrm>
            <a:off x="7146360" y="785160"/>
            <a:ext cx="41688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spc="-26">
                <a:solidFill>
                  <a:srgbClr val="006FC0"/>
                </a:solidFill>
                <a:uFillTx/>
                <a:latin typeface="Comic Sans MS"/>
              </a:rPr>
              <a:t>2/6</a:t>
            </a:r>
            <a:endParaRPr lang="it-IT" sz="1800" b="0" u="none" strike="noStrike">
              <a:solidFill>
                <a:srgbClr val="000000"/>
              </a:solidFill>
              <a:uFillTx/>
              <a:latin typeface="Arial"/>
            </a:endParaRPr>
          </a:p>
        </p:txBody>
      </p:sp>
      <p:graphicFrame>
        <p:nvGraphicFramePr>
          <p:cNvPr id="240" name="Tabella 4"/>
          <p:cNvGraphicFramePr/>
          <p:nvPr/>
        </p:nvGraphicFramePr>
        <p:xfrm>
          <a:off x="302400" y="1145160"/>
          <a:ext cx="8631000" cy="4139280"/>
        </p:xfrm>
        <a:graphic>
          <a:graphicData uri="http://schemas.openxmlformats.org/drawingml/2006/table">
            <a:tbl>
              <a:tblPr/>
              <a:tblGrid>
                <a:gridCol w="749520">
                  <a:extLst>
                    <a:ext uri="{9D8B030D-6E8A-4147-A177-3AD203B41FA5}">
                      <a16:colId xmlns:a16="http://schemas.microsoft.com/office/drawing/2014/main" val="20000"/>
                    </a:ext>
                  </a:extLst>
                </a:gridCol>
                <a:gridCol w="3297600">
                  <a:extLst>
                    <a:ext uri="{9D8B030D-6E8A-4147-A177-3AD203B41FA5}">
                      <a16:colId xmlns:a16="http://schemas.microsoft.com/office/drawing/2014/main" val="20001"/>
                    </a:ext>
                  </a:extLst>
                </a:gridCol>
                <a:gridCol w="1487880">
                  <a:extLst>
                    <a:ext uri="{9D8B030D-6E8A-4147-A177-3AD203B41FA5}">
                      <a16:colId xmlns:a16="http://schemas.microsoft.com/office/drawing/2014/main" val="20002"/>
                    </a:ext>
                  </a:extLst>
                </a:gridCol>
                <a:gridCol w="2386440">
                  <a:extLst>
                    <a:ext uri="{9D8B030D-6E8A-4147-A177-3AD203B41FA5}">
                      <a16:colId xmlns:a16="http://schemas.microsoft.com/office/drawing/2014/main" val="20003"/>
                    </a:ext>
                  </a:extLst>
                </a:gridCol>
                <a:gridCol w="709920">
                  <a:extLst>
                    <a:ext uri="{9D8B030D-6E8A-4147-A177-3AD203B41FA5}">
                      <a16:colId xmlns:a16="http://schemas.microsoft.com/office/drawing/2014/main" val="20004"/>
                    </a:ext>
                  </a:extLst>
                </a:gridCol>
              </a:tblGrid>
              <a:tr h="0">
                <a:tc>
                  <a:txBody>
                    <a:bodyPr/>
                    <a:lstStyle/>
                    <a:p>
                      <a:pPr algn="ctr" defTabSz="914400">
                        <a:lnSpc>
                          <a:spcPct val="100000"/>
                        </a:lnSpc>
                      </a:pPr>
                      <a:r>
                        <a:rPr lang="it-IT" sz="800" b="1" u="none" strike="noStrike">
                          <a:solidFill>
                            <a:schemeClr val="lt1"/>
                          </a:solidFill>
                          <a:uFillTx/>
                          <a:latin typeface="Calibri"/>
                        </a:rPr>
                        <a:t>Principio</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Criterio di selezione</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Punti</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Griglie di valutazione e metodologia</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Totale</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r h="1155960">
                <a:tc rowSpan="3">
                  <a:txBody>
                    <a:bodyPr/>
                    <a:lstStyle/>
                    <a:p>
                      <a:pPr algn="ctr" defTabSz="914400">
                        <a:lnSpc>
                          <a:spcPct val="100000"/>
                        </a:lnSpc>
                        <a:tabLst>
                          <a:tab pos="0" algn="l"/>
                        </a:tabLst>
                      </a:pPr>
                      <a:r>
                        <a:rPr lang="it-IT" sz="800" b="1" u="none" strike="noStrike">
                          <a:solidFill>
                            <a:schemeClr val="lt1"/>
                          </a:solidFill>
                          <a:uFillTx/>
                          <a:latin typeface="Calibri"/>
                        </a:rPr>
                        <a:t>01 - Qualità dei progetti di consulenza</a:t>
                      </a:r>
                      <a:endParaRPr lang="it-IT" sz="800" b="0" u="none" strike="noStrike">
                        <a:solidFill>
                          <a:srgbClr val="FFFFFF"/>
                        </a:solidFill>
                        <a:uFillTx/>
                        <a:latin typeface="Arial"/>
                      </a:endParaRPr>
                    </a:p>
                    <a:p>
                      <a:pPr algn="ctr" defTabSz="914400">
                        <a:lnSpc>
                          <a:spcPct val="100000"/>
                        </a:lnSpc>
                        <a:tabLst>
                          <a:tab pos="0" algn="l"/>
                        </a:tabLst>
                      </a:pPr>
                      <a:endParaRPr lang="it-IT" sz="800" b="0" u="none" strike="noStrike">
                        <a:solidFill>
                          <a:srgbClr val="FFFFFF"/>
                        </a:solidFill>
                        <a:uFillTx/>
                        <a:latin typeface="Arial"/>
                      </a:endParaRPr>
                    </a:p>
                  </a:txBody>
                  <a:tcPr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solidFill>
                  </a:tcPr>
                </a:tc>
                <a:tc>
                  <a:txBody>
                    <a:bodyPr/>
                    <a:lstStyle/>
                    <a:p>
                      <a:pPr defTabSz="914400">
                        <a:lnSpc>
                          <a:spcPct val="100000"/>
                        </a:lnSpc>
                      </a:pPr>
                      <a:r>
                        <a:rPr lang="it-IT" sz="800" b="0" u="none" strike="noStrike">
                          <a:solidFill>
                            <a:schemeClr val="dk1"/>
                          </a:solidFill>
                          <a:uFillTx/>
                          <a:latin typeface="Calibri"/>
                        </a:rPr>
                        <a:t>0.1.3 – Sito internet e/o App dedicata</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Disponibilità da parte del Prestatore dei servizi di consulenza di un sito internet con accesso riservato ai fruitori del servizio con una o più sezioni dedicate agli ambiti di consulenza previsti dal progetto.</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Disponibilità da parte del Prestatore dei servizi di consulenza di una App con accesso riservato ai fruitori del servizio dedicata all’offerta di consulenza.</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Le caratteristiche ed i contenuti minimi del sito internet e della APP sono definite nell’ Allegato 7)</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txBody>
                  <a:tcPr marL="360" marR="36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algn="ctr" defTabSz="914400">
                        <a:lnSpc>
                          <a:spcPct val="100000"/>
                        </a:lnSpc>
                      </a:pPr>
                      <a:r>
                        <a:rPr lang="it-IT" sz="800" b="0" u="none" strike="noStrike">
                          <a:solidFill>
                            <a:schemeClr val="dk1"/>
                          </a:solidFill>
                          <a:uFillTx/>
                          <a:latin typeface="Calibri"/>
                        </a:rPr>
                        <a:t>3</a:t>
                      </a:r>
                      <a:endParaRPr lang="it-IT" sz="800" b="0" u="none" strike="noStrike">
                        <a:solidFill>
                          <a:srgbClr val="000000"/>
                        </a:solidFill>
                        <a:uFillTx/>
                        <a:latin typeface="Arial"/>
                      </a:endParaRPr>
                    </a:p>
                  </a:txBody>
                  <a:tcPr marL="360" marR="36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defTabSz="914400">
                        <a:lnSpc>
                          <a:spcPct val="100000"/>
                        </a:lnSpc>
                      </a:pPr>
                      <a:r>
                        <a:rPr lang="it-IT" sz="800" b="0" u="none" strike="noStrike">
                          <a:solidFill>
                            <a:schemeClr val="dk1"/>
                          </a:solidFill>
                          <a:uFillTx/>
                          <a:latin typeface="Calibri"/>
                        </a:rPr>
                        <a:t>Presenti Sito internet e App dedicata: Punti 3</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Presenti Sito internet o App dedicata: Punti 2</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Assenti: Punti 0</a:t>
                      </a:r>
                      <a:endParaRPr lang="it-IT" sz="800" b="0" u="none" strike="noStrike">
                        <a:solidFill>
                          <a:srgbClr val="000000"/>
                        </a:solidFill>
                        <a:uFillTx/>
                        <a:latin typeface="Arial"/>
                      </a:endParaRPr>
                    </a:p>
                  </a:txBody>
                  <a:tcPr marL="360" marR="36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rowSpan="3">
                  <a:txBody>
                    <a:bodyPr/>
                    <a:lstStyle/>
                    <a:p>
                      <a:pPr defTabSz="914400">
                        <a:lnSpc>
                          <a:spcPct val="100000"/>
                        </a:lnSpc>
                      </a:pPr>
                      <a:r>
                        <a:rPr lang="it-IT" sz="800" b="0" u="none" strike="noStrike">
                          <a:solidFill>
                            <a:schemeClr val="dk1"/>
                          </a:solidFill>
                          <a:uFillTx/>
                          <a:latin typeface="Calibri"/>
                        </a:rPr>
                        <a:t>41</a:t>
                      </a:r>
                      <a:endParaRPr lang="it-IT" sz="800" b="0" u="none" strike="noStrike">
                        <a:solidFill>
                          <a:srgbClr val="000000"/>
                        </a:solidFill>
                        <a:uFillTx/>
                        <a:latin typeface="Arial"/>
                      </a:endParaRPr>
                    </a:p>
                  </a:txBody>
                  <a:tcPr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extLst>
                  <a:ext uri="{0D108BD9-81ED-4DB2-BD59-A6C34878D82A}">
                    <a16:rowId xmlns:a16="http://schemas.microsoft.com/office/drawing/2014/main" val="10001"/>
                  </a:ext>
                </a:extLst>
              </a:tr>
              <a:tr h="693720">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914400">
                        <a:lnSpc>
                          <a:spcPct val="100000"/>
                        </a:lnSpc>
                      </a:pPr>
                      <a:r>
                        <a:rPr lang="it-IT" sz="800" b="0" u="none" strike="noStrike">
                          <a:solidFill>
                            <a:schemeClr val="dk1"/>
                          </a:solidFill>
                          <a:uFillTx/>
                          <a:latin typeface="Calibri"/>
                        </a:rPr>
                        <a:t>0.1.4 – Disponibilità di un sistema gestionale informatizzato del progetto</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Il gestionale deve garantire almeno la controllabilità delle attività, la restituzione di reportistica pertinente rispetto agli obblighi indicati nel bando, un’adeguata efficienza in relazione alle esigenze di verifica e controllo da parte dell’UCI.</a:t>
                      </a:r>
                      <a:endParaRPr lang="it-IT" sz="800" b="0" u="none" strike="noStrike">
                        <a:solidFill>
                          <a:srgbClr val="000000"/>
                        </a:solidFill>
                        <a:uFillTx/>
                        <a:latin typeface="Arial"/>
                      </a:endParaRPr>
                    </a:p>
                  </a:txBody>
                  <a:tcPr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ctr" defTabSz="914400">
                        <a:lnSpc>
                          <a:spcPct val="100000"/>
                        </a:lnSpc>
                      </a:pPr>
                      <a:r>
                        <a:rPr lang="it-IT" sz="800" b="0" u="none" strike="noStrike">
                          <a:solidFill>
                            <a:schemeClr val="dk1"/>
                          </a:solidFill>
                          <a:uFillTx/>
                          <a:latin typeface="Calibri"/>
                        </a:rPr>
                        <a:t>6</a:t>
                      </a:r>
                      <a:endParaRPr lang="it-IT" sz="800" b="0" u="none" strike="noStrike">
                        <a:solidFill>
                          <a:srgbClr val="000000"/>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Presente: Punti 6 </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Assente: Punti 0</a:t>
                      </a:r>
                      <a:endParaRPr lang="it-IT" sz="800" b="0" u="none" strike="noStrike">
                        <a:solidFill>
                          <a:srgbClr val="000000"/>
                        </a:solidFill>
                        <a:uFillTx/>
                        <a:latin typeface="Arial"/>
                      </a:endParaRPr>
                    </a:p>
                  </a:txBody>
                  <a:tcPr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2"/>
                  </a:ext>
                </a:extLst>
              </a:tr>
              <a:tr h="1849680">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914400">
                        <a:lnSpc>
                          <a:spcPct val="100000"/>
                        </a:lnSpc>
                      </a:pPr>
                      <a:r>
                        <a:rPr lang="it-IT" sz="800" b="0" u="none" strike="noStrike">
                          <a:solidFill>
                            <a:schemeClr val="dk1"/>
                          </a:solidFill>
                          <a:uFillTx/>
                          <a:latin typeface="Calibri"/>
                        </a:rPr>
                        <a:t>0.1.5 Tematiche trattate</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Il progetto di consulenza presentato tratta:</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Tematica 1 - Prevenzione e Gestione del rischio</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Tematica 2 – Legalità, salute e rispetto dei diritti nelle aziende agricole</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Tematica 3 - Sostenibilità Ambientale</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Tematica 4 – Zootecnia e Benessere Animale</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Tematica 5 – Competitività delle aziende</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txBody>
                  <a:tcPr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lstStyle/>
                    <a:p>
                      <a:pPr algn="ctr" defTabSz="914400">
                        <a:lnSpc>
                          <a:spcPct val="100000"/>
                        </a:lnSpc>
                        <a:spcAft>
                          <a:spcPts val="799"/>
                        </a:spcAft>
                      </a:pPr>
                      <a:r>
                        <a:rPr lang="it-IT" sz="800" b="0" u="none" strike="noStrike">
                          <a:solidFill>
                            <a:schemeClr val="dk1"/>
                          </a:solidFill>
                          <a:uFillTx/>
                          <a:latin typeface="Calibri"/>
                        </a:rPr>
                        <a:t>20</a:t>
                      </a:r>
                      <a:endParaRPr lang="it-IT" sz="800" b="0" u="none" strike="noStrike">
                        <a:solidFill>
                          <a:srgbClr val="000000"/>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lstStyle/>
                    <a:p>
                      <a:pPr algn="just" defTabSz="914400">
                        <a:lnSpc>
                          <a:spcPct val="100000"/>
                        </a:lnSpc>
                      </a:pPr>
                      <a:r>
                        <a:rPr lang="it-IT" sz="800" b="0" u="none" strike="noStrike">
                          <a:solidFill>
                            <a:schemeClr val="dk1"/>
                          </a:solidFill>
                          <a:uFillTx/>
                          <a:latin typeface="Calibri"/>
                        </a:rPr>
                        <a:t>Il Progetto tratta la tematica 1 con almeno il 10% delle consulenze previste: punti 3</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Il Progetto tratta la tematica 2 con almeno il 10% delle consulenze previste: punti 5</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Il Progetto tratta la tematica 3 con almeno il 10% delle consulenze previste: punti 7</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Il Progetto tratta la tematica 4 con almeno il 15% delle consulenze previste: punti 8</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Il Progetto tratta la Tematica 5 con almeno il 10% delle consulenze previste: punti 5</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PUNTEGGI CUMULABILI fino ad un max di 20</a:t>
                      </a:r>
                      <a:endParaRPr lang="it-IT" sz="800" b="0" u="none" strike="noStrike">
                        <a:solidFill>
                          <a:srgbClr val="000000"/>
                        </a:solidFill>
                        <a:uFillTx/>
                        <a:latin typeface="Arial"/>
                      </a:endParaRPr>
                    </a:p>
                  </a:txBody>
                  <a:tcPr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object 2"/>
          <p:cNvSpPr/>
          <p:nvPr/>
        </p:nvSpPr>
        <p:spPr>
          <a:xfrm>
            <a:off x="1341720" y="749160"/>
            <a:ext cx="320652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a:solidFill>
                  <a:srgbClr val="006FC0"/>
                </a:solidFill>
                <a:uFillTx/>
                <a:latin typeface="Comic Sans MS"/>
              </a:rPr>
              <a:t>Principi</a:t>
            </a:r>
            <a:r>
              <a:rPr lang="it-IT" sz="1800" b="1" u="none" strike="noStrike" spc="-65">
                <a:solidFill>
                  <a:srgbClr val="006FC0"/>
                </a:solidFill>
                <a:uFillTx/>
                <a:latin typeface="Comic Sans MS"/>
              </a:rPr>
              <a:t> </a:t>
            </a:r>
            <a:r>
              <a:rPr lang="it-IT" sz="1800" b="1" u="none" strike="noStrike">
                <a:solidFill>
                  <a:srgbClr val="006FC0"/>
                </a:solidFill>
                <a:uFillTx/>
                <a:latin typeface="Comic Sans MS"/>
              </a:rPr>
              <a:t>e</a:t>
            </a:r>
            <a:r>
              <a:rPr lang="it-IT" sz="1800" b="1" u="none" strike="noStrike" spc="-31">
                <a:solidFill>
                  <a:srgbClr val="006FC0"/>
                </a:solidFill>
                <a:uFillTx/>
                <a:latin typeface="Comic Sans MS"/>
              </a:rPr>
              <a:t> </a:t>
            </a:r>
            <a:r>
              <a:rPr lang="it-IT" sz="1800" b="1" u="none" strike="noStrike">
                <a:solidFill>
                  <a:srgbClr val="006FC0"/>
                </a:solidFill>
                <a:uFillTx/>
                <a:latin typeface="Comic Sans MS"/>
              </a:rPr>
              <a:t>criteri</a:t>
            </a:r>
            <a:r>
              <a:rPr lang="it-IT" sz="1800" b="1" u="none" strike="noStrike" spc="-45">
                <a:solidFill>
                  <a:srgbClr val="006FC0"/>
                </a:solidFill>
                <a:uFillTx/>
                <a:latin typeface="Comic Sans MS"/>
              </a:rPr>
              <a:t> </a:t>
            </a:r>
            <a:r>
              <a:rPr lang="it-IT" sz="1800" b="1" u="none" strike="noStrike">
                <a:solidFill>
                  <a:srgbClr val="006FC0"/>
                </a:solidFill>
                <a:uFillTx/>
                <a:latin typeface="Comic Sans MS"/>
              </a:rPr>
              <a:t>di</a:t>
            </a:r>
            <a:r>
              <a:rPr lang="it-IT" sz="1800" b="1" u="none" strike="noStrike" spc="-34">
                <a:solidFill>
                  <a:srgbClr val="006FC0"/>
                </a:solidFill>
                <a:uFillTx/>
                <a:latin typeface="Comic Sans MS"/>
              </a:rPr>
              <a:t> </a:t>
            </a:r>
            <a:r>
              <a:rPr lang="it-IT" sz="1800" b="1" u="none" strike="noStrike" spc="-11">
                <a:solidFill>
                  <a:srgbClr val="006FC0"/>
                </a:solidFill>
                <a:uFillTx/>
                <a:latin typeface="Comic Sans MS"/>
              </a:rPr>
              <a:t>selezione</a:t>
            </a:r>
            <a:endParaRPr lang="it-IT" sz="1800" b="0" u="none" strike="noStrike">
              <a:solidFill>
                <a:srgbClr val="000000"/>
              </a:solidFill>
              <a:uFillTx/>
              <a:latin typeface="Arial"/>
            </a:endParaRPr>
          </a:p>
        </p:txBody>
      </p:sp>
      <p:sp>
        <p:nvSpPr>
          <p:cNvPr id="242" name="object 3"/>
          <p:cNvSpPr/>
          <p:nvPr/>
        </p:nvSpPr>
        <p:spPr>
          <a:xfrm>
            <a:off x="6829200" y="749160"/>
            <a:ext cx="41688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spc="-26">
                <a:solidFill>
                  <a:srgbClr val="006FC0"/>
                </a:solidFill>
                <a:uFillTx/>
                <a:latin typeface="Comic Sans MS"/>
              </a:rPr>
              <a:t>3/6</a:t>
            </a:r>
            <a:endParaRPr lang="it-IT" sz="1800" b="0" u="none" strike="noStrike">
              <a:solidFill>
                <a:srgbClr val="000000"/>
              </a:solidFill>
              <a:uFillTx/>
              <a:latin typeface="Arial"/>
            </a:endParaRPr>
          </a:p>
        </p:txBody>
      </p:sp>
      <p:graphicFrame>
        <p:nvGraphicFramePr>
          <p:cNvPr id="243" name="Tabella 1"/>
          <p:cNvGraphicFramePr/>
          <p:nvPr/>
        </p:nvGraphicFramePr>
        <p:xfrm>
          <a:off x="309600" y="1277640"/>
          <a:ext cx="8322480" cy="3880800"/>
        </p:xfrm>
        <a:graphic>
          <a:graphicData uri="http://schemas.openxmlformats.org/drawingml/2006/table">
            <a:tbl>
              <a:tblPr/>
              <a:tblGrid>
                <a:gridCol w="1008000">
                  <a:extLst>
                    <a:ext uri="{9D8B030D-6E8A-4147-A177-3AD203B41FA5}">
                      <a16:colId xmlns:a16="http://schemas.microsoft.com/office/drawing/2014/main" val="20000"/>
                    </a:ext>
                  </a:extLst>
                </a:gridCol>
                <a:gridCol w="2894400">
                  <a:extLst>
                    <a:ext uri="{9D8B030D-6E8A-4147-A177-3AD203B41FA5}">
                      <a16:colId xmlns:a16="http://schemas.microsoft.com/office/drawing/2014/main" val="20001"/>
                    </a:ext>
                  </a:extLst>
                </a:gridCol>
                <a:gridCol w="1434600">
                  <a:extLst>
                    <a:ext uri="{9D8B030D-6E8A-4147-A177-3AD203B41FA5}">
                      <a16:colId xmlns:a16="http://schemas.microsoft.com/office/drawing/2014/main" val="20002"/>
                    </a:ext>
                  </a:extLst>
                </a:gridCol>
                <a:gridCol w="2215440">
                  <a:extLst>
                    <a:ext uri="{9D8B030D-6E8A-4147-A177-3AD203B41FA5}">
                      <a16:colId xmlns:a16="http://schemas.microsoft.com/office/drawing/2014/main" val="20003"/>
                    </a:ext>
                  </a:extLst>
                </a:gridCol>
                <a:gridCol w="770400">
                  <a:extLst>
                    <a:ext uri="{9D8B030D-6E8A-4147-A177-3AD203B41FA5}">
                      <a16:colId xmlns:a16="http://schemas.microsoft.com/office/drawing/2014/main" val="20004"/>
                    </a:ext>
                  </a:extLst>
                </a:gridCol>
              </a:tblGrid>
              <a:tr h="917280">
                <a:tc rowSpan="3">
                  <a:txBody>
                    <a:bodyPr/>
                    <a:lstStyle/>
                    <a:p>
                      <a:pPr algn="ctr" defTabSz="914400">
                        <a:lnSpc>
                          <a:spcPct val="100000"/>
                        </a:lnSpc>
                      </a:pPr>
                      <a:r>
                        <a:rPr lang="it-IT" sz="800" b="1" u="none" strike="noStrike">
                          <a:solidFill>
                            <a:schemeClr val="lt1"/>
                          </a:solidFill>
                          <a:uFillTx/>
                          <a:latin typeface="Calibri"/>
                        </a:rPr>
                        <a:t>02 - Qualità del soggetto prestatore della consulenza </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defTabSz="914400">
                        <a:lnSpc>
                          <a:spcPct val="100000"/>
                        </a:lnSpc>
                      </a:pPr>
                      <a:r>
                        <a:rPr lang="it-IT" sz="800" b="1" u="none" strike="noStrike">
                          <a:solidFill>
                            <a:schemeClr val="lt1"/>
                          </a:solidFill>
                          <a:uFillTx/>
                          <a:latin typeface="Calibri"/>
                        </a:rPr>
                        <a:t>0.2.1 Esperienza del soggetto prestatore della consulenza maturata nelle tematiche della consulenza nei 5 anni precedenti la pubblicazione del bando (fino ad un anno=1, da 2 a 3 anni =3 da 4 a 5 anni = 5)</a:t>
                      </a:r>
                      <a:endParaRPr lang="it-IT" sz="800" b="0" u="none" strike="noStrike">
                        <a:solidFill>
                          <a:srgbClr val="FFFFFF"/>
                        </a:solidFill>
                        <a:uFillTx/>
                        <a:latin typeface="Arial"/>
                      </a:endParaRPr>
                    </a:p>
                    <a:p>
                      <a:pPr defTabSz="914400">
                        <a:lnSpc>
                          <a:spcPct val="100000"/>
                        </a:lnSpc>
                      </a:pPr>
                      <a:r>
                        <a:rPr lang="it-IT" sz="800" b="1" u="none" strike="noStrike">
                          <a:solidFill>
                            <a:schemeClr val="lt1"/>
                          </a:solidFill>
                          <a:uFillTx/>
                          <a:latin typeface="Calibri"/>
                        </a:rPr>
                        <a:t> </a:t>
                      </a:r>
                      <a:endParaRPr lang="it-IT" sz="800" b="0" u="none" strike="noStrike">
                        <a:solidFill>
                          <a:srgbClr val="FFFFFF"/>
                        </a:solidFill>
                        <a:uFillTx/>
                        <a:latin typeface="Arial"/>
                      </a:endParaRPr>
                    </a:p>
                    <a:p>
                      <a:pPr defTabSz="914400">
                        <a:lnSpc>
                          <a:spcPct val="100000"/>
                        </a:lnSpc>
                        <a:spcAft>
                          <a:spcPts val="595"/>
                        </a:spcAft>
                      </a:pPr>
                      <a:r>
                        <a:rPr lang="it-IT" sz="800" b="1" u="none" strike="noStrike">
                          <a:solidFill>
                            <a:schemeClr val="lt1"/>
                          </a:solidFill>
                          <a:uFillTx/>
                          <a:latin typeface="Calibri"/>
                        </a:rPr>
                        <a:t>Indicazioni specifiche sulla valutazione dell’esperienza professionale sono contenute nella nota n. 1</a:t>
                      </a:r>
                      <a:endParaRPr lang="it-IT" sz="800" b="0" u="none" strike="noStrike">
                        <a:solidFill>
                          <a:srgbClr val="FFFFFF"/>
                        </a:solidFill>
                        <a:uFillTx/>
                        <a:latin typeface="Arial"/>
                      </a:endParaRPr>
                    </a:p>
                    <a:p>
                      <a:pPr defTabSz="914400">
                        <a:lnSpc>
                          <a:spcPct val="100000"/>
                        </a:lnSpc>
                        <a:spcAft>
                          <a:spcPts val="595"/>
                        </a:spcAft>
                      </a:pPr>
                      <a:r>
                        <a:rPr lang="it-IT" sz="800" b="1" u="none" strike="noStrike">
                          <a:solidFill>
                            <a:schemeClr val="lt1"/>
                          </a:solidFill>
                          <a:uFillTx/>
                          <a:latin typeface="Calibri"/>
                        </a:rPr>
                        <a:t> </a:t>
                      </a:r>
                      <a:endParaRPr lang="it-IT" sz="800" b="0" u="none" strike="noStrike">
                        <a:solidFill>
                          <a:srgbClr val="FFFFFF"/>
                        </a:solidFill>
                        <a:uFillTx/>
                        <a:latin typeface="Arial"/>
                      </a:endParaRPr>
                    </a:p>
                  </a:txBody>
                  <a:tcP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5</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defTabSz="914400">
                        <a:lnSpc>
                          <a:spcPct val="100000"/>
                        </a:lnSpc>
                      </a:pPr>
                      <a:r>
                        <a:rPr lang="it-IT" sz="800" b="1" u="none" strike="noStrike">
                          <a:solidFill>
                            <a:schemeClr val="lt1"/>
                          </a:solidFill>
                          <a:uFillTx/>
                          <a:latin typeface="Calibri"/>
                        </a:rPr>
                        <a:t>da 4 a 5 anni: Punti 5</a:t>
                      </a:r>
                      <a:endParaRPr lang="it-IT" sz="800" b="0" u="none" strike="noStrike">
                        <a:solidFill>
                          <a:srgbClr val="FFFFFF"/>
                        </a:solidFill>
                        <a:uFillTx/>
                        <a:latin typeface="Arial"/>
                      </a:endParaRPr>
                    </a:p>
                    <a:p>
                      <a:pPr defTabSz="914400">
                        <a:lnSpc>
                          <a:spcPct val="100000"/>
                        </a:lnSpc>
                      </a:pPr>
                      <a:r>
                        <a:rPr lang="it-IT" sz="800" b="1" u="none" strike="noStrike">
                          <a:solidFill>
                            <a:schemeClr val="lt1"/>
                          </a:solidFill>
                          <a:uFillTx/>
                          <a:latin typeface="Calibri"/>
                        </a:rPr>
                        <a:t>da 2 a 3 anni: Punti 3</a:t>
                      </a:r>
                      <a:endParaRPr lang="it-IT" sz="800" b="0" u="none" strike="noStrike">
                        <a:solidFill>
                          <a:srgbClr val="FFFFFF"/>
                        </a:solidFill>
                        <a:uFillTx/>
                        <a:latin typeface="Arial"/>
                      </a:endParaRPr>
                    </a:p>
                    <a:p>
                      <a:pPr defTabSz="914400">
                        <a:lnSpc>
                          <a:spcPct val="100000"/>
                        </a:lnSpc>
                      </a:pPr>
                      <a:r>
                        <a:rPr lang="it-IT" sz="800" b="1" u="none" strike="noStrike">
                          <a:solidFill>
                            <a:schemeClr val="lt1"/>
                          </a:solidFill>
                          <a:uFillTx/>
                          <a:latin typeface="Calibri"/>
                        </a:rPr>
                        <a:t>Fino a 1 anno: Punti 1</a:t>
                      </a:r>
                      <a:endParaRPr lang="it-IT" sz="800" b="0" u="none" strike="noStrike">
                        <a:solidFill>
                          <a:srgbClr val="FFFFFF"/>
                        </a:solidFill>
                        <a:uFillTx/>
                        <a:latin typeface="Arial"/>
                      </a:endParaRPr>
                    </a:p>
                    <a:p>
                      <a:pPr defTabSz="914400">
                        <a:lnSpc>
                          <a:spcPct val="100000"/>
                        </a:lnSpc>
                      </a:pPr>
                      <a:r>
                        <a:rPr lang="it-IT" sz="800" b="1" u="none" strike="noStrike">
                          <a:solidFill>
                            <a:schemeClr val="lt1"/>
                          </a:solidFill>
                          <a:uFillTx/>
                          <a:latin typeface="Calibri"/>
                        </a:rPr>
                        <a:t> </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rowSpan="3">
                  <a:txBody>
                    <a:bodyPr/>
                    <a:lstStyle/>
                    <a:p>
                      <a:pPr algn="ctr" defTabSz="914400">
                        <a:lnSpc>
                          <a:spcPct val="100000"/>
                        </a:lnSpc>
                      </a:pPr>
                      <a:r>
                        <a:rPr lang="it-IT" sz="800" b="1" u="none" strike="noStrike">
                          <a:solidFill>
                            <a:schemeClr val="lt1"/>
                          </a:solidFill>
                          <a:uFillTx/>
                          <a:latin typeface="Calibri"/>
                        </a:rPr>
                        <a:t>32</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r h="1188000">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914400">
                        <a:lnSpc>
                          <a:spcPct val="100000"/>
                        </a:lnSpc>
                      </a:pPr>
                      <a:r>
                        <a:rPr lang="it-IT" sz="800" b="0" u="none" strike="noStrike">
                          <a:solidFill>
                            <a:schemeClr val="dk1"/>
                          </a:solidFill>
                          <a:uFillTx/>
                          <a:latin typeface="Calibri"/>
                        </a:rPr>
                        <a:t>0.2.2 Diffusione territoriale del progetto di consulenza</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Numero delle sedi indicate nella Carta dei servizi</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Il criterio valuta la capillarità territoriale del progetto in base al numero di sedi operative effettivamente strutturate (vedi Allegato 7) dichiarate nella Carta dei Servizi.</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Una maggiore diffusione delle sedi sul territorio indica una maggiore accessibilità per i destinatari, contribuendo a una più equa distribuzione delle opportunità di consulenza sull’intero ambito regionale.</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algn="ctr" defTabSz="914400">
                        <a:lnSpc>
                          <a:spcPct val="100000"/>
                        </a:lnSpc>
                      </a:pPr>
                      <a:r>
                        <a:rPr lang="it-IT" sz="800" b="0" u="none" strike="noStrike">
                          <a:solidFill>
                            <a:schemeClr val="dk1"/>
                          </a:solidFill>
                          <a:uFillTx/>
                          <a:latin typeface="Calibri"/>
                        </a:rPr>
                        <a:t>8</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defTabSz="914400">
                        <a:lnSpc>
                          <a:spcPct val="100000"/>
                        </a:lnSpc>
                      </a:pPr>
                      <a:r>
                        <a:rPr lang="it-IT" sz="800" b="0" u="none" strike="noStrike">
                          <a:solidFill>
                            <a:schemeClr val="dk1"/>
                          </a:solidFill>
                          <a:uFillTx/>
                          <a:latin typeface="Calibri"/>
                        </a:rPr>
                        <a:t>- tutto il territorio regionale: </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Punti 8 </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 almeno 6 territori provinciali: Punti 4</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 almeno 3 territori provinciali: Punti 2</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PUNTEGGI NON CUMULABILI</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1"/>
                  </a:ext>
                </a:extLst>
              </a:tr>
              <a:tr h="1327680">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914400">
                        <a:lnSpc>
                          <a:spcPct val="100000"/>
                        </a:lnSpc>
                      </a:pPr>
                      <a:r>
                        <a:rPr lang="it-IT" sz="800" b="0" u="none" strike="noStrike">
                          <a:solidFill>
                            <a:schemeClr val="dk1"/>
                          </a:solidFill>
                          <a:uFillTx/>
                          <a:latin typeface="Calibri"/>
                        </a:rPr>
                        <a:t>0.2.3 Diffusione sedi operative effettivamente strutturate (vedi Allegato 7) nei territori classificati come Toscana diffusa dichiarate nella Carta dei servizi.</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Il progetto prevede la disponibilità di sedi operative effettivamente strutturate localizzate nei territori della Toscana diffusa secondo la zonizzazione regionale.</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Tale criterio valorizza la capillarità territoriale e la presenza diretta nei contesti locali meno centrali, promuovendo l’equità territoriale e l’accessibilità ai servizi.</a:t>
                      </a: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rPr>
                        <a:t> </a:t>
                      </a:r>
                      <a:endParaRPr lang="it-IT" sz="800" b="0" u="none" strike="noStrike">
                        <a:solidFill>
                          <a:srgbClr val="000000"/>
                        </a:solidFill>
                        <a:uFillTx/>
                        <a:latin typeface="Arial"/>
                      </a:endParaRPr>
                    </a:p>
                    <a:p>
                      <a:pPr algn="just" defTabSz="914400">
                        <a:lnSpc>
                          <a:spcPct val="100000"/>
                        </a:lnSpc>
                      </a:pPr>
                      <a:r>
                        <a:rPr lang="it-IT" sz="800" b="0" u="none" strike="noStrike">
                          <a:solidFill>
                            <a:schemeClr val="dk1"/>
                          </a:solidFill>
                          <a:uFillTx/>
                          <a:latin typeface="Calibri"/>
                        </a:rPr>
                        <a:t>I riferimenti sono contenuti nella nota n. 2</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ctr" defTabSz="914400">
                        <a:lnSpc>
                          <a:spcPct val="100000"/>
                        </a:lnSpc>
                      </a:pPr>
                      <a:r>
                        <a:rPr lang="it-IT" sz="800" b="0" u="none" strike="noStrike">
                          <a:solidFill>
                            <a:schemeClr val="dk1"/>
                          </a:solidFill>
                          <a:uFillTx/>
                          <a:latin typeface="Calibri"/>
                        </a:rPr>
                        <a:t>2</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defTabSz="914400">
                        <a:lnSpc>
                          <a:spcPct val="100000"/>
                        </a:lnSpc>
                      </a:pPr>
                      <a:r>
                        <a:rPr lang="it-IT" sz="800" b="0" u="none" strike="noStrike">
                          <a:solidFill>
                            <a:schemeClr val="dk1"/>
                          </a:solidFill>
                          <a:uFillTx/>
                          <a:latin typeface="Calibri"/>
                        </a:rPr>
                        <a:t>Presenza di almeno 2 sedi: Punti 2</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2"/>
                  </a:ext>
                </a:extLst>
              </a:tr>
            </a:tbl>
          </a:graphicData>
        </a:graphic>
      </p:graphicFrame>
      <p:graphicFrame>
        <p:nvGraphicFramePr>
          <p:cNvPr id="244" name="Tabella 2"/>
          <p:cNvGraphicFramePr/>
          <p:nvPr/>
        </p:nvGraphicFramePr>
        <p:xfrm>
          <a:off x="309600" y="1094040"/>
          <a:ext cx="8329680" cy="213480"/>
        </p:xfrm>
        <a:graphic>
          <a:graphicData uri="http://schemas.openxmlformats.org/drawingml/2006/table">
            <a:tbl>
              <a:tblPr/>
              <a:tblGrid>
                <a:gridCol w="1010160">
                  <a:extLst>
                    <a:ext uri="{9D8B030D-6E8A-4147-A177-3AD203B41FA5}">
                      <a16:colId xmlns:a16="http://schemas.microsoft.com/office/drawing/2014/main" val="20000"/>
                    </a:ext>
                  </a:extLst>
                </a:gridCol>
                <a:gridCol w="2880720">
                  <a:extLst>
                    <a:ext uri="{9D8B030D-6E8A-4147-A177-3AD203B41FA5}">
                      <a16:colId xmlns:a16="http://schemas.microsoft.com/office/drawing/2014/main" val="20001"/>
                    </a:ext>
                  </a:extLst>
                </a:gridCol>
                <a:gridCol w="1429560">
                  <a:extLst>
                    <a:ext uri="{9D8B030D-6E8A-4147-A177-3AD203B41FA5}">
                      <a16:colId xmlns:a16="http://schemas.microsoft.com/office/drawing/2014/main" val="20002"/>
                    </a:ext>
                  </a:extLst>
                </a:gridCol>
                <a:gridCol w="2239200">
                  <a:extLst>
                    <a:ext uri="{9D8B030D-6E8A-4147-A177-3AD203B41FA5}">
                      <a16:colId xmlns:a16="http://schemas.microsoft.com/office/drawing/2014/main" val="20003"/>
                    </a:ext>
                  </a:extLst>
                </a:gridCol>
                <a:gridCol w="770400">
                  <a:extLst>
                    <a:ext uri="{9D8B030D-6E8A-4147-A177-3AD203B41FA5}">
                      <a16:colId xmlns:a16="http://schemas.microsoft.com/office/drawing/2014/main" val="20004"/>
                    </a:ext>
                  </a:extLst>
                </a:gridCol>
              </a:tblGrid>
              <a:tr h="0">
                <a:tc>
                  <a:txBody>
                    <a:bodyPr/>
                    <a:lstStyle/>
                    <a:p>
                      <a:pPr algn="ctr" defTabSz="914400">
                        <a:lnSpc>
                          <a:spcPct val="100000"/>
                        </a:lnSpc>
                      </a:pPr>
                      <a:r>
                        <a:rPr lang="it-IT" sz="800" b="1" u="none" strike="noStrike">
                          <a:solidFill>
                            <a:schemeClr val="lt1"/>
                          </a:solidFill>
                          <a:uFillTx/>
                          <a:latin typeface="Calibri"/>
                        </a:rPr>
                        <a:t>Principio</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Criterio di selezione</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Punti</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Griglie di valutazione e metodologia</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Totale</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object 2"/>
          <p:cNvSpPr/>
          <p:nvPr/>
        </p:nvSpPr>
        <p:spPr>
          <a:xfrm>
            <a:off x="1341720" y="749160"/>
            <a:ext cx="320652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a:solidFill>
                  <a:srgbClr val="006FC0"/>
                </a:solidFill>
                <a:uFillTx/>
                <a:latin typeface="Comic Sans MS"/>
              </a:rPr>
              <a:t>Principi</a:t>
            </a:r>
            <a:r>
              <a:rPr lang="it-IT" sz="1800" b="1" u="none" strike="noStrike" spc="-65">
                <a:solidFill>
                  <a:srgbClr val="006FC0"/>
                </a:solidFill>
                <a:uFillTx/>
                <a:latin typeface="Comic Sans MS"/>
              </a:rPr>
              <a:t> </a:t>
            </a:r>
            <a:r>
              <a:rPr lang="it-IT" sz="1800" b="1" u="none" strike="noStrike">
                <a:solidFill>
                  <a:srgbClr val="006FC0"/>
                </a:solidFill>
                <a:uFillTx/>
                <a:latin typeface="Comic Sans MS"/>
              </a:rPr>
              <a:t>e</a:t>
            </a:r>
            <a:r>
              <a:rPr lang="it-IT" sz="1800" b="1" u="none" strike="noStrike" spc="-31">
                <a:solidFill>
                  <a:srgbClr val="006FC0"/>
                </a:solidFill>
                <a:uFillTx/>
                <a:latin typeface="Comic Sans MS"/>
              </a:rPr>
              <a:t> </a:t>
            </a:r>
            <a:r>
              <a:rPr lang="it-IT" sz="1800" b="1" u="none" strike="noStrike">
                <a:solidFill>
                  <a:srgbClr val="006FC0"/>
                </a:solidFill>
                <a:uFillTx/>
                <a:latin typeface="Comic Sans MS"/>
              </a:rPr>
              <a:t>criteri</a:t>
            </a:r>
            <a:r>
              <a:rPr lang="it-IT" sz="1800" b="1" u="none" strike="noStrike" spc="-45">
                <a:solidFill>
                  <a:srgbClr val="006FC0"/>
                </a:solidFill>
                <a:uFillTx/>
                <a:latin typeface="Comic Sans MS"/>
              </a:rPr>
              <a:t> </a:t>
            </a:r>
            <a:r>
              <a:rPr lang="it-IT" sz="1800" b="1" u="none" strike="noStrike">
                <a:solidFill>
                  <a:srgbClr val="006FC0"/>
                </a:solidFill>
                <a:uFillTx/>
                <a:latin typeface="Comic Sans MS"/>
              </a:rPr>
              <a:t>di</a:t>
            </a:r>
            <a:r>
              <a:rPr lang="it-IT" sz="1800" b="1" u="none" strike="noStrike" spc="-34">
                <a:solidFill>
                  <a:srgbClr val="006FC0"/>
                </a:solidFill>
                <a:uFillTx/>
                <a:latin typeface="Comic Sans MS"/>
              </a:rPr>
              <a:t> </a:t>
            </a:r>
            <a:r>
              <a:rPr lang="it-IT" sz="1800" b="1" u="none" strike="noStrike" spc="-11">
                <a:solidFill>
                  <a:srgbClr val="006FC0"/>
                </a:solidFill>
                <a:uFillTx/>
                <a:latin typeface="Comic Sans MS"/>
              </a:rPr>
              <a:t>selezione</a:t>
            </a:r>
            <a:endParaRPr lang="it-IT" sz="1800" b="0" u="none" strike="noStrike">
              <a:solidFill>
                <a:srgbClr val="000000"/>
              </a:solidFill>
              <a:uFillTx/>
              <a:latin typeface="Arial"/>
            </a:endParaRPr>
          </a:p>
        </p:txBody>
      </p:sp>
      <p:sp>
        <p:nvSpPr>
          <p:cNvPr id="246" name="object 3"/>
          <p:cNvSpPr/>
          <p:nvPr/>
        </p:nvSpPr>
        <p:spPr>
          <a:xfrm>
            <a:off x="6829200" y="749160"/>
            <a:ext cx="41688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spc="-26">
                <a:solidFill>
                  <a:srgbClr val="006FC0"/>
                </a:solidFill>
                <a:uFillTx/>
                <a:latin typeface="Comic Sans MS"/>
              </a:rPr>
              <a:t>4/6</a:t>
            </a:r>
            <a:endParaRPr lang="it-IT" sz="1800" b="0" u="none" strike="noStrike">
              <a:solidFill>
                <a:srgbClr val="000000"/>
              </a:solidFill>
              <a:uFillTx/>
              <a:latin typeface="Arial"/>
            </a:endParaRPr>
          </a:p>
        </p:txBody>
      </p:sp>
      <p:graphicFrame>
        <p:nvGraphicFramePr>
          <p:cNvPr id="247" name="Tabella 13"/>
          <p:cNvGraphicFramePr/>
          <p:nvPr/>
        </p:nvGraphicFramePr>
        <p:xfrm>
          <a:off x="457200" y="1796040"/>
          <a:ext cx="8253000" cy="2061000"/>
        </p:xfrm>
        <a:graphic>
          <a:graphicData uri="http://schemas.openxmlformats.org/drawingml/2006/table">
            <a:tbl>
              <a:tblPr/>
              <a:tblGrid>
                <a:gridCol w="1006560">
                  <a:extLst>
                    <a:ext uri="{9D8B030D-6E8A-4147-A177-3AD203B41FA5}">
                      <a16:colId xmlns:a16="http://schemas.microsoft.com/office/drawing/2014/main" val="20000"/>
                    </a:ext>
                  </a:extLst>
                </a:gridCol>
                <a:gridCol w="2863440">
                  <a:extLst>
                    <a:ext uri="{9D8B030D-6E8A-4147-A177-3AD203B41FA5}">
                      <a16:colId xmlns:a16="http://schemas.microsoft.com/office/drawing/2014/main" val="20001"/>
                    </a:ext>
                  </a:extLst>
                </a:gridCol>
                <a:gridCol w="1422720">
                  <a:extLst>
                    <a:ext uri="{9D8B030D-6E8A-4147-A177-3AD203B41FA5}">
                      <a16:colId xmlns:a16="http://schemas.microsoft.com/office/drawing/2014/main" val="20002"/>
                    </a:ext>
                  </a:extLst>
                </a:gridCol>
                <a:gridCol w="1575720">
                  <a:extLst>
                    <a:ext uri="{9D8B030D-6E8A-4147-A177-3AD203B41FA5}">
                      <a16:colId xmlns:a16="http://schemas.microsoft.com/office/drawing/2014/main" val="20003"/>
                    </a:ext>
                  </a:extLst>
                </a:gridCol>
                <a:gridCol w="1384920">
                  <a:extLst>
                    <a:ext uri="{9D8B030D-6E8A-4147-A177-3AD203B41FA5}">
                      <a16:colId xmlns:a16="http://schemas.microsoft.com/office/drawing/2014/main" val="20004"/>
                    </a:ext>
                  </a:extLst>
                </a:gridCol>
              </a:tblGrid>
              <a:tr h="1327680">
                <a:tc>
                  <a:txBody>
                    <a:bodyPr/>
                    <a:lstStyle/>
                    <a:p>
                      <a:pPr defTabSz="914400">
                        <a:lnSpc>
                          <a:spcPct val="100000"/>
                        </a:lnSpc>
                      </a:pPr>
                      <a:r>
                        <a:rPr lang="it-IT" sz="800" b="1" u="none" strike="noStrike">
                          <a:solidFill>
                            <a:schemeClr val="lt1"/>
                          </a:solidFill>
                          <a:uFillTx/>
                          <a:latin typeface="Calibri"/>
                        </a:rPr>
                        <a:t>02 - Qualità del soggetto prestatore della consulenza</a:t>
                      </a:r>
                      <a:endParaRPr lang="it-IT" sz="800" b="0" u="none" strike="noStrike">
                        <a:solidFill>
                          <a:srgbClr val="FFFFFF"/>
                        </a:solidFill>
                        <a:uFillTx/>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defTabSz="914400">
                        <a:lnSpc>
                          <a:spcPct val="100000"/>
                        </a:lnSpc>
                      </a:pPr>
                      <a:r>
                        <a:rPr lang="it-IT" sz="800" b="1" u="none" strike="noStrike">
                          <a:solidFill>
                            <a:schemeClr val="lt1"/>
                          </a:solidFill>
                          <a:uFillTx/>
                          <a:latin typeface="Calibri"/>
                        </a:rPr>
                        <a:t>0.2.4 Certificazione del Prestatore della consulenza</a:t>
                      </a:r>
                      <a:endParaRPr lang="it-IT" sz="800" b="0" u="none" strike="noStrike">
                        <a:solidFill>
                          <a:srgbClr val="FFFFFF"/>
                        </a:solidFill>
                        <a:uFillTx/>
                        <a:latin typeface="Arial"/>
                      </a:endParaRPr>
                    </a:p>
                    <a:p>
                      <a:pPr defTabSz="914400">
                        <a:lnSpc>
                          <a:spcPct val="100000"/>
                        </a:lnSpc>
                      </a:pPr>
                      <a:r>
                        <a:rPr lang="it-IT" sz="800" b="1" u="none" strike="noStrike">
                          <a:solidFill>
                            <a:schemeClr val="lt1"/>
                          </a:solidFill>
                          <a:uFillTx/>
                          <a:latin typeface="Calibri"/>
                        </a:rPr>
                        <a:t>Progetto di consulenza presentato dal prestatore dei servizi di consulenza in possesso </a:t>
                      </a:r>
                      <a:r>
                        <a:rPr lang="it-IT" sz="800" b="0" u="none" strike="noStrike">
                          <a:solidFill>
                            <a:schemeClr val="lt1"/>
                          </a:solidFill>
                          <a:uFillTx/>
                          <a:latin typeface="Calibri"/>
                        </a:rPr>
                        <a:t>di</a:t>
                      </a:r>
                      <a:r>
                        <a:rPr lang="it-IT" sz="800" b="1" u="none" strike="noStrike">
                          <a:solidFill>
                            <a:schemeClr val="lt1"/>
                          </a:solidFill>
                          <a:uFillTx/>
                          <a:latin typeface="Calibri"/>
                        </a:rPr>
                        <a:t> almeno una certificazione in corso di validità tra quelle di seguito indicate</a:t>
                      </a:r>
                      <a:endParaRPr lang="it-IT" sz="800" b="0" u="none" strike="noStrike">
                        <a:solidFill>
                          <a:srgbClr val="FFFFFF"/>
                        </a:solidFill>
                        <a:uFillTx/>
                        <a:latin typeface="Arial"/>
                      </a:endParaRPr>
                    </a:p>
                    <a:p>
                      <a:pPr marL="343080" indent="-343080" defTabSz="914400">
                        <a:lnSpc>
                          <a:spcPct val="115000"/>
                        </a:lnSpc>
                        <a:buClr>
                          <a:srgbClr val="FFFFFF"/>
                        </a:buClr>
                        <a:buFont typeface="Symbol" charset="2"/>
                        <a:buChar char=""/>
                      </a:pPr>
                      <a:r>
                        <a:rPr lang="it-IT" sz="800" b="1" u="none" strike="noStrike">
                          <a:solidFill>
                            <a:schemeClr val="lt1"/>
                          </a:solidFill>
                          <a:uFillTx/>
                          <a:latin typeface="Calibri"/>
                        </a:rPr>
                        <a:t>ISO/IEC 17021-1:2015 – Accreditamento per sistemi di gestione (es. ISO 9001, 14001, 22000)</a:t>
                      </a:r>
                      <a:endParaRPr lang="it-IT" sz="800" b="0" u="none" strike="noStrike">
                        <a:solidFill>
                          <a:srgbClr val="FFFFFF"/>
                        </a:solidFill>
                        <a:uFillTx/>
                        <a:latin typeface="Arial"/>
                      </a:endParaRPr>
                    </a:p>
                    <a:p>
                      <a:pPr marL="343080" indent="-343080" defTabSz="914400">
                        <a:lnSpc>
                          <a:spcPct val="115000"/>
                        </a:lnSpc>
                        <a:buClr>
                          <a:srgbClr val="FFFFFF"/>
                        </a:buClr>
                        <a:buFont typeface="Symbol" charset="2"/>
                        <a:buChar char=""/>
                      </a:pPr>
                      <a:r>
                        <a:rPr lang="it-IT" sz="800" b="1" u="none" strike="noStrike">
                          <a:solidFill>
                            <a:schemeClr val="lt1"/>
                          </a:solidFill>
                          <a:uFillTx/>
                          <a:latin typeface="Calibri"/>
                        </a:rPr>
                        <a:t>ISO 9001:2015 – Sistema di gestione per la qualità</a:t>
                      </a:r>
                      <a:endParaRPr lang="it-IT" sz="800" b="0" u="none" strike="noStrike">
                        <a:solidFill>
                          <a:srgbClr val="FFFFFF"/>
                        </a:solidFill>
                        <a:uFillTx/>
                        <a:latin typeface="Arial"/>
                      </a:endParaRPr>
                    </a:p>
                    <a:p>
                      <a:pPr marL="343080" indent="-343080" defTabSz="914400">
                        <a:lnSpc>
                          <a:spcPct val="115000"/>
                        </a:lnSpc>
                        <a:buClr>
                          <a:srgbClr val="FFFFFF"/>
                        </a:buClr>
                        <a:buFont typeface="Symbol" charset="2"/>
                        <a:buChar char=""/>
                      </a:pPr>
                      <a:r>
                        <a:rPr lang="it-IT" sz="800" b="1" u="none" strike="noStrike">
                          <a:solidFill>
                            <a:schemeClr val="lt1"/>
                          </a:solidFill>
                          <a:uFillTx/>
                          <a:latin typeface="Calibri"/>
                        </a:rPr>
                        <a:t>ISO 14001:2015 – Sistema di gestione ambientale</a:t>
                      </a:r>
                      <a:endParaRPr lang="it-IT" sz="800" b="0" u="none" strike="noStrike">
                        <a:solidFill>
                          <a:srgbClr val="FFFFFF"/>
                        </a:solidFill>
                        <a:uFillTx/>
                        <a:latin typeface="Arial"/>
                      </a:endParaRPr>
                    </a:p>
                    <a:p>
                      <a:pPr marL="343080" indent="-343080" defTabSz="914400">
                        <a:lnSpc>
                          <a:spcPct val="115000"/>
                        </a:lnSpc>
                        <a:buClr>
                          <a:srgbClr val="FFFFFF"/>
                        </a:buClr>
                        <a:buFont typeface="Symbol" charset="2"/>
                        <a:buChar char=""/>
                      </a:pPr>
                      <a:r>
                        <a:rPr lang="it-IT" sz="800" b="1" u="none" strike="noStrike">
                          <a:solidFill>
                            <a:schemeClr val="lt1"/>
                          </a:solidFill>
                          <a:uFillTx/>
                          <a:latin typeface="Calibri"/>
                        </a:rPr>
                        <a:t>SA 8000 – Sistema per la responsabilità sociale</a:t>
                      </a:r>
                      <a:endParaRPr lang="it-IT" sz="800" b="0" u="none" strike="noStrike">
                        <a:solidFill>
                          <a:srgbClr val="FFFFFF"/>
                        </a:solidFill>
                        <a:uFillTx/>
                        <a:latin typeface="Arial"/>
                      </a:endParaRPr>
                    </a:p>
                    <a:p>
                      <a:pPr marL="343080" indent="-343080" defTabSz="914400">
                        <a:lnSpc>
                          <a:spcPct val="115000"/>
                        </a:lnSpc>
                        <a:buClr>
                          <a:srgbClr val="FFFFFF"/>
                        </a:buClr>
                        <a:buFont typeface="Symbol" charset="2"/>
                        <a:buChar char=""/>
                      </a:pPr>
                      <a:r>
                        <a:rPr lang="it-IT" sz="800" b="1" u="none" strike="noStrike">
                          <a:solidFill>
                            <a:schemeClr val="lt1"/>
                          </a:solidFill>
                          <a:uFillTx/>
                          <a:latin typeface="Calibri"/>
                        </a:rPr>
                        <a:t>Adozione documentata delle Linee Guida ISO 20700 (es. manuale interno, modello contratto, autocertificazione applicazione)</a:t>
                      </a:r>
                      <a:endParaRPr lang="it-IT" sz="800" b="0" u="none" strike="noStrike">
                        <a:solidFill>
                          <a:srgbClr val="FFFFFF"/>
                        </a:solidFill>
                        <a:uFillTx/>
                        <a:latin typeface="Arial"/>
                      </a:endParaRPr>
                    </a:p>
                    <a:p>
                      <a:pPr defTabSz="914400">
                        <a:lnSpc>
                          <a:spcPct val="100000"/>
                        </a:lnSpc>
                      </a:pPr>
                      <a:r>
                        <a:rPr lang="it-IT" sz="800" b="1" u="none" strike="noStrike">
                          <a:solidFill>
                            <a:schemeClr val="lt1"/>
                          </a:solidFill>
                          <a:uFillTx/>
                          <a:latin typeface="Calibri"/>
                        </a:rPr>
                        <a:t>Altre certificazioni riconosciute (es. ISO 22000, ISO 45001, certificazioni etiche e ambientali equivalenti)</a:t>
                      </a:r>
                      <a:endParaRPr lang="it-IT" sz="800" b="0" u="none" strike="noStrike">
                        <a:solidFill>
                          <a:srgbClr val="FFFFFF"/>
                        </a:solidFill>
                        <a:uFillTx/>
                        <a:latin typeface="Arial"/>
                      </a:endParaRPr>
                    </a:p>
                    <a:p>
                      <a:pPr algn="just" defTabSz="914400">
                        <a:lnSpc>
                          <a:spcPct val="100000"/>
                        </a:lnSpc>
                      </a:pP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1</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defTabSz="914400">
                        <a:lnSpc>
                          <a:spcPct val="100000"/>
                        </a:lnSpc>
                      </a:pPr>
                      <a:r>
                        <a:rPr lang="it-IT" sz="800" b="1" u="none" strike="noStrike">
                          <a:solidFill>
                            <a:schemeClr val="lt1"/>
                          </a:solidFill>
                          <a:uFillTx/>
                          <a:latin typeface="Calibri"/>
                        </a:rPr>
                        <a:t>Presenza di almeno 1 certificazione : Punti 1</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defTabSz="914400">
                        <a:lnSpc>
                          <a:spcPct val="100000"/>
                        </a:lnSpc>
                      </a:pPr>
                      <a:r>
                        <a:rPr lang="it-IT" sz="800" b="1" u="none" strike="noStrike">
                          <a:solidFill>
                            <a:schemeClr val="lt1"/>
                          </a:solidFill>
                          <a:uFillTx/>
                          <a:latin typeface="Calibri"/>
                        </a:rPr>
                        <a:t>32</a:t>
                      </a:r>
                      <a:endParaRPr lang="it-IT" sz="800" b="0" u="none" strike="noStrike">
                        <a:solidFill>
                          <a:srgbClr val="FFFFFF"/>
                        </a:solidFill>
                        <a:uFillTx/>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bl>
          </a:graphicData>
        </a:graphic>
      </p:graphicFrame>
      <p:graphicFrame>
        <p:nvGraphicFramePr>
          <p:cNvPr id="248" name="Tabella 11"/>
          <p:cNvGraphicFramePr/>
          <p:nvPr/>
        </p:nvGraphicFramePr>
        <p:xfrm>
          <a:off x="457200" y="1608480"/>
          <a:ext cx="8253720" cy="213480"/>
        </p:xfrm>
        <a:graphic>
          <a:graphicData uri="http://schemas.openxmlformats.org/drawingml/2006/table">
            <a:tbl>
              <a:tblPr/>
              <a:tblGrid>
                <a:gridCol w="1001160">
                  <a:extLst>
                    <a:ext uri="{9D8B030D-6E8A-4147-A177-3AD203B41FA5}">
                      <a16:colId xmlns:a16="http://schemas.microsoft.com/office/drawing/2014/main" val="20000"/>
                    </a:ext>
                  </a:extLst>
                </a:gridCol>
                <a:gridCol w="2854440">
                  <a:extLst>
                    <a:ext uri="{9D8B030D-6E8A-4147-A177-3AD203B41FA5}">
                      <a16:colId xmlns:a16="http://schemas.microsoft.com/office/drawing/2014/main" val="20001"/>
                    </a:ext>
                  </a:extLst>
                </a:gridCol>
                <a:gridCol w="1416600">
                  <a:extLst>
                    <a:ext uri="{9D8B030D-6E8A-4147-A177-3AD203B41FA5}">
                      <a16:colId xmlns:a16="http://schemas.microsoft.com/office/drawing/2014/main" val="20002"/>
                    </a:ext>
                  </a:extLst>
                </a:gridCol>
                <a:gridCol w="1607040">
                  <a:extLst>
                    <a:ext uri="{9D8B030D-6E8A-4147-A177-3AD203B41FA5}">
                      <a16:colId xmlns:a16="http://schemas.microsoft.com/office/drawing/2014/main" val="20003"/>
                    </a:ext>
                  </a:extLst>
                </a:gridCol>
                <a:gridCol w="1374840">
                  <a:extLst>
                    <a:ext uri="{9D8B030D-6E8A-4147-A177-3AD203B41FA5}">
                      <a16:colId xmlns:a16="http://schemas.microsoft.com/office/drawing/2014/main" val="20004"/>
                    </a:ext>
                  </a:extLst>
                </a:gridCol>
              </a:tblGrid>
              <a:tr h="0">
                <a:tc>
                  <a:txBody>
                    <a:bodyPr/>
                    <a:lstStyle/>
                    <a:p>
                      <a:pPr algn="ctr" defTabSz="914400">
                        <a:lnSpc>
                          <a:spcPct val="100000"/>
                        </a:lnSpc>
                      </a:pPr>
                      <a:r>
                        <a:rPr lang="it-IT" sz="800" b="1" u="none" strike="noStrike">
                          <a:solidFill>
                            <a:schemeClr val="lt1"/>
                          </a:solidFill>
                          <a:uFillTx/>
                          <a:latin typeface="Calibri"/>
                        </a:rPr>
                        <a:t>Principio</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Criterio di selezione</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Punti</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Griglie di valutazione e metodologia</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Totale</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object 2"/>
          <p:cNvSpPr/>
          <p:nvPr/>
        </p:nvSpPr>
        <p:spPr>
          <a:xfrm>
            <a:off x="1341720" y="749160"/>
            <a:ext cx="320652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a:solidFill>
                  <a:srgbClr val="006FC0"/>
                </a:solidFill>
                <a:uFillTx/>
                <a:latin typeface="Comic Sans MS"/>
              </a:rPr>
              <a:t>Principi</a:t>
            </a:r>
            <a:r>
              <a:rPr lang="it-IT" sz="1800" b="1" u="none" strike="noStrike" spc="-65">
                <a:solidFill>
                  <a:srgbClr val="006FC0"/>
                </a:solidFill>
                <a:uFillTx/>
                <a:latin typeface="Comic Sans MS"/>
              </a:rPr>
              <a:t> </a:t>
            </a:r>
            <a:r>
              <a:rPr lang="it-IT" sz="1800" b="1" u="none" strike="noStrike">
                <a:solidFill>
                  <a:srgbClr val="006FC0"/>
                </a:solidFill>
                <a:uFillTx/>
                <a:latin typeface="Comic Sans MS"/>
              </a:rPr>
              <a:t>e</a:t>
            </a:r>
            <a:r>
              <a:rPr lang="it-IT" sz="1800" b="1" u="none" strike="noStrike" spc="-31">
                <a:solidFill>
                  <a:srgbClr val="006FC0"/>
                </a:solidFill>
                <a:uFillTx/>
                <a:latin typeface="Comic Sans MS"/>
              </a:rPr>
              <a:t> </a:t>
            </a:r>
            <a:r>
              <a:rPr lang="it-IT" sz="1800" b="1" u="none" strike="noStrike">
                <a:solidFill>
                  <a:srgbClr val="006FC0"/>
                </a:solidFill>
                <a:uFillTx/>
                <a:latin typeface="Comic Sans MS"/>
              </a:rPr>
              <a:t>criteri</a:t>
            </a:r>
            <a:r>
              <a:rPr lang="it-IT" sz="1800" b="1" u="none" strike="noStrike" spc="-45">
                <a:solidFill>
                  <a:srgbClr val="006FC0"/>
                </a:solidFill>
                <a:uFillTx/>
                <a:latin typeface="Comic Sans MS"/>
              </a:rPr>
              <a:t> </a:t>
            </a:r>
            <a:r>
              <a:rPr lang="it-IT" sz="1800" b="1" u="none" strike="noStrike">
                <a:solidFill>
                  <a:srgbClr val="006FC0"/>
                </a:solidFill>
                <a:uFillTx/>
                <a:latin typeface="Comic Sans MS"/>
              </a:rPr>
              <a:t>di</a:t>
            </a:r>
            <a:r>
              <a:rPr lang="it-IT" sz="1800" b="1" u="none" strike="noStrike" spc="-34">
                <a:solidFill>
                  <a:srgbClr val="006FC0"/>
                </a:solidFill>
                <a:uFillTx/>
                <a:latin typeface="Comic Sans MS"/>
              </a:rPr>
              <a:t> </a:t>
            </a:r>
            <a:r>
              <a:rPr lang="it-IT" sz="1800" b="1" u="none" strike="noStrike" spc="-11">
                <a:solidFill>
                  <a:srgbClr val="006FC0"/>
                </a:solidFill>
                <a:uFillTx/>
                <a:latin typeface="Comic Sans MS"/>
              </a:rPr>
              <a:t>selezione</a:t>
            </a:r>
            <a:endParaRPr lang="it-IT" sz="1800" b="0" u="none" strike="noStrike">
              <a:solidFill>
                <a:srgbClr val="000000"/>
              </a:solidFill>
              <a:uFillTx/>
              <a:latin typeface="Arial"/>
            </a:endParaRPr>
          </a:p>
        </p:txBody>
      </p:sp>
      <p:sp>
        <p:nvSpPr>
          <p:cNvPr id="250" name="object 3"/>
          <p:cNvSpPr/>
          <p:nvPr/>
        </p:nvSpPr>
        <p:spPr>
          <a:xfrm>
            <a:off x="6829200" y="749160"/>
            <a:ext cx="41688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spc="-26">
                <a:solidFill>
                  <a:srgbClr val="006FC0"/>
                </a:solidFill>
                <a:uFillTx/>
                <a:latin typeface="Comic Sans MS"/>
              </a:rPr>
              <a:t>5/6</a:t>
            </a:r>
            <a:endParaRPr lang="it-IT" sz="1800" b="0" u="none" strike="noStrike">
              <a:solidFill>
                <a:srgbClr val="000000"/>
              </a:solidFill>
              <a:uFillTx/>
              <a:latin typeface="Arial"/>
            </a:endParaRPr>
          </a:p>
        </p:txBody>
      </p:sp>
      <p:graphicFrame>
        <p:nvGraphicFramePr>
          <p:cNvPr id="251" name="Tabella 3"/>
          <p:cNvGraphicFramePr/>
          <p:nvPr/>
        </p:nvGraphicFramePr>
        <p:xfrm>
          <a:off x="309600" y="1702440"/>
          <a:ext cx="8322480" cy="2940840"/>
        </p:xfrm>
        <a:graphic>
          <a:graphicData uri="http://schemas.openxmlformats.org/drawingml/2006/table">
            <a:tbl>
              <a:tblPr/>
              <a:tblGrid>
                <a:gridCol w="1000800">
                  <a:extLst>
                    <a:ext uri="{9D8B030D-6E8A-4147-A177-3AD203B41FA5}">
                      <a16:colId xmlns:a16="http://schemas.microsoft.com/office/drawing/2014/main" val="20000"/>
                    </a:ext>
                  </a:extLst>
                </a:gridCol>
                <a:gridCol w="2901600">
                  <a:extLst>
                    <a:ext uri="{9D8B030D-6E8A-4147-A177-3AD203B41FA5}">
                      <a16:colId xmlns:a16="http://schemas.microsoft.com/office/drawing/2014/main" val="20001"/>
                    </a:ext>
                  </a:extLst>
                </a:gridCol>
                <a:gridCol w="1122840">
                  <a:extLst>
                    <a:ext uri="{9D8B030D-6E8A-4147-A177-3AD203B41FA5}">
                      <a16:colId xmlns:a16="http://schemas.microsoft.com/office/drawing/2014/main" val="20002"/>
                    </a:ext>
                  </a:extLst>
                </a:gridCol>
                <a:gridCol w="2527200">
                  <a:extLst>
                    <a:ext uri="{9D8B030D-6E8A-4147-A177-3AD203B41FA5}">
                      <a16:colId xmlns:a16="http://schemas.microsoft.com/office/drawing/2014/main" val="20003"/>
                    </a:ext>
                  </a:extLst>
                </a:gridCol>
                <a:gridCol w="770400">
                  <a:extLst>
                    <a:ext uri="{9D8B030D-6E8A-4147-A177-3AD203B41FA5}">
                      <a16:colId xmlns:a16="http://schemas.microsoft.com/office/drawing/2014/main" val="20004"/>
                    </a:ext>
                  </a:extLst>
                </a:gridCol>
              </a:tblGrid>
              <a:tr h="118080">
                <a:tc rowSpan="3">
                  <a:txBody>
                    <a:bodyPr/>
                    <a:lstStyle/>
                    <a:p>
                      <a:pPr algn="ctr" defTabSz="914400">
                        <a:lnSpc>
                          <a:spcPct val="100000"/>
                        </a:lnSpc>
                      </a:pPr>
                      <a:r>
                        <a:rPr lang="it-IT" sz="800" b="1" u="none" strike="noStrike">
                          <a:solidFill>
                            <a:schemeClr val="lt1"/>
                          </a:solidFill>
                          <a:uFillTx/>
                          <a:latin typeface="Calibri"/>
                        </a:rPr>
                        <a:t>02 - Qualità del soggetto prestatore della consulenza </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endParaRPr lang="it-IT" sz="800" b="1" u="none" strike="noStrike">
                        <a:solidFill>
                          <a:schemeClr val="lt1"/>
                        </a:solidFill>
                        <a:uFillTx/>
                        <a:latin typeface="Calibri"/>
                      </a:endParaRPr>
                    </a:p>
                  </a:txBody>
                  <a:tcP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endParaRPr lang="it-IT" sz="800" b="1" u="none" strike="noStrike">
                        <a:solidFill>
                          <a:srgbClr val="000000"/>
                        </a:solidFill>
                        <a:uFillTx/>
                        <a:latin typeface="Times New Roman"/>
                        <a:ea typeface="Calibri"/>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endParaRPr lang="it-IT" sz="800" b="1" u="none" strike="noStrike">
                        <a:solidFill>
                          <a:schemeClr val="lt1"/>
                        </a:solidFill>
                        <a:uFillTx/>
                        <a:latin typeface="Calibri"/>
                        <a:ea typeface="Calibri"/>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rowSpan="3">
                  <a:txBody>
                    <a:bodyPr/>
                    <a:lstStyle/>
                    <a:p>
                      <a:pPr algn="ctr" defTabSz="914400">
                        <a:lnSpc>
                          <a:spcPct val="100000"/>
                        </a:lnSpc>
                      </a:pPr>
                      <a:r>
                        <a:rPr lang="it-IT" sz="800" b="1" u="none" strike="noStrike">
                          <a:solidFill>
                            <a:schemeClr val="lt1"/>
                          </a:solidFill>
                          <a:uFillTx/>
                          <a:latin typeface="Calibri"/>
                        </a:rPr>
                        <a:t>32</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r h="1152000">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algn="ctr" defTabSz="914400">
                        <a:lnSpc>
                          <a:spcPct val="100000"/>
                        </a:lnSpc>
                      </a:pPr>
                      <a:endParaRPr lang="it-IT" sz="800" b="0" u="none" strike="noStrike">
                        <a:solidFill>
                          <a:srgbClr val="000000"/>
                        </a:solidFill>
                        <a:uFillTx/>
                        <a:latin typeface="Arial"/>
                      </a:endParaRPr>
                    </a:p>
                    <a:p>
                      <a:pPr algn="ctr" defTabSz="914400">
                        <a:lnSpc>
                          <a:spcPct val="100000"/>
                        </a:lnSpc>
                      </a:pPr>
                      <a:endParaRPr lang="it-IT" sz="800" b="0" u="none" strike="noStrike">
                        <a:solidFill>
                          <a:srgbClr val="000000"/>
                        </a:solidFill>
                        <a:uFillTx/>
                        <a:latin typeface="Arial"/>
                      </a:endParaRPr>
                    </a:p>
                    <a:p>
                      <a:pPr algn="ctr" defTabSz="914400">
                        <a:lnSpc>
                          <a:spcPct val="100000"/>
                        </a:lnSpc>
                      </a:pPr>
                      <a:endParaRPr lang="it-IT" sz="800" b="0" u="none" strike="noStrike">
                        <a:solidFill>
                          <a:srgbClr val="000000"/>
                        </a:solidFill>
                        <a:uFillTx/>
                        <a:latin typeface="Arial"/>
                      </a:endParaRPr>
                    </a:p>
                    <a:p>
                      <a:pPr algn="ctr" defTabSz="914400">
                        <a:lnSpc>
                          <a:spcPct val="100000"/>
                        </a:lnSpc>
                      </a:pPr>
                      <a:endParaRPr lang="it-IT" sz="800" b="0" u="none" strike="noStrike">
                        <a:solidFill>
                          <a:srgbClr val="000000"/>
                        </a:solidFill>
                        <a:uFillTx/>
                        <a:latin typeface="Arial"/>
                      </a:endParaRPr>
                    </a:p>
                    <a:p>
                      <a:pPr algn="ctr" defTabSz="914400">
                        <a:lnSpc>
                          <a:spcPct val="100000"/>
                        </a:lnSpc>
                      </a:pPr>
                      <a:r>
                        <a:rPr lang="it-IT" sz="800" b="0" u="none" strike="noStrike">
                          <a:solidFill>
                            <a:schemeClr val="dk1"/>
                          </a:solidFill>
                          <a:uFillTx/>
                          <a:latin typeface="Calibri"/>
                        </a:rPr>
                        <a:t>0.2.5 Disponibilità di consulenti aventi almeno tre anni di esperienza nei servizi di consulenza:</a:t>
                      </a:r>
                      <a:endParaRPr lang="it-IT" sz="800" b="0" u="none" strike="noStrike">
                        <a:solidFill>
                          <a:srgbClr val="000000"/>
                        </a:solidFill>
                        <a:uFillTx/>
                        <a:latin typeface="Arial"/>
                      </a:endParaRPr>
                    </a:p>
                    <a:p>
                      <a:pPr defTabSz="914400">
                        <a:lnSpc>
                          <a:spcPct val="100000"/>
                        </a:lnSpc>
                      </a:pPr>
                      <a:endParaRPr lang="it-IT" sz="800" b="0" u="none" strike="noStrike">
                        <a:solidFill>
                          <a:srgbClr val="000000"/>
                        </a:solidFill>
                        <a:uFillTx/>
                        <a:latin typeface="Arial"/>
                      </a:endParaRPr>
                    </a:p>
                    <a:p>
                      <a:pPr defTabSz="914400">
                        <a:lnSpc>
                          <a:spcPct val="100000"/>
                        </a:lnSpc>
                      </a:pPr>
                      <a:endParaRPr lang="it-IT" sz="800" b="0" u="none" strike="noStrike">
                        <a:solidFill>
                          <a:srgbClr val="000000"/>
                        </a:solidFill>
                        <a:uFillTx/>
                        <a:latin typeface="Arial"/>
                      </a:endParaRPr>
                    </a:p>
                    <a:p>
                      <a:pPr defTabSz="914400">
                        <a:lnSpc>
                          <a:spcPct val="100000"/>
                        </a:lnSpc>
                      </a:pPr>
                      <a:endParaRPr lang="it-IT" sz="800" b="0" u="none" strike="noStrike">
                        <a:solidFill>
                          <a:srgbClr val="000000"/>
                        </a:solidFill>
                        <a:uFillTx/>
                        <a:latin typeface="Arial"/>
                      </a:endParaRPr>
                    </a:p>
                    <a:p>
                      <a:pPr defTabSz="914400">
                        <a:lnSpc>
                          <a:spcPct val="100000"/>
                        </a:lnSpc>
                      </a:pP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algn="ctr" defTabSz="914400">
                        <a:lnSpc>
                          <a:spcPct val="100000"/>
                        </a:lnSpc>
                      </a:pPr>
                      <a:r>
                        <a:rPr lang="it-IT" sz="800" b="0" u="none" strike="noStrike">
                          <a:solidFill>
                            <a:schemeClr val="dk1"/>
                          </a:solidFill>
                          <a:uFillTx/>
                          <a:latin typeface="Calibri"/>
                        </a:rPr>
                        <a:t>10</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rowSpan="2">
                  <a:txBody>
                    <a:bodyPr/>
                    <a:lstStyle/>
                    <a:p>
                      <a:pPr defTabSz="914400">
                        <a:lnSpc>
                          <a:spcPct val="100000"/>
                        </a:lnSpc>
                      </a:pPr>
                      <a:r>
                        <a:rPr lang="it-IT" sz="800" b="0" u="none" strike="noStrike">
                          <a:solidFill>
                            <a:schemeClr val="dk1"/>
                          </a:solidFill>
                          <a:uFillTx/>
                          <a:latin typeface="Calibri"/>
                        </a:rPr>
                        <a:t>In caso di consulenti dipendenti a tempo indeterminato o nel caso di consulenti titolari dell’organismo di consulenza i punteggi verranno parametrati applicando il coefficiente 1. In caso di consulenti dipendenti a tempo determinato i punteggi verranno parametrati applicando il coefficiente 0.60. Per le altre tipologie di consulenti si applica il coefficiente 0.40. Il parametro si applica al numero di consulenti presenti nelle categorie di riferimento.</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1"/>
                  </a:ext>
                </a:extLst>
              </a:tr>
              <a:tr h="1418760">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endParaRPr lang="it-IT" sz="800" b="0" u="none" strike="noStrike">
                        <a:solidFill>
                          <a:schemeClr val="dk1"/>
                        </a:solidFill>
                        <a:uFillTx/>
                        <a:latin typeface="Calibri"/>
                        <a:ea typeface="Calibri"/>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endParaRPr lang="it-IT" sz="800" b="0" u="none" strike="noStrike">
                        <a:solidFill>
                          <a:schemeClr val="dk1"/>
                        </a:solidFill>
                        <a:uFillTx/>
                        <a:latin typeface="Calibri"/>
                        <a:ea typeface="Calibri"/>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2"/>
                  </a:ext>
                </a:extLst>
              </a:tr>
            </a:tbl>
          </a:graphicData>
        </a:graphic>
      </p:graphicFrame>
      <p:graphicFrame>
        <p:nvGraphicFramePr>
          <p:cNvPr id="252" name="Tabella 4"/>
          <p:cNvGraphicFramePr/>
          <p:nvPr/>
        </p:nvGraphicFramePr>
        <p:xfrm>
          <a:off x="309600" y="1518840"/>
          <a:ext cx="8329680" cy="213480"/>
        </p:xfrm>
        <a:graphic>
          <a:graphicData uri="http://schemas.openxmlformats.org/drawingml/2006/table">
            <a:tbl>
              <a:tblPr/>
              <a:tblGrid>
                <a:gridCol w="1010160">
                  <a:extLst>
                    <a:ext uri="{9D8B030D-6E8A-4147-A177-3AD203B41FA5}">
                      <a16:colId xmlns:a16="http://schemas.microsoft.com/office/drawing/2014/main" val="20000"/>
                    </a:ext>
                  </a:extLst>
                </a:gridCol>
                <a:gridCol w="2880720">
                  <a:extLst>
                    <a:ext uri="{9D8B030D-6E8A-4147-A177-3AD203B41FA5}">
                      <a16:colId xmlns:a16="http://schemas.microsoft.com/office/drawing/2014/main" val="20001"/>
                    </a:ext>
                  </a:extLst>
                </a:gridCol>
                <a:gridCol w="1119960">
                  <a:extLst>
                    <a:ext uri="{9D8B030D-6E8A-4147-A177-3AD203B41FA5}">
                      <a16:colId xmlns:a16="http://schemas.microsoft.com/office/drawing/2014/main" val="20002"/>
                    </a:ext>
                  </a:extLst>
                </a:gridCol>
                <a:gridCol w="2548800">
                  <a:extLst>
                    <a:ext uri="{9D8B030D-6E8A-4147-A177-3AD203B41FA5}">
                      <a16:colId xmlns:a16="http://schemas.microsoft.com/office/drawing/2014/main" val="20003"/>
                    </a:ext>
                  </a:extLst>
                </a:gridCol>
                <a:gridCol w="770400">
                  <a:extLst>
                    <a:ext uri="{9D8B030D-6E8A-4147-A177-3AD203B41FA5}">
                      <a16:colId xmlns:a16="http://schemas.microsoft.com/office/drawing/2014/main" val="20004"/>
                    </a:ext>
                  </a:extLst>
                </a:gridCol>
              </a:tblGrid>
              <a:tr h="0">
                <a:tc>
                  <a:txBody>
                    <a:bodyPr/>
                    <a:lstStyle/>
                    <a:p>
                      <a:pPr algn="ctr" defTabSz="914400">
                        <a:lnSpc>
                          <a:spcPct val="100000"/>
                        </a:lnSpc>
                      </a:pPr>
                      <a:r>
                        <a:rPr lang="it-IT" sz="800" b="1" u="none" strike="noStrike">
                          <a:solidFill>
                            <a:schemeClr val="lt1"/>
                          </a:solidFill>
                          <a:uFillTx/>
                          <a:latin typeface="Calibri"/>
                        </a:rPr>
                        <a:t>Principio</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Criterio di selezione</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Punti</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Griglie di valutazione e metodologia</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Totale</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bl>
          </a:graphicData>
        </a:graphic>
      </p:graphicFrame>
      <p:graphicFrame>
        <p:nvGraphicFramePr>
          <p:cNvPr id="253" name="Tabella 2"/>
          <p:cNvGraphicFramePr/>
          <p:nvPr/>
        </p:nvGraphicFramePr>
        <p:xfrm>
          <a:off x="1341720" y="2967840"/>
          <a:ext cx="3948840" cy="1402560"/>
        </p:xfrm>
        <a:graphic>
          <a:graphicData uri="http://schemas.openxmlformats.org/drawingml/2006/table">
            <a:tbl>
              <a:tblPr/>
              <a:tblGrid>
                <a:gridCol w="786240">
                  <a:extLst>
                    <a:ext uri="{9D8B030D-6E8A-4147-A177-3AD203B41FA5}">
                      <a16:colId xmlns:a16="http://schemas.microsoft.com/office/drawing/2014/main" val="20000"/>
                    </a:ext>
                  </a:extLst>
                </a:gridCol>
                <a:gridCol w="787320">
                  <a:extLst>
                    <a:ext uri="{9D8B030D-6E8A-4147-A177-3AD203B41FA5}">
                      <a16:colId xmlns:a16="http://schemas.microsoft.com/office/drawing/2014/main" val="20001"/>
                    </a:ext>
                  </a:extLst>
                </a:gridCol>
                <a:gridCol w="786240">
                  <a:extLst>
                    <a:ext uri="{9D8B030D-6E8A-4147-A177-3AD203B41FA5}">
                      <a16:colId xmlns:a16="http://schemas.microsoft.com/office/drawing/2014/main" val="20002"/>
                    </a:ext>
                  </a:extLst>
                </a:gridCol>
                <a:gridCol w="786960">
                  <a:extLst>
                    <a:ext uri="{9D8B030D-6E8A-4147-A177-3AD203B41FA5}">
                      <a16:colId xmlns:a16="http://schemas.microsoft.com/office/drawing/2014/main" val="20003"/>
                    </a:ext>
                  </a:extLst>
                </a:gridCol>
                <a:gridCol w="802440">
                  <a:extLst>
                    <a:ext uri="{9D8B030D-6E8A-4147-A177-3AD203B41FA5}">
                      <a16:colId xmlns:a16="http://schemas.microsoft.com/office/drawing/2014/main" val="20004"/>
                    </a:ext>
                  </a:extLst>
                </a:gridCol>
              </a:tblGrid>
              <a:tr h="0">
                <a:tc>
                  <a:txBody>
                    <a:bodyPr/>
                    <a:lstStyle/>
                    <a:p>
                      <a:pPr algn="just" defTabSz="914400">
                        <a:lnSpc>
                          <a:spcPct val="100000"/>
                        </a:lnSpc>
                      </a:pPr>
                      <a:r>
                        <a:rPr lang="it-IT" sz="800" b="1" u="none" strike="noStrike">
                          <a:solidFill>
                            <a:schemeClr val="lt1"/>
                          </a:solidFill>
                          <a:uFillTx/>
                          <a:latin typeface="Calibri"/>
                        </a:rPr>
                        <a:t>N. Tematiche consulenza</a:t>
                      </a:r>
                      <a:endParaRPr lang="it-IT" sz="800" b="0" u="none" strike="noStrike">
                        <a:solidFill>
                          <a:srgbClr val="FFFFFF"/>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just" defTabSz="914400">
                        <a:lnSpc>
                          <a:spcPct val="100000"/>
                        </a:lnSpc>
                      </a:pPr>
                      <a:r>
                        <a:rPr lang="it-IT" sz="800" b="1" u="none" strike="noStrike">
                          <a:solidFill>
                            <a:schemeClr val="lt1"/>
                          </a:solidFill>
                          <a:uFillTx/>
                          <a:latin typeface="Calibri"/>
                        </a:rPr>
                        <a:t>N.  consulenti sup.10</a:t>
                      </a:r>
                      <a:endParaRPr lang="it-IT" sz="800" b="0" u="none" strike="noStrike">
                        <a:solidFill>
                          <a:srgbClr val="FFFFFF"/>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just" defTabSz="914400">
                        <a:lnSpc>
                          <a:spcPct val="100000"/>
                        </a:lnSpc>
                      </a:pPr>
                      <a:r>
                        <a:rPr lang="it-IT" sz="800" b="1" u="none" strike="noStrike">
                          <a:solidFill>
                            <a:schemeClr val="lt1"/>
                          </a:solidFill>
                          <a:uFillTx/>
                          <a:latin typeface="Calibri"/>
                        </a:rPr>
                        <a:t>N.  consulenti da 9 a 7</a:t>
                      </a:r>
                      <a:endParaRPr lang="it-IT" sz="800" b="0" u="none" strike="noStrike">
                        <a:solidFill>
                          <a:srgbClr val="FFFFFF"/>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just" defTabSz="914400">
                        <a:lnSpc>
                          <a:spcPct val="100000"/>
                        </a:lnSpc>
                      </a:pPr>
                      <a:r>
                        <a:rPr lang="it-IT" sz="800" b="1" u="none" strike="noStrike">
                          <a:solidFill>
                            <a:schemeClr val="lt1"/>
                          </a:solidFill>
                          <a:uFillTx/>
                          <a:latin typeface="Calibri"/>
                        </a:rPr>
                        <a:t>N.  consulenti da 6 a 3</a:t>
                      </a:r>
                      <a:endParaRPr lang="it-IT" sz="800" b="0" u="none" strike="noStrike">
                        <a:solidFill>
                          <a:srgbClr val="FFFFFF"/>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just" defTabSz="914400">
                        <a:lnSpc>
                          <a:spcPct val="100000"/>
                        </a:lnSpc>
                      </a:pPr>
                      <a:r>
                        <a:rPr lang="it-IT" sz="800" b="1" u="none" strike="noStrike">
                          <a:solidFill>
                            <a:schemeClr val="lt1"/>
                          </a:solidFill>
                          <a:uFillTx/>
                          <a:latin typeface="Calibri"/>
                        </a:rPr>
                        <a:t>N.  consulenti inferiore a 2</a:t>
                      </a:r>
                      <a:endParaRPr lang="it-IT" sz="800" b="0" u="none" strike="noStrike">
                        <a:solidFill>
                          <a:srgbClr val="FFFFFF"/>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r h="0">
                <a:tc>
                  <a:txBody>
                    <a:bodyPr/>
                    <a:lstStyle/>
                    <a:p>
                      <a:pPr algn="just" defTabSz="914400">
                        <a:lnSpc>
                          <a:spcPct val="100000"/>
                        </a:lnSpc>
                      </a:pPr>
                      <a:r>
                        <a:rPr lang="it-IT" sz="800" b="1" u="none" strike="noStrike">
                          <a:solidFill>
                            <a:schemeClr val="lt1"/>
                          </a:solidFill>
                          <a:uFillTx/>
                          <a:latin typeface="Calibri"/>
                        </a:rPr>
                        <a:t>1</a:t>
                      </a:r>
                      <a:endParaRPr lang="it-IT" sz="800" b="0" u="none" strike="noStrike">
                        <a:solidFill>
                          <a:srgbClr val="FFFFFF"/>
                        </a:solidFill>
                        <a:uFillTx/>
                        <a:latin typeface="Arial"/>
                      </a:endParaRPr>
                    </a:p>
                  </a:txBody>
                  <a:tcPr marL="34920" marR="34920">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solidFill>
                  </a:tcPr>
                </a:tc>
                <a:tc>
                  <a:txBody>
                    <a:bodyPr/>
                    <a:lstStyle/>
                    <a:p>
                      <a:pPr algn="just" defTabSz="914400">
                        <a:lnSpc>
                          <a:spcPct val="100000"/>
                        </a:lnSpc>
                      </a:pPr>
                      <a:r>
                        <a:rPr lang="it-IT" sz="800" b="0" u="none" strike="noStrike">
                          <a:solidFill>
                            <a:schemeClr val="dk1"/>
                          </a:solidFill>
                          <a:uFillTx/>
                          <a:latin typeface="Calibri"/>
                        </a:rPr>
                        <a:t>Punti 10</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algn="just" defTabSz="914400">
                        <a:lnSpc>
                          <a:spcPct val="100000"/>
                        </a:lnSpc>
                      </a:pPr>
                      <a:r>
                        <a:rPr lang="it-IT" sz="800" b="0" u="none" strike="noStrike">
                          <a:solidFill>
                            <a:schemeClr val="dk1"/>
                          </a:solidFill>
                          <a:uFillTx/>
                          <a:latin typeface="Calibri"/>
                        </a:rPr>
                        <a:t>Punti 7</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algn="just" defTabSz="914400">
                        <a:lnSpc>
                          <a:spcPct val="100000"/>
                        </a:lnSpc>
                      </a:pPr>
                      <a:r>
                        <a:rPr lang="it-IT" sz="800" b="0" u="none" strike="noStrike">
                          <a:solidFill>
                            <a:schemeClr val="dk1"/>
                          </a:solidFill>
                          <a:uFillTx/>
                          <a:latin typeface="Calibri"/>
                        </a:rPr>
                        <a:t>Punti 4</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algn="just" defTabSz="914400">
                        <a:lnSpc>
                          <a:spcPct val="100000"/>
                        </a:lnSpc>
                      </a:pPr>
                      <a:r>
                        <a:rPr lang="it-IT" sz="800" b="0" u="none" strike="noStrike">
                          <a:solidFill>
                            <a:schemeClr val="dk1"/>
                          </a:solidFill>
                          <a:uFillTx/>
                          <a:latin typeface="Calibri"/>
                        </a:rPr>
                        <a:t>Punti 0</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extLst>
                  <a:ext uri="{0D108BD9-81ED-4DB2-BD59-A6C34878D82A}">
                    <a16:rowId xmlns:a16="http://schemas.microsoft.com/office/drawing/2014/main" val="10001"/>
                  </a:ext>
                </a:extLst>
              </a:tr>
              <a:tr h="0">
                <a:tc>
                  <a:txBody>
                    <a:bodyPr/>
                    <a:lstStyle/>
                    <a:p>
                      <a:pPr algn="just" defTabSz="914400">
                        <a:lnSpc>
                          <a:spcPct val="100000"/>
                        </a:lnSpc>
                      </a:pPr>
                      <a:r>
                        <a:rPr lang="it-IT" sz="800" b="1" u="none" strike="noStrike">
                          <a:solidFill>
                            <a:schemeClr val="lt1"/>
                          </a:solidFill>
                          <a:uFillTx/>
                          <a:latin typeface="Calibri"/>
                        </a:rPr>
                        <a:t>2</a:t>
                      </a:r>
                      <a:endParaRPr lang="it-IT" sz="800" b="0" u="none" strike="noStrike">
                        <a:solidFill>
                          <a:srgbClr val="FFFFFF"/>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a:lstStyle/>
                    <a:p>
                      <a:pPr algn="just" defTabSz="914400">
                        <a:lnSpc>
                          <a:spcPct val="100000"/>
                        </a:lnSpc>
                      </a:pPr>
                      <a:r>
                        <a:rPr lang="it-IT" sz="800" b="0" u="none" strike="noStrike">
                          <a:solidFill>
                            <a:schemeClr val="dk1"/>
                          </a:solidFill>
                          <a:uFillTx/>
                          <a:latin typeface="Calibri"/>
                        </a:rPr>
                        <a:t>Punti 10</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just" defTabSz="914400">
                        <a:lnSpc>
                          <a:spcPct val="100000"/>
                        </a:lnSpc>
                      </a:pPr>
                      <a:r>
                        <a:rPr lang="it-IT" sz="800" b="0" u="none" strike="noStrike">
                          <a:solidFill>
                            <a:schemeClr val="dk1"/>
                          </a:solidFill>
                          <a:uFillTx/>
                          <a:latin typeface="Calibri"/>
                        </a:rPr>
                        <a:t>Punti 7</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just" defTabSz="914400">
                        <a:lnSpc>
                          <a:spcPct val="100000"/>
                        </a:lnSpc>
                      </a:pPr>
                      <a:r>
                        <a:rPr lang="it-IT" sz="800" b="0" u="none" strike="noStrike">
                          <a:solidFill>
                            <a:schemeClr val="dk1"/>
                          </a:solidFill>
                          <a:uFillTx/>
                          <a:latin typeface="Calibri"/>
                        </a:rPr>
                        <a:t>Punti 4</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just" defTabSz="914400">
                        <a:lnSpc>
                          <a:spcPct val="100000"/>
                        </a:lnSpc>
                      </a:pPr>
                      <a:r>
                        <a:rPr lang="it-IT" sz="800" b="0" u="none" strike="noStrike">
                          <a:solidFill>
                            <a:schemeClr val="dk1"/>
                          </a:solidFill>
                          <a:uFillTx/>
                          <a:latin typeface="Calibri"/>
                        </a:rPr>
                        <a:t>Punti 0</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extLst>
                  <a:ext uri="{0D108BD9-81ED-4DB2-BD59-A6C34878D82A}">
                    <a16:rowId xmlns:a16="http://schemas.microsoft.com/office/drawing/2014/main" val="10002"/>
                  </a:ext>
                </a:extLst>
              </a:tr>
              <a:tr h="0">
                <a:tc>
                  <a:txBody>
                    <a:bodyPr/>
                    <a:lstStyle/>
                    <a:p>
                      <a:pPr algn="just" defTabSz="914400">
                        <a:lnSpc>
                          <a:spcPct val="100000"/>
                        </a:lnSpc>
                      </a:pPr>
                      <a:r>
                        <a:rPr lang="it-IT" sz="800" b="1" u="none" strike="noStrike">
                          <a:solidFill>
                            <a:schemeClr val="lt1"/>
                          </a:solidFill>
                          <a:uFillTx/>
                          <a:latin typeface="Calibri"/>
                        </a:rPr>
                        <a:t>3</a:t>
                      </a:r>
                      <a:endParaRPr lang="it-IT" sz="800" b="0" u="none" strike="noStrike">
                        <a:solidFill>
                          <a:srgbClr val="FFFFFF"/>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a:lstStyle/>
                    <a:p>
                      <a:pPr algn="just" defTabSz="914400">
                        <a:lnSpc>
                          <a:spcPct val="100000"/>
                        </a:lnSpc>
                      </a:pPr>
                      <a:r>
                        <a:rPr lang="it-IT" sz="800" b="0" u="none" strike="noStrike">
                          <a:solidFill>
                            <a:schemeClr val="dk1"/>
                          </a:solidFill>
                          <a:uFillTx/>
                          <a:latin typeface="Calibri"/>
                        </a:rPr>
                        <a:t>Punti 10</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lstStyle/>
                    <a:p>
                      <a:pPr algn="just" defTabSz="914400">
                        <a:lnSpc>
                          <a:spcPct val="100000"/>
                        </a:lnSpc>
                      </a:pPr>
                      <a:r>
                        <a:rPr lang="it-IT" sz="800" b="0" u="none" strike="noStrike">
                          <a:solidFill>
                            <a:schemeClr val="dk1"/>
                          </a:solidFill>
                          <a:uFillTx/>
                          <a:latin typeface="Calibri"/>
                        </a:rPr>
                        <a:t>Punti 7</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lstStyle/>
                    <a:p>
                      <a:pPr algn="just" defTabSz="914400">
                        <a:lnSpc>
                          <a:spcPct val="100000"/>
                        </a:lnSpc>
                      </a:pPr>
                      <a:r>
                        <a:rPr lang="it-IT" sz="800" b="0" u="none" strike="noStrike">
                          <a:solidFill>
                            <a:schemeClr val="dk1"/>
                          </a:solidFill>
                          <a:uFillTx/>
                          <a:latin typeface="Calibri"/>
                        </a:rPr>
                        <a:t>Punti 4</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lstStyle/>
                    <a:p>
                      <a:pPr algn="just" defTabSz="914400">
                        <a:lnSpc>
                          <a:spcPct val="100000"/>
                        </a:lnSpc>
                      </a:pPr>
                      <a:r>
                        <a:rPr lang="it-IT" sz="800" b="0" u="none" strike="noStrike">
                          <a:solidFill>
                            <a:schemeClr val="dk1"/>
                          </a:solidFill>
                          <a:uFillTx/>
                          <a:latin typeface="Calibri"/>
                        </a:rPr>
                        <a:t>Punti 0</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extLst>
                  <a:ext uri="{0D108BD9-81ED-4DB2-BD59-A6C34878D82A}">
                    <a16:rowId xmlns:a16="http://schemas.microsoft.com/office/drawing/2014/main" val="10003"/>
                  </a:ext>
                </a:extLst>
              </a:tr>
              <a:tr h="0">
                <a:tc>
                  <a:txBody>
                    <a:bodyPr/>
                    <a:lstStyle/>
                    <a:p>
                      <a:pPr algn="just" defTabSz="914400">
                        <a:lnSpc>
                          <a:spcPct val="100000"/>
                        </a:lnSpc>
                      </a:pPr>
                      <a:r>
                        <a:rPr lang="it-IT" sz="800" b="1" u="none" strike="noStrike">
                          <a:solidFill>
                            <a:schemeClr val="lt1"/>
                          </a:solidFill>
                          <a:uFillTx/>
                          <a:latin typeface="Calibri"/>
                        </a:rPr>
                        <a:t>4</a:t>
                      </a:r>
                      <a:endParaRPr lang="it-IT" sz="800" b="0" u="none" strike="noStrike">
                        <a:solidFill>
                          <a:srgbClr val="FFFFFF"/>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a:lstStyle/>
                    <a:p>
                      <a:pPr algn="just" defTabSz="914400">
                        <a:lnSpc>
                          <a:spcPct val="100000"/>
                        </a:lnSpc>
                      </a:pPr>
                      <a:r>
                        <a:rPr lang="it-IT" sz="800" b="0" u="none" strike="noStrike">
                          <a:solidFill>
                            <a:schemeClr val="dk1"/>
                          </a:solidFill>
                          <a:uFillTx/>
                          <a:latin typeface="Calibri"/>
                        </a:rPr>
                        <a:t>Punti 10</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just" defTabSz="914400">
                        <a:lnSpc>
                          <a:spcPct val="100000"/>
                        </a:lnSpc>
                      </a:pPr>
                      <a:r>
                        <a:rPr lang="it-IT" sz="800" b="0" u="none" strike="noStrike">
                          <a:solidFill>
                            <a:schemeClr val="dk1"/>
                          </a:solidFill>
                          <a:uFillTx/>
                          <a:latin typeface="Calibri"/>
                        </a:rPr>
                        <a:t>Punti 7</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just" defTabSz="914400">
                        <a:lnSpc>
                          <a:spcPct val="100000"/>
                        </a:lnSpc>
                      </a:pPr>
                      <a:r>
                        <a:rPr lang="it-IT" sz="800" b="0" u="none" strike="noStrike">
                          <a:solidFill>
                            <a:schemeClr val="dk1"/>
                          </a:solidFill>
                          <a:uFillTx/>
                          <a:latin typeface="Calibri"/>
                        </a:rPr>
                        <a:t>Punti 4</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lstStyle/>
                    <a:p>
                      <a:pPr algn="just" defTabSz="914400">
                        <a:lnSpc>
                          <a:spcPct val="100000"/>
                        </a:lnSpc>
                      </a:pPr>
                      <a:r>
                        <a:rPr lang="it-IT" sz="800" b="0" u="none" strike="noStrike">
                          <a:solidFill>
                            <a:schemeClr val="dk1"/>
                          </a:solidFill>
                          <a:uFillTx/>
                          <a:latin typeface="Calibri"/>
                        </a:rPr>
                        <a:t>Punti 0</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extLst>
                  <a:ext uri="{0D108BD9-81ED-4DB2-BD59-A6C34878D82A}">
                    <a16:rowId xmlns:a16="http://schemas.microsoft.com/office/drawing/2014/main" val="10004"/>
                  </a:ext>
                </a:extLst>
              </a:tr>
              <a:tr h="0">
                <a:tc>
                  <a:txBody>
                    <a:bodyPr/>
                    <a:lstStyle/>
                    <a:p>
                      <a:pPr algn="just" defTabSz="914400">
                        <a:lnSpc>
                          <a:spcPct val="100000"/>
                        </a:lnSpc>
                      </a:pPr>
                      <a:r>
                        <a:rPr lang="it-IT" sz="800" b="1" u="none" strike="noStrike">
                          <a:solidFill>
                            <a:schemeClr val="lt1"/>
                          </a:solidFill>
                          <a:uFillTx/>
                          <a:latin typeface="Calibri"/>
                        </a:rPr>
                        <a:t>5</a:t>
                      </a:r>
                      <a:endParaRPr lang="it-IT" sz="800" b="0" u="none" strike="noStrike">
                        <a:solidFill>
                          <a:srgbClr val="FFFFFF"/>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a:lstStyle/>
                    <a:p>
                      <a:pPr algn="just" defTabSz="914400">
                        <a:lnSpc>
                          <a:spcPct val="100000"/>
                        </a:lnSpc>
                      </a:pPr>
                      <a:r>
                        <a:rPr lang="it-IT" sz="800" b="0" u="none" strike="noStrike">
                          <a:solidFill>
                            <a:schemeClr val="dk1"/>
                          </a:solidFill>
                          <a:uFillTx/>
                          <a:latin typeface="Calibri"/>
                        </a:rPr>
                        <a:t>Punti 10</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lstStyle/>
                    <a:p>
                      <a:pPr algn="just" defTabSz="914400">
                        <a:lnSpc>
                          <a:spcPct val="100000"/>
                        </a:lnSpc>
                      </a:pPr>
                      <a:r>
                        <a:rPr lang="it-IT" sz="800" b="0" u="none" strike="noStrike">
                          <a:solidFill>
                            <a:schemeClr val="dk1"/>
                          </a:solidFill>
                          <a:uFillTx/>
                          <a:latin typeface="Calibri"/>
                        </a:rPr>
                        <a:t>Punti 7</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lstStyle/>
                    <a:p>
                      <a:pPr algn="just" defTabSz="914400">
                        <a:lnSpc>
                          <a:spcPct val="100000"/>
                        </a:lnSpc>
                      </a:pPr>
                      <a:r>
                        <a:rPr lang="it-IT" sz="800" b="0" u="none" strike="noStrike">
                          <a:solidFill>
                            <a:schemeClr val="dk1"/>
                          </a:solidFill>
                          <a:uFillTx/>
                          <a:latin typeface="Calibri"/>
                        </a:rPr>
                        <a:t>Punti 4</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lstStyle/>
                    <a:p>
                      <a:pPr algn="just" defTabSz="914400">
                        <a:lnSpc>
                          <a:spcPct val="100000"/>
                        </a:lnSpc>
                      </a:pPr>
                      <a:r>
                        <a:rPr lang="it-IT" sz="800" b="0" u="none" strike="noStrike">
                          <a:solidFill>
                            <a:schemeClr val="dk1"/>
                          </a:solidFill>
                          <a:uFillTx/>
                          <a:latin typeface="Calibri"/>
                        </a:rPr>
                        <a:t>Punti 0</a:t>
                      </a:r>
                      <a:endParaRPr lang="it-IT" sz="800" b="0" u="none" strike="noStrike">
                        <a:solidFill>
                          <a:srgbClr val="000000"/>
                        </a:solidFill>
                        <a:uFillTx/>
                        <a:latin typeface="Arial"/>
                      </a:endParaRPr>
                    </a:p>
                  </a:txBody>
                  <a:tcPr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 name="object 2"/>
          <p:cNvSpPr/>
          <p:nvPr/>
        </p:nvSpPr>
        <p:spPr>
          <a:xfrm>
            <a:off x="1341720" y="749160"/>
            <a:ext cx="320652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a:solidFill>
                  <a:srgbClr val="006FC0"/>
                </a:solidFill>
                <a:uFillTx/>
                <a:latin typeface="Comic Sans MS"/>
              </a:rPr>
              <a:t>Principi</a:t>
            </a:r>
            <a:r>
              <a:rPr lang="it-IT" sz="1800" b="1" u="none" strike="noStrike" spc="-65">
                <a:solidFill>
                  <a:srgbClr val="006FC0"/>
                </a:solidFill>
                <a:uFillTx/>
                <a:latin typeface="Comic Sans MS"/>
              </a:rPr>
              <a:t> </a:t>
            </a:r>
            <a:r>
              <a:rPr lang="it-IT" sz="1800" b="1" u="none" strike="noStrike">
                <a:solidFill>
                  <a:srgbClr val="006FC0"/>
                </a:solidFill>
                <a:uFillTx/>
                <a:latin typeface="Comic Sans MS"/>
              </a:rPr>
              <a:t>e</a:t>
            </a:r>
            <a:r>
              <a:rPr lang="it-IT" sz="1800" b="1" u="none" strike="noStrike" spc="-31">
                <a:solidFill>
                  <a:srgbClr val="006FC0"/>
                </a:solidFill>
                <a:uFillTx/>
                <a:latin typeface="Comic Sans MS"/>
              </a:rPr>
              <a:t> </a:t>
            </a:r>
            <a:r>
              <a:rPr lang="it-IT" sz="1800" b="1" u="none" strike="noStrike">
                <a:solidFill>
                  <a:srgbClr val="006FC0"/>
                </a:solidFill>
                <a:uFillTx/>
                <a:latin typeface="Comic Sans MS"/>
              </a:rPr>
              <a:t>criteri</a:t>
            </a:r>
            <a:r>
              <a:rPr lang="it-IT" sz="1800" b="1" u="none" strike="noStrike" spc="-45">
                <a:solidFill>
                  <a:srgbClr val="006FC0"/>
                </a:solidFill>
                <a:uFillTx/>
                <a:latin typeface="Comic Sans MS"/>
              </a:rPr>
              <a:t> </a:t>
            </a:r>
            <a:r>
              <a:rPr lang="it-IT" sz="1800" b="1" u="none" strike="noStrike">
                <a:solidFill>
                  <a:srgbClr val="006FC0"/>
                </a:solidFill>
                <a:uFillTx/>
                <a:latin typeface="Comic Sans MS"/>
              </a:rPr>
              <a:t>di</a:t>
            </a:r>
            <a:r>
              <a:rPr lang="it-IT" sz="1800" b="1" u="none" strike="noStrike" spc="-34">
                <a:solidFill>
                  <a:srgbClr val="006FC0"/>
                </a:solidFill>
                <a:uFillTx/>
                <a:latin typeface="Comic Sans MS"/>
              </a:rPr>
              <a:t> </a:t>
            </a:r>
            <a:r>
              <a:rPr lang="it-IT" sz="1800" b="1" u="none" strike="noStrike" spc="-11">
                <a:solidFill>
                  <a:srgbClr val="006FC0"/>
                </a:solidFill>
                <a:uFillTx/>
                <a:latin typeface="Comic Sans MS"/>
              </a:rPr>
              <a:t>selezione</a:t>
            </a:r>
            <a:endParaRPr lang="it-IT" sz="1800" b="0" u="none" strike="noStrike">
              <a:solidFill>
                <a:srgbClr val="000000"/>
              </a:solidFill>
              <a:uFillTx/>
              <a:latin typeface="Arial"/>
            </a:endParaRPr>
          </a:p>
        </p:txBody>
      </p:sp>
      <p:sp>
        <p:nvSpPr>
          <p:cNvPr id="255" name="object 3"/>
          <p:cNvSpPr/>
          <p:nvPr/>
        </p:nvSpPr>
        <p:spPr>
          <a:xfrm>
            <a:off x="6829200" y="749160"/>
            <a:ext cx="416880" cy="28656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it-IT" sz="1800" b="1" u="none" strike="noStrike" spc="-26">
                <a:solidFill>
                  <a:srgbClr val="006FC0"/>
                </a:solidFill>
                <a:uFillTx/>
                <a:latin typeface="Comic Sans MS"/>
              </a:rPr>
              <a:t>6/6</a:t>
            </a:r>
            <a:endParaRPr lang="it-IT" sz="1800" b="0" u="none" strike="noStrike">
              <a:solidFill>
                <a:srgbClr val="000000"/>
              </a:solidFill>
              <a:uFillTx/>
              <a:latin typeface="Arial"/>
            </a:endParaRPr>
          </a:p>
        </p:txBody>
      </p:sp>
      <p:graphicFrame>
        <p:nvGraphicFramePr>
          <p:cNvPr id="256" name="Tabella 1"/>
          <p:cNvGraphicFramePr/>
          <p:nvPr/>
        </p:nvGraphicFramePr>
        <p:xfrm>
          <a:off x="309600" y="1277640"/>
          <a:ext cx="8322480" cy="2515680"/>
        </p:xfrm>
        <a:graphic>
          <a:graphicData uri="http://schemas.openxmlformats.org/drawingml/2006/table">
            <a:tbl>
              <a:tblPr/>
              <a:tblGrid>
                <a:gridCol w="1008000">
                  <a:extLst>
                    <a:ext uri="{9D8B030D-6E8A-4147-A177-3AD203B41FA5}">
                      <a16:colId xmlns:a16="http://schemas.microsoft.com/office/drawing/2014/main" val="20000"/>
                    </a:ext>
                  </a:extLst>
                </a:gridCol>
                <a:gridCol w="2894400">
                  <a:extLst>
                    <a:ext uri="{9D8B030D-6E8A-4147-A177-3AD203B41FA5}">
                      <a16:colId xmlns:a16="http://schemas.microsoft.com/office/drawing/2014/main" val="20001"/>
                    </a:ext>
                  </a:extLst>
                </a:gridCol>
                <a:gridCol w="1434600">
                  <a:extLst>
                    <a:ext uri="{9D8B030D-6E8A-4147-A177-3AD203B41FA5}">
                      <a16:colId xmlns:a16="http://schemas.microsoft.com/office/drawing/2014/main" val="20002"/>
                    </a:ext>
                  </a:extLst>
                </a:gridCol>
                <a:gridCol w="2215440">
                  <a:extLst>
                    <a:ext uri="{9D8B030D-6E8A-4147-A177-3AD203B41FA5}">
                      <a16:colId xmlns:a16="http://schemas.microsoft.com/office/drawing/2014/main" val="20003"/>
                    </a:ext>
                  </a:extLst>
                </a:gridCol>
                <a:gridCol w="770400">
                  <a:extLst>
                    <a:ext uri="{9D8B030D-6E8A-4147-A177-3AD203B41FA5}">
                      <a16:colId xmlns:a16="http://schemas.microsoft.com/office/drawing/2014/main" val="20004"/>
                    </a:ext>
                  </a:extLst>
                </a:gridCol>
              </a:tblGrid>
              <a:tr h="1188000">
                <a:tc rowSpan="2">
                  <a:txBody>
                    <a:bodyPr/>
                    <a:lstStyle/>
                    <a:p>
                      <a:pPr defTabSz="914400">
                        <a:lnSpc>
                          <a:spcPct val="100000"/>
                        </a:lnSpc>
                      </a:pPr>
                      <a:r>
                        <a:rPr lang="it-IT" sz="800" b="1" u="none" strike="noStrike">
                          <a:solidFill>
                            <a:schemeClr val="lt1"/>
                          </a:solidFill>
                          <a:uFillTx/>
                          <a:latin typeface="Calibri"/>
                        </a:rPr>
                        <a:t>02 - Qualità del soggetto prestatore della consulenza</a:t>
                      </a:r>
                      <a:endParaRPr lang="it-IT" sz="800" b="0" u="none" strike="noStrike">
                        <a:solidFill>
                          <a:srgbClr val="FFFFFF"/>
                        </a:solidFill>
                        <a:uFillTx/>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defTabSz="914400">
                        <a:lnSpc>
                          <a:spcPct val="100000"/>
                        </a:lnSpc>
                      </a:pPr>
                      <a:r>
                        <a:rPr lang="it-IT" sz="800" b="1" u="none" strike="noStrike">
                          <a:solidFill>
                            <a:schemeClr val="lt1"/>
                          </a:solidFill>
                          <a:uFillTx/>
                          <a:latin typeface="Calibri"/>
                        </a:rPr>
                        <a:t>0.2.6 Disponibilità di consulenti iscritti ad ordini e/o collegi professionali in misura superiore al 50%</a:t>
                      </a:r>
                      <a:endParaRPr lang="it-IT" sz="800" b="0" u="none" strike="noStrike">
                        <a:solidFill>
                          <a:srgbClr val="FFFFFF"/>
                        </a:solidFill>
                        <a:uFillTx/>
                        <a:latin typeface="Arial"/>
                      </a:endParaRPr>
                    </a:p>
                    <a:p>
                      <a:pPr defTabSz="914400">
                        <a:lnSpc>
                          <a:spcPct val="100000"/>
                        </a:lnSpc>
                      </a:pPr>
                      <a:r>
                        <a:rPr lang="it-IT" sz="800" b="1" u="none" strike="noStrike">
                          <a:solidFill>
                            <a:schemeClr val="lt1"/>
                          </a:solidFill>
                          <a:uFillTx/>
                          <a:latin typeface="Calibri"/>
                        </a:rPr>
                        <a:t>Tale requisito dimostra un elevato livello di qualificazione e conformità professionale del team coinvolto</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2</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defTabSz="914400">
                        <a:lnSpc>
                          <a:spcPct val="100000"/>
                        </a:lnSpc>
                      </a:pPr>
                      <a:r>
                        <a:rPr lang="it-IT" sz="800" b="1" u="none" strike="noStrike">
                          <a:solidFill>
                            <a:schemeClr val="lt1"/>
                          </a:solidFill>
                          <a:uFillTx/>
                          <a:latin typeface="Calibri"/>
                        </a:rPr>
                        <a:t>Coinvolgimento di consulenti, tecnici o esperti, di cui oltre il 50% regolarmente iscritti agli ordini o collegi professionali di riferimento, in relazione alla loro area di competenza: Punti 2.</a:t>
                      </a:r>
                      <a:endParaRPr lang="it-IT" sz="800" b="0" u="none" strike="noStrike">
                        <a:solidFill>
                          <a:srgbClr val="FFFFFF"/>
                        </a:solidFill>
                        <a:uFillTx/>
                        <a:latin typeface="Arial"/>
                      </a:endParaRPr>
                    </a:p>
                  </a:txBody>
                  <a:tcPr marL="720" marR="72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rowSpan="2">
                  <a:txBody>
                    <a:bodyPr/>
                    <a:lstStyle/>
                    <a:p>
                      <a:pPr algn="ctr" defTabSz="914400">
                        <a:lnSpc>
                          <a:spcPct val="100000"/>
                        </a:lnSpc>
                      </a:pPr>
                      <a:r>
                        <a:rPr lang="it-IT" sz="800" b="1" u="none" strike="noStrike">
                          <a:solidFill>
                            <a:schemeClr val="lt1"/>
                          </a:solidFill>
                          <a:uFillTx/>
                          <a:latin typeface="Calibri"/>
                        </a:rPr>
                        <a:t>32</a:t>
                      </a:r>
                      <a:endParaRPr lang="it-IT" sz="800" b="0" u="none" strike="noStrike">
                        <a:solidFill>
                          <a:srgbClr val="FFFFFF"/>
                        </a:solidFill>
                        <a:uFillTx/>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r h="1327680">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tc>
                  <a:txBody>
                    <a:bodyPr/>
                    <a:lstStyle/>
                    <a:p>
                      <a:pPr defTabSz="914400">
                        <a:lnSpc>
                          <a:spcPct val="100000"/>
                        </a:lnSpc>
                      </a:pPr>
                      <a:r>
                        <a:rPr lang="it-IT" sz="800" b="0" u="none" strike="noStrike">
                          <a:solidFill>
                            <a:schemeClr val="dk1"/>
                          </a:solidFill>
                          <a:uFillTx/>
                          <a:latin typeface="Calibri"/>
                          <a:ea typeface="Calibri"/>
                        </a:rPr>
                        <a:t>0.2.7 Soggetti prestatori di consulenza partner nei Gruppi Operativi PEI dell’Intervento SRG01 e/o nell’intervento SRG09 del CSR 2023-2027 di Regione Toscana.</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algn="ctr" defTabSz="914400">
                        <a:lnSpc>
                          <a:spcPct val="100000"/>
                        </a:lnSpc>
                      </a:pPr>
                      <a:r>
                        <a:rPr lang="it-IT" sz="800" b="0" u="none" strike="noStrike">
                          <a:solidFill>
                            <a:schemeClr val="dk1"/>
                          </a:solidFill>
                          <a:uFillTx/>
                          <a:latin typeface="Calibri"/>
                        </a:rPr>
                        <a:t>4</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a:txBody>
                    <a:bodyPr/>
                    <a:lstStyle/>
                    <a:p>
                      <a:pPr defTabSz="914400">
                        <a:lnSpc>
                          <a:spcPct val="100000"/>
                        </a:lnSpc>
                      </a:pPr>
                      <a:r>
                        <a:rPr lang="it-IT" sz="800" b="0" u="none" strike="noStrike">
                          <a:solidFill>
                            <a:schemeClr val="dk1"/>
                          </a:solidFill>
                          <a:uFillTx/>
                          <a:latin typeface="Calibri"/>
                          <a:ea typeface="Calibri"/>
                        </a:rPr>
                        <a:t>Soggetti prestatori di consulenza partner nei Gruppi Operativi PEI dell’Intervento SRG01: Punti 2</a:t>
                      </a:r>
                      <a:endParaRPr lang="it-IT" sz="800" b="0" u="none" strike="noStrike">
                        <a:solidFill>
                          <a:srgbClr val="000000"/>
                        </a:solidFill>
                        <a:uFillTx/>
                        <a:latin typeface="Arial"/>
                      </a:endParaRPr>
                    </a:p>
                    <a:p>
                      <a:pPr defTabSz="914400">
                        <a:lnSpc>
                          <a:spcPct val="100000"/>
                        </a:lnSpc>
                      </a:pP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ea typeface="Calibri"/>
                        </a:rPr>
                        <a:t>Soggetti prestatori di consulenza partner nei Progetti dell’Intervento SRG09: Punti 2 </a:t>
                      </a:r>
                      <a:endParaRPr lang="it-IT" sz="800" b="0" u="none" strike="noStrike">
                        <a:solidFill>
                          <a:srgbClr val="000000"/>
                        </a:solidFill>
                        <a:uFillTx/>
                        <a:latin typeface="Arial"/>
                      </a:endParaRPr>
                    </a:p>
                    <a:p>
                      <a:pPr defTabSz="914400">
                        <a:lnSpc>
                          <a:spcPct val="100000"/>
                        </a:lnSpc>
                      </a:pPr>
                      <a:endParaRPr lang="it-IT" sz="800" b="0" u="none" strike="noStrike">
                        <a:solidFill>
                          <a:srgbClr val="000000"/>
                        </a:solidFill>
                        <a:uFillTx/>
                        <a:latin typeface="Arial"/>
                      </a:endParaRPr>
                    </a:p>
                    <a:p>
                      <a:pPr defTabSz="914400">
                        <a:lnSpc>
                          <a:spcPct val="100000"/>
                        </a:lnSpc>
                      </a:pPr>
                      <a:r>
                        <a:rPr lang="it-IT" sz="800" b="0" u="none" strike="noStrike">
                          <a:solidFill>
                            <a:schemeClr val="dk1"/>
                          </a:solidFill>
                          <a:uFillTx/>
                          <a:latin typeface="Calibri"/>
                          <a:ea typeface="Calibri"/>
                        </a:rPr>
                        <a:t>Punteggi cumulabili</a:t>
                      </a:r>
                      <a:endParaRPr lang="it-IT" sz="800" b="0" u="none" strike="noStrike">
                        <a:solidFill>
                          <a:srgbClr val="000000"/>
                        </a:solidFill>
                        <a:uFillTx/>
                        <a:latin typeface="Arial"/>
                      </a:endParaRPr>
                    </a:p>
                  </a:txBody>
                  <a:tcPr marL="720" marR="720"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chemeClr val="accent1">
                        <a:tint val="40000"/>
                      </a:schemeClr>
                    </a:solidFill>
                  </a:tcPr>
                </a:tc>
                <a:tc vMerge="1">
                  <a:txBody>
                    <a:bodyPr/>
                    <a:lstStyle/>
                    <a:p>
                      <a:endParaRPr lang="it-IT" sz="1800" b="0" u="none" strike="noStrike">
                        <a:solidFill>
                          <a:srgbClr val="000000"/>
                        </a:solidFill>
                        <a:uFillTx/>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1"/>
                  </a:ext>
                </a:extLst>
              </a:tr>
            </a:tbl>
          </a:graphicData>
        </a:graphic>
      </p:graphicFrame>
      <p:graphicFrame>
        <p:nvGraphicFramePr>
          <p:cNvPr id="257" name="Tabella 2"/>
          <p:cNvGraphicFramePr/>
          <p:nvPr/>
        </p:nvGraphicFramePr>
        <p:xfrm>
          <a:off x="309600" y="1094040"/>
          <a:ext cx="8329680" cy="213480"/>
        </p:xfrm>
        <a:graphic>
          <a:graphicData uri="http://schemas.openxmlformats.org/drawingml/2006/table">
            <a:tbl>
              <a:tblPr/>
              <a:tblGrid>
                <a:gridCol w="1010160">
                  <a:extLst>
                    <a:ext uri="{9D8B030D-6E8A-4147-A177-3AD203B41FA5}">
                      <a16:colId xmlns:a16="http://schemas.microsoft.com/office/drawing/2014/main" val="20000"/>
                    </a:ext>
                  </a:extLst>
                </a:gridCol>
                <a:gridCol w="2880720">
                  <a:extLst>
                    <a:ext uri="{9D8B030D-6E8A-4147-A177-3AD203B41FA5}">
                      <a16:colId xmlns:a16="http://schemas.microsoft.com/office/drawing/2014/main" val="20001"/>
                    </a:ext>
                  </a:extLst>
                </a:gridCol>
                <a:gridCol w="1429560">
                  <a:extLst>
                    <a:ext uri="{9D8B030D-6E8A-4147-A177-3AD203B41FA5}">
                      <a16:colId xmlns:a16="http://schemas.microsoft.com/office/drawing/2014/main" val="20002"/>
                    </a:ext>
                  </a:extLst>
                </a:gridCol>
                <a:gridCol w="2239200">
                  <a:extLst>
                    <a:ext uri="{9D8B030D-6E8A-4147-A177-3AD203B41FA5}">
                      <a16:colId xmlns:a16="http://schemas.microsoft.com/office/drawing/2014/main" val="20003"/>
                    </a:ext>
                  </a:extLst>
                </a:gridCol>
                <a:gridCol w="770400">
                  <a:extLst>
                    <a:ext uri="{9D8B030D-6E8A-4147-A177-3AD203B41FA5}">
                      <a16:colId xmlns:a16="http://schemas.microsoft.com/office/drawing/2014/main" val="20004"/>
                    </a:ext>
                  </a:extLst>
                </a:gridCol>
              </a:tblGrid>
              <a:tr h="0">
                <a:tc>
                  <a:txBody>
                    <a:bodyPr/>
                    <a:lstStyle/>
                    <a:p>
                      <a:pPr algn="ctr" defTabSz="914400">
                        <a:lnSpc>
                          <a:spcPct val="100000"/>
                        </a:lnSpc>
                      </a:pPr>
                      <a:r>
                        <a:rPr lang="it-IT" sz="800" b="1" u="none" strike="noStrike">
                          <a:solidFill>
                            <a:schemeClr val="lt1"/>
                          </a:solidFill>
                          <a:uFillTx/>
                          <a:latin typeface="Calibri"/>
                        </a:rPr>
                        <a:t>Principio</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Criterio di selezione</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Punti</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Griglie di valutazione e metodologia</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lstStyle/>
                    <a:p>
                      <a:pPr algn="ctr" defTabSz="914400">
                        <a:lnSpc>
                          <a:spcPct val="100000"/>
                        </a:lnSpc>
                      </a:pPr>
                      <a:r>
                        <a:rPr lang="it-IT" sz="800" b="1" u="none" strike="noStrike">
                          <a:solidFill>
                            <a:schemeClr val="lt1"/>
                          </a:solidFill>
                          <a:uFillTx/>
                          <a:latin typeface="Calibri"/>
                        </a:rPr>
                        <a:t>Totale</a:t>
                      </a:r>
                      <a:endParaRPr lang="it-IT" sz="800" b="0" u="none" strike="noStrike">
                        <a:solidFill>
                          <a:srgbClr val="FFFFFF"/>
                        </a:solidFill>
                        <a:uFillTx/>
                        <a:latin typeface="Arial"/>
                      </a:endParaRPr>
                    </a:p>
                  </a:txBody>
                  <a:tcPr marL="360" marR="36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bl>
          </a:graphicData>
        </a:graphic>
      </p:graphicFrame>
      <p:graphicFrame>
        <p:nvGraphicFramePr>
          <p:cNvPr id="258" name="Tabella 3"/>
          <p:cNvGraphicFramePr/>
          <p:nvPr/>
        </p:nvGraphicFramePr>
        <p:xfrm>
          <a:off x="309600" y="4049280"/>
          <a:ext cx="8330040" cy="774360"/>
        </p:xfrm>
        <a:graphic>
          <a:graphicData uri="http://schemas.openxmlformats.org/drawingml/2006/table">
            <a:tbl>
              <a:tblPr/>
              <a:tblGrid>
                <a:gridCol w="8330400">
                  <a:extLst>
                    <a:ext uri="{9D8B030D-6E8A-4147-A177-3AD203B41FA5}">
                      <a16:colId xmlns:a16="http://schemas.microsoft.com/office/drawing/2014/main" val="20000"/>
                    </a:ext>
                  </a:extLst>
                </a:gridCol>
              </a:tblGrid>
              <a:tr h="774360">
                <a:tc>
                  <a:txBody>
                    <a:bodyPr/>
                    <a:lstStyle/>
                    <a:p>
                      <a:pPr algn="ctr" defTabSz="914400">
                        <a:lnSpc>
                          <a:spcPct val="100000"/>
                        </a:lnSpc>
                      </a:pPr>
                      <a:r>
                        <a:rPr lang="it-IT" sz="1000" b="1" u="none" strike="noStrike">
                          <a:solidFill>
                            <a:schemeClr val="lt1"/>
                          </a:solidFill>
                          <a:uFillTx/>
                          <a:latin typeface="Calibri"/>
                        </a:rPr>
                        <a:t>Totale 73 punti</a:t>
                      </a:r>
                      <a:endParaRPr lang="it-IT" sz="1000" b="0" u="none" strike="noStrike">
                        <a:solidFill>
                          <a:srgbClr val="FFFFFF"/>
                        </a:solidFill>
                        <a:uFillTx/>
                        <a:latin typeface="Arial"/>
                      </a:endParaRPr>
                    </a:p>
                    <a:p>
                      <a:pPr algn="ctr" defTabSz="914400">
                        <a:lnSpc>
                          <a:spcPct val="100000"/>
                        </a:lnSpc>
                      </a:pPr>
                      <a:r>
                        <a:rPr lang="it-IT" sz="1000" b="1" u="none" strike="noStrike">
                          <a:solidFill>
                            <a:schemeClr val="lt1"/>
                          </a:solidFill>
                          <a:uFillTx/>
                          <a:latin typeface="Calibri"/>
                        </a:rPr>
                        <a:t>Punteggio minimo complessivo: 36 punti</a:t>
                      </a:r>
                      <a:endParaRPr lang="it-IT" sz="1000" b="0" u="none" strike="noStrike">
                        <a:solidFill>
                          <a:srgbClr val="FFFFFF"/>
                        </a:solidFill>
                        <a:uFillTx/>
                        <a:latin typeface="Arial"/>
                      </a:endParaRPr>
                    </a:p>
                  </a:txBody>
                  <a:tcPr marL="57240" marR="57240"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PlaceHolder 1"/>
          <p:cNvSpPr>
            <a:spLocks noGrp="1"/>
          </p:cNvSpPr>
          <p:nvPr>
            <p:ph type="title"/>
          </p:nvPr>
        </p:nvSpPr>
        <p:spPr>
          <a:xfrm>
            <a:off x="540000" y="927000"/>
            <a:ext cx="8224200" cy="853560"/>
          </a:xfrm>
          <a:prstGeom prst="rect">
            <a:avLst/>
          </a:prstGeom>
          <a:noFill/>
          <a:ln w="0">
            <a:noFill/>
          </a:ln>
        </p:spPr>
        <p:txBody>
          <a:bodyPr lIns="0" tIns="0" rIns="0" bIns="0" anchor="ctr">
            <a:noAutofit/>
          </a:bodyPr>
          <a:lstStyle/>
          <a:p>
            <a:pPr indent="0" algn="ctr" defTabSz="914400">
              <a:lnSpc>
                <a:spcPct val="90000"/>
              </a:lnSpc>
              <a:buNone/>
              <a:tabLst>
                <a:tab pos="0" algn="l"/>
              </a:tabLst>
            </a:pPr>
            <a:r>
              <a:rPr lang="it-IT" sz="2200" b="1" i="1" u="none" strike="noStrike">
                <a:solidFill>
                  <a:srgbClr val="3465A4"/>
                </a:solidFill>
                <a:uFillTx/>
                <a:latin typeface="Arial"/>
              </a:rPr>
              <a:t>Protocollo Operativo per la consulenza alle imprese agricole</a:t>
            </a:r>
            <a:endParaRPr lang="it-IT" sz="2200" b="0" u="none" strike="noStrike">
              <a:solidFill>
                <a:srgbClr val="000000"/>
              </a:solidFill>
              <a:uFillTx/>
              <a:latin typeface="Arial"/>
            </a:endParaRPr>
          </a:p>
        </p:txBody>
      </p:sp>
      <p:sp>
        <p:nvSpPr>
          <p:cNvPr id="260" name="CasellaDiTesto 1"/>
          <p:cNvSpPr/>
          <p:nvPr/>
        </p:nvSpPr>
        <p:spPr>
          <a:xfrm>
            <a:off x="540000" y="1653120"/>
            <a:ext cx="8145000" cy="2770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it-IT" sz="1600" b="0" u="none" strike="noStrike">
                <a:solidFill>
                  <a:srgbClr val="001F5F"/>
                </a:solidFill>
                <a:uFillTx/>
                <a:latin typeface="Comic Sans MS"/>
              </a:rPr>
              <a:t>E’ allegato al bando e costituisce una guida strutturata di riferimento per l’erogazione dei servizi di consulenza alle imprese agricole in tutte le fasi di cui si compongono: dalla rilevazione e analisi aziendale, alla definizione degli obiettivi e piano di azione, alla esecuzione e valutazione finale.</a:t>
            </a:r>
            <a:endParaRPr lang="it-IT" sz="1600" b="0" u="none" strike="noStrike">
              <a:solidFill>
                <a:srgbClr val="000000"/>
              </a:solidFill>
              <a:uFillTx/>
              <a:latin typeface="Arial"/>
            </a:endParaRPr>
          </a:p>
          <a:p>
            <a:pPr defTabSz="914400">
              <a:lnSpc>
                <a:spcPct val="100000"/>
              </a:lnSpc>
            </a:pPr>
            <a:endParaRPr lang="it-IT" sz="1600" b="0" u="none" strike="noStrike">
              <a:solidFill>
                <a:srgbClr val="000000"/>
              </a:solidFill>
              <a:uFillTx/>
              <a:latin typeface="Arial"/>
            </a:endParaRPr>
          </a:p>
          <a:p>
            <a:pPr defTabSz="914400">
              <a:lnSpc>
                <a:spcPct val="100000"/>
              </a:lnSpc>
            </a:pPr>
            <a:r>
              <a:rPr lang="it-IT" sz="1600" b="0" u="none" strike="noStrike">
                <a:solidFill>
                  <a:srgbClr val="001F5F"/>
                </a:solidFill>
                <a:uFillTx/>
                <a:latin typeface="Comic Sans MS"/>
              </a:rPr>
              <a:t>La corretta aderenza al protocollo nello svolgimento delle attività e la conseguente completa ed esaustiva compilazione delle schede che lo compongono garantiscono:</a:t>
            </a:r>
            <a:endParaRPr lang="it-IT" sz="1600" b="0" u="none" strike="noStrike">
              <a:solidFill>
                <a:srgbClr val="000000"/>
              </a:solidFill>
              <a:uFillTx/>
              <a:latin typeface="Arial"/>
            </a:endParaRPr>
          </a:p>
          <a:p>
            <a:pPr marL="285840" indent="-285840" defTabSz="914400">
              <a:lnSpc>
                <a:spcPct val="100000"/>
              </a:lnSpc>
              <a:buClr>
                <a:srgbClr val="001F5F"/>
              </a:buClr>
              <a:buFont typeface="Arial"/>
              <a:buChar char="•"/>
            </a:pPr>
            <a:r>
              <a:rPr lang="it-IT" sz="1600" b="0" u="none" strike="noStrike">
                <a:solidFill>
                  <a:srgbClr val="001F5F"/>
                </a:solidFill>
                <a:uFillTx/>
                <a:latin typeface="Comic Sans MS"/>
              </a:rPr>
              <a:t>coerenza metodologica</a:t>
            </a:r>
            <a:endParaRPr lang="it-IT" sz="1600" b="0" u="none" strike="noStrike">
              <a:solidFill>
                <a:srgbClr val="000000"/>
              </a:solidFill>
              <a:uFillTx/>
              <a:latin typeface="Arial"/>
            </a:endParaRPr>
          </a:p>
          <a:p>
            <a:pPr marL="285840" indent="-285840" defTabSz="914400">
              <a:lnSpc>
                <a:spcPct val="100000"/>
              </a:lnSpc>
              <a:buClr>
                <a:srgbClr val="001F5F"/>
              </a:buClr>
              <a:buFont typeface="Arial"/>
              <a:buChar char="•"/>
            </a:pPr>
            <a:r>
              <a:rPr lang="it-IT" sz="1600" b="0" u="none" strike="noStrike">
                <a:solidFill>
                  <a:srgbClr val="001F5F"/>
                </a:solidFill>
                <a:uFillTx/>
                <a:latin typeface="Comic Sans MS"/>
              </a:rPr>
              <a:t>continuità nell’assistenza </a:t>
            </a:r>
            <a:endParaRPr lang="it-IT" sz="1600" b="0" u="none" strike="noStrike">
              <a:solidFill>
                <a:srgbClr val="000000"/>
              </a:solidFill>
              <a:uFillTx/>
              <a:latin typeface="Arial"/>
            </a:endParaRPr>
          </a:p>
          <a:p>
            <a:pPr marL="285840" indent="-285840" defTabSz="914400">
              <a:lnSpc>
                <a:spcPct val="100000"/>
              </a:lnSpc>
              <a:buClr>
                <a:srgbClr val="001F5F"/>
              </a:buClr>
              <a:buFont typeface="Arial"/>
              <a:buChar char="•"/>
            </a:pPr>
            <a:r>
              <a:rPr lang="it-IT" sz="1600" b="0" u="none" strike="noStrike">
                <a:solidFill>
                  <a:srgbClr val="001F5F"/>
                </a:solidFill>
                <a:uFillTx/>
                <a:latin typeface="Comic Sans MS"/>
              </a:rPr>
              <a:t>tracciabilità delle attività svolte </a:t>
            </a:r>
            <a:endParaRPr lang="it-IT" sz="1600" b="0" u="none" strike="noStrike">
              <a:solidFill>
                <a:srgbClr val="000000"/>
              </a:solidFill>
              <a:uFillTx/>
              <a:latin typeface="Arial"/>
            </a:endParaRPr>
          </a:p>
          <a:p>
            <a:pPr marL="285840" indent="-285840" defTabSz="914400">
              <a:lnSpc>
                <a:spcPct val="100000"/>
              </a:lnSpc>
              <a:buClr>
                <a:srgbClr val="001F5F"/>
              </a:buClr>
              <a:buFont typeface="Arial"/>
              <a:buChar char="•"/>
            </a:pPr>
            <a:r>
              <a:rPr lang="it-IT" sz="1600" b="0" u="none" strike="noStrike">
                <a:solidFill>
                  <a:srgbClr val="001F5F"/>
                </a:solidFill>
                <a:uFillTx/>
                <a:latin typeface="Comic Sans MS"/>
              </a:rPr>
              <a:t>qualità degli interventi in linea con i fabbisogni reali dell’azienda.</a:t>
            </a:r>
            <a:endParaRPr lang="it-IT" sz="1600" b="0" u="none" strike="noStrike">
              <a:solidFill>
                <a:srgbClr val="000000"/>
              </a:solidFill>
              <a:uFillTx/>
              <a:latin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 name="PlaceHolder 1"/>
          <p:cNvSpPr>
            <a:spLocks noGrp="1"/>
          </p:cNvSpPr>
          <p:nvPr>
            <p:ph type="title"/>
          </p:nvPr>
        </p:nvSpPr>
        <p:spPr>
          <a:xfrm>
            <a:off x="540000" y="927000"/>
            <a:ext cx="8224200" cy="853560"/>
          </a:xfrm>
          <a:prstGeom prst="rect">
            <a:avLst/>
          </a:prstGeom>
          <a:noFill/>
          <a:ln w="0">
            <a:noFill/>
          </a:ln>
        </p:spPr>
        <p:txBody>
          <a:bodyPr lIns="0" tIns="0" rIns="0" bIns="0" anchor="ctr">
            <a:noAutofit/>
          </a:bodyPr>
          <a:lstStyle/>
          <a:p>
            <a:pPr indent="0" algn="ctr" defTabSz="914400">
              <a:lnSpc>
                <a:spcPct val="90000"/>
              </a:lnSpc>
              <a:buNone/>
              <a:tabLst>
                <a:tab pos="0" algn="l"/>
              </a:tabLst>
            </a:pPr>
            <a:r>
              <a:rPr lang="it-IT" sz="2200" b="1" i="1" u="none" strike="noStrike">
                <a:solidFill>
                  <a:srgbClr val="3465A4"/>
                </a:solidFill>
                <a:uFillTx/>
                <a:latin typeface="Arial"/>
              </a:rPr>
              <a:t>Principali elementi di novità </a:t>
            </a:r>
            <a:br>
              <a:rPr sz="2200"/>
            </a:br>
            <a:r>
              <a:rPr lang="it-IT" sz="2200" b="1" i="1" u="none" strike="noStrike">
                <a:solidFill>
                  <a:srgbClr val="3465A4"/>
                </a:solidFill>
                <a:uFillTx/>
                <a:latin typeface="Arial"/>
              </a:rPr>
              <a:t>rispetto ai bandi sottomisura 2.1 del PSR Toscana 2014-2023</a:t>
            </a:r>
            <a:endParaRPr lang="it-IT" sz="2200" b="0" u="none" strike="noStrike">
              <a:solidFill>
                <a:srgbClr val="000000"/>
              </a:solidFill>
              <a:uFillTx/>
              <a:latin typeface="Arial"/>
            </a:endParaRPr>
          </a:p>
        </p:txBody>
      </p:sp>
      <p:sp>
        <p:nvSpPr>
          <p:cNvPr id="262" name="CasellaDiTesto 4"/>
          <p:cNvSpPr/>
          <p:nvPr/>
        </p:nvSpPr>
        <p:spPr>
          <a:xfrm>
            <a:off x="540000" y="1653120"/>
            <a:ext cx="8145000" cy="2682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16000" indent="-216000" algn="just" defTabSz="914400">
              <a:lnSpc>
                <a:spcPct val="100000"/>
              </a:lnSpc>
              <a:buClr>
                <a:srgbClr val="001F5F"/>
              </a:buClr>
              <a:buFont typeface="Wingdings" charset="2"/>
              <a:buChar char=""/>
            </a:pPr>
            <a:r>
              <a:rPr lang="it-IT" sz="1100" b="0" u="none" strike="noStrike">
                <a:solidFill>
                  <a:srgbClr val="001F5F"/>
                </a:solidFill>
                <a:uFillTx/>
                <a:latin typeface="Comic Sans MS"/>
              </a:rPr>
              <a:t>Adeguamento al D.M. 19 febbraio 2025 “Modifica del decreto 3 febbraio 2016 che istituisce il sistema di consulenza aziendale in agricoltura” </a:t>
            </a:r>
            <a:r>
              <a:rPr lang="it-IT" sz="1100" b="0" i="1" u="none" strike="noStrike">
                <a:solidFill>
                  <a:srgbClr val="001F5F"/>
                </a:solidFill>
                <a:uFillTx/>
                <a:latin typeface="Comic Sans MS"/>
              </a:rPr>
              <a:t>(beneficiari, destinatari finali, qualifiche e aggiornamento dei consulenti, assenza conflitto di interessi e incompatibilità) </a:t>
            </a:r>
            <a:endParaRPr lang="it-IT" sz="1100" b="0" u="none" strike="noStrike">
              <a:solidFill>
                <a:srgbClr val="000000"/>
              </a:solidFill>
              <a:uFillTx/>
              <a:latin typeface="Arial"/>
            </a:endParaRPr>
          </a:p>
          <a:p>
            <a:pPr marL="216000" indent="-216000" algn="just" defTabSz="914400">
              <a:lnSpc>
                <a:spcPct val="100000"/>
              </a:lnSpc>
              <a:buClr>
                <a:srgbClr val="001F5F"/>
              </a:buClr>
              <a:buFont typeface="Wingdings" charset="2"/>
              <a:buChar char=""/>
            </a:pPr>
            <a:r>
              <a:rPr lang="it-IT" sz="1100" b="0" u="none" strike="noStrike">
                <a:solidFill>
                  <a:srgbClr val="001F5F"/>
                </a:solidFill>
                <a:uFillTx/>
                <a:latin typeface="Comic Sans MS"/>
              </a:rPr>
              <a:t>Tasso di contribuzione al 100%</a:t>
            </a:r>
            <a:endParaRPr lang="it-IT" sz="1100" b="0" u="none" strike="noStrike">
              <a:solidFill>
                <a:srgbClr val="000000"/>
              </a:solidFill>
              <a:uFillTx/>
              <a:latin typeface="Arial"/>
            </a:endParaRPr>
          </a:p>
          <a:p>
            <a:pPr marL="216000" indent="-216000" algn="just" defTabSz="914400">
              <a:lnSpc>
                <a:spcPct val="100000"/>
              </a:lnSpc>
              <a:buClr>
                <a:srgbClr val="001F5F"/>
              </a:buClr>
              <a:buFont typeface="Wingdings" charset="2"/>
              <a:buChar char=""/>
            </a:pPr>
            <a:r>
              <a:rPr lang="it-IT" sz="1100" b="0" u="none" strike="noStrike">
                <a:solidFill>
                  <a:srgbClr val="001F5F"/>
                </a:solidFill>
                <a:uFillTx/>
                <a:latin typeface="Comic Sans MS"/>
              </a:rPr>
              <a:t>Fac-simile da utilizzare per la richiesta di adesione ai servizi di consulenza (allegato al bando)</a:t>
            </a:r>
            <a:endParaRPr lang="it-IT" sz="1100" b="0" u="none" strike="noStrike">
              <a:solidFill>
                <a:srgbClr val="000000"/>
              </a:solidFill>
              <a:uFillTx/>
              <a:latin typeface="Arial"/>
            </a:endParaRPr>
          </a:p>
          <a:p>
            <a:pPr marL="216000" indent="-216000" algn="just" defTabSz="914400">
              <a:lnSpc>
                <a:spcPct val="100000"/>
              </a:lnSpc>
              <a:buClr>
                <a:srgbClr val="001F5F"/>
              </a:buClr>
              <a:buFont typeface="Wingdings" charset="2"/>
              <a:buChar char=""/>
            </a:pPr>
            <a:r>
              <a:rPr lang="it-IT" sz="1100" b="0" u="none" strike="noStrike">
                <a:solidFill>
                  <a:srgbClr val="001F5F"/>
                </a:solidFill>
                <a:uFillTx/>
                <a:latin typeface="Comic Sans MS"/>
              </a:rPr>
              <a:t>Massimo 1666 ore lavoro per consulente che può essere impegnato in un solo progetto</a:t>
            </a:r>
            <a:endParaRPr lang="it-IT" sz="1100" b="0" u="none" strike="noStrike">
              <a:solidFill>
                <a:srgbClr val="000000"/>
              </a:solidFill>
              <a:uFillTx/>
              <a:latin typeface="Arial"/>
            </a:endParaRPr>
          </a:p>
          <a:p>
            <a:pPr marL="216000" indent="-216000" algn="just" defTabSz="914400">
              <a:lnSpc>
                <a:spcPct val="100000"/>
              </a:lnSpc>
              <a:buClr>
                <a:srgbClr val="001F5F"/>
              </a:buClr>
              <a:buFont typeface="Wingdings" charset="2"/>
              <a:buChar char=""/>
            </a:pPr>
            <a:r>
              <a:rPr lang="it-IT" sz="1100" b="0" u="none" strike="noStrike">
                <a:solidFill>
                  <a:srgbClr val="001F5F"/>
                </a:solidFill>
                <a:uFillTx/>
                <a:latin typeface="Comic Sans MS"/>
              </a:rPr>
              <a:t>Inizio attività e ammissibilità delle spese dal giorno successivo alla presentazione della domanda di sostegno</a:t>
            </a:r>
            <a:endParaRPr lang="it-IT" sz="1100" b="0" u="none" strike="noStrike">
              <a:solidFill>
                <a:srgbClr val="000000"/>
              </a:solidFill>
              <a:uFillTx/>
              <a:latin typeface="Arial"/>
            </a:endParaRPr>
          </a:p>
          <a:p>
            <a:pPr marL="216000" indent="-216000" algn="just" defTabSz="914400">
              <a:lnSpc>
                <a:spcPct val="100000"/>
              </a:lnSpc>
              <a:buClr>
                <a:srgbClr val="001F5F"/>
              </a:buClr>
              <a:buFont typeface="Wingdings" charset="2"/>
              <a:buChar char=""/>
            </a:pPr>
            <a:r>
              <a:rPr lang="it-IT" sz="1100" b="0" u="none" strike="noStrike">
                <a:solidFill>
                  <a:srgbClr val="001F5F"/>
                </a:solidFill>
                <a:uFillTx/>
                <a:latin typeface="Comic Sans MS"/>
              </a:rPr>
              <a:t>Possibilità di includere analisi chimico fisiche del suolo, alimenti e biologiche</a:t>
            </a:r>
            <a:endParaRPr lang="it-IT" sz="1100" b="0" u="none" strike="noStrike">
              <a:solidFill>
                <a:srgbClr val="000000"/>
              </a:solidFill>
              <a:uFillTx/>
              <a:latin typeface="Arial"/>
            </a:endParaRPr>
          </a:p>
          <a:p>
            <a:pPr marL="216000" indent="-216000" algn="just" defTabSz="914400">
              <a:lnSpc>
                <a:spcPct val="100000"/>
              </a:lnSpc>
              <a:buClr>
                <a:srgbClr val="001F5F"/>
              </a:buClr>
              <a:buFont typeface="Wingdings" charset="2"/>
              <a:buChar char=""/>
            </a:pPr>
            <a:r>
              <a:rPr lang="it-IT" sz="1100" b="0" u="none" strike="noStrike">
                <a:solidFill>
                  <a:srgbClr val="001F5F"/>
                </a:solidFill>
                <a:uFillTx/>
                <a:latin typeface="Comic Sans MS"/>
              </a:rPr>
              <a:t>Non è più necessario il Time-sheet mensile per consulente</a:t>
            </a:r>
            <a:endParaRPr lang="it-IT" sz="1100" b="0" u="none" strike="noStrike">
              <a:solidFill>
                <a:srgbClr val="000000"/>
              </a:solidFill>
              <a:uFillTx/>
              <a:latin typeface="Arial"/>
            </a:endParaRPr>
          </a:p>
          <a:p>
            <a:pPr marL="216000" indent="-216000" algn="just" defTabSz="914400">
              <a:lnSpc>
                <a:spcPct val="100000"/>
              </a:lnSpc>
              <a:buClr>
                <a:srgbClr val="001F5F"/>
              </a:buClr>
              <a:buFont typeface="Wingdings" charset="2"/>
              <a:buChar char=""/>
            </a:pPr>
            <a:r>
              <a:rPr lang="it-IT" sz="1100" b="0" u="none" strike="noStrike">
                <a:solidFill>
                  <a:srgbClr val="001F5F"/>
                </a:solidFill>
                <a:uFillTx/>
                <a:latin typeface="Comic Sans MS"/>
              </a:rPr>
              <a:t>Protocollo Operativo per la consulenza (allegato al bando)</a:t>
            </a:r>
            <a:endParaRPr lang="it-IT" sz="1100" b="0" u="none" strike="noStrike">
              <a:solidFill>
                <a:srgbClr val="000000"/>
              </a:solidFill>
              <a:uFillTx/>
              <a:latin typeface="Arial"/>
            </a:endParaRPr>
          </a:p>
          <a:p>
            <a:pPr marL="216000" indent="-216000" algn="just" defTabSz="914400">
              <a:lnSpc>
                <a:spcPct val="100000"/>
              </a:lnSpc>
              <a:buClr>
                <a:srgbClr val="001F5F"/>
              </a:buClr>
              <a:buFont typeface="Wingdings" charset="2"/>
              <a:buChar char=""/>
            </a:pPr>
            <a:r>
              <a:rPr lang="it-IT" sz="1100" b="0" u="none" strike="noStrike">
                <a:solidFill>
                  <a:srgbClr val="001F5F"/>
                </a:solidFill>
                <a:uFillTx/>
                <a:latin typeface="Comic Sans MS"/>
              </a:rPr>
              <a:t>Attenzione alla problematica delle infrazioni non significative in tema di condizionalità presenti in Toscana </a:t>
            </a:r>
            <a:r>
              <a:rPr lang="it-IT" sz="1100" b="0" i="1" u="none" strike="noStrike">
                <a:solidFill>
                  <a:srgbClr val="001F5F"/>
                </a:solidFill>
                <a:uFillTx/>
                <a:latin typeface="Comic Sans MS"/>
              </a:rPr>
              <a:t>(art. 8, comma 3 del D.Lgs. 42/2023)</a:t>
            </a:r>
            <a:endParaRPr lang="it-IT" sz="1100" b="0" u="none" strike="noStrike">
              <a:solidFill>
                <a:srgbClr val="000000"/>
              </a:solidFill>
              <a:uFillTx/>
              <a:latin typeface="Arial"/>
            </a:endParaRPr>
          </a:p>
          <a:p>
            <a:pPr marL="216000" indent="-216000" algn="just" defTabSz="914400">
              <a:lnSpc>
                <a:spcPct val="100000"/>
              </a:lnSpc>
              <a:buClr>
                <a:srgbClr val="001F5F"/>
              </a:buClr>
              <a:buFont typeface="Wingdings" charset="2"/>
              <a:buChar char=""/>
            </a:pPr>
            <a:r>
              <a:rPr lang="it-IT" sz="1100" b="0" u="none" strike="noStrike">
                <a:solidFill>
                  <a:srgbClr val="001F5F"/>
                </a:solidFill>
                <a:uFillTx/>
                <a:latin typeface="Comic Sans MS"/>
              </a:rPr>
              <a:t>Semplificazione nella presentazione e nella gestione della domanda di saldo</a:t>
            </a:r>
            <a:endParaRPr lang="it-IT" sz="1100" b="0" u="none" strike="noStrike">
              <a:solidFill>
                <a:srgbClr val="000000"/>
              </a:solidFill>
              <a:uFillTx/>
              <a:latin typeface="Arial"/>
            </a:endParaRPr>
          </a:p>
          <a:p>
            <a:pPr defTabSz="914400">
              <a:lnSpc>
                <a:spcPct val="100000"/>
              </a:lnSpc>
            </a:pPr>
            <a:endParaRPr lang="it-IT" sz="1100" b="0" u="none" strike="noStrike">
              <a:solidFill>
                <a:srgbClr val="000000"/>
              </a:solidFill>
              <a:uFillTx/>
              <a:latin typeface="Arial"/>
            </a:endParaRPr>
          </a:p>
          <a:p>
            <a:pPr defTabSz="914400">
              <a:lnSpc>
                <a:spcPct val="100000"/>
              </a:lnSpc>
            </a:pPr>
            <a:endParaRPr lang="it-IT" sz="1600" b="0" u="none" strike="noStrike">
              <a:solidFill>
                <a:srgbClr val="000000"/>
              </a:solidFill>
              <a:uFillTx/>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14" name="object 2"/>
          <p:cNvPicPr/>
          <p:nvPr/>
        </p:nvPicPr>
        <p:blipFill>
          <a:blip r:embed="rId2"/>
          <a:stretch/>
        </p:blipFill>
        <p:spPr>
          <a:xfrm>
            <a:off x="380880" y="1366920"/>
            <a:ext cx="1518480" cy="3661560"/>
          </a:xfrm>
          <a:prstGeom prst="rect">
            <a:avLst/>
          </a:prstGeom>
          <a:noFill/>
          <a:ln w="0">
            <a:noFill/>
          </a:ln>
        </p:spPr>
      </p:pic>
      <p:pic>
        <p:nvPicPr>
          <p:cNvPr id="215" name="object 3"/>
          <p:cNvPicPr/>
          <p:nvPr/>
        </p:nvPicPr>
        <p:blipFill>
          <a:blip r:embed="rId3"/>
          <a:stretch/>
        </p:blipFill>
        <p:spPr>
          <a:xfrm>
            <a:off x="7560" y="1440"/>
            <a:ext cx="9123480" cy="849600"/>
          </a:xfrm>
          <a:prstGeom prst="rect">
            <a:avLst/>
          </a:prstGeom>
          <a:noFill/>
          <a:ln w="0">
            <a:noFill/>
          </a:ln>
        </p:spPr>
      </p:pic>
      <p:sp>
        <p:nvSpPr>
          <p:cNvPr id="216" name="object 4"/>
          <p:cNvSpPr/>
          <p:nvPr/>
        </p:nvSpPr>
        <p:spPr>
          <a:xfrm>
            <a:off x="2012760" y="1683000"/>
            <a:ext cx="6641280" cy="3132360"/>
          </a:xfrm>
          <a:prstGeom prst="rect">
            <a:avLst/>
          </a:prstGeom>
          <a:noFill/>
          <a:ln w="0">
            <a:noFill/>
          </a:ln>
        </p:spPr>
        <p:style>
          <a:lnRef idx="0">
            <a:scrgbClr r="0" g="0" b="0"/>
          </a:lnRef>
          <a:fillRef idx="0">
            <a:scrgbClr r="0" g="0" b="0"/>
          </a:fillRef>
          <a:effectRef idx="0">
            <a:scrgbClr r="0" g="0" b="0"/>
          </a:effectRef>
          <a:fontRef idx="minor"/>
        </p:style>
        <p:txBody>
          <a:bodyPr lIns="0" tIns="48960" rIns="0" bIns="0" anchor="t">
            <a:spAutoFit/>
          </a:bodyPr>
          <a:lstStyle/>
          <a:p>
            <a:pPr marL="12600" algn="ctr" defTabSz="914400">
              <a:lnSpc>
                <a:spcPct val="90000"/>
              </a:lnSpc>
              <a:spcBef>
                <a:spcPts val="386"/>
              </a:spcBef>
              <a:tabLst>
                <a:tab pos="1396440" algn="l"/>
              </a:tabLst>
            </a:pPr>
            <a:r>
              <a:rPr lang="it-IT" sz="2400" b="1" u="none" strike="noStrike">
                <a:solidFill>
                  <a:srgbClr val="001F5F"/>
                </a:solidFill>
                <a:uFillTx/>
                <a:latin typeface="Comic Sans MS"/>
              </a:rPr>
              <a:t>SRH01</a:t>
            </a:r>
            <a:r>
              <a:rPr lang="it-IT" sz="2400" b="1" u="none" strike="noStrike" spc="-105">
                <a:solidFill>
                  <a:srgbClr val="001F5F"/>
                </a:solidFill>
                <a:uFillTx/>
                <a:latin typeface="Comic Sans MS"/>
              </a:rPr>
              <a:t> </a:t>
            </a:r>
            <a:r>
              <a:rPr lang="it-IT" sz="2400" b="1" u="none" strike="noStrike" spc="-51">
                <a:solidFill>
                  <a:srgbClr val="001F5F"/>
                </a:solidFill>
                <a:uFillTx/>
                <a:latin typeface="Comic Sans MS"/>
              </a:rPr>
              <a:t>–</a:t>
            </a:r>
            <a:r>
              <a:rPr lang="it-IT" sz="2400" b="1" u="none" strike="noStrike">
                <a:solidFill>
                  <a:srgbClr val="001F5F"/>
                </a:solidFill>
                <a:uFillTx/>
                <a:latin typeface="Comic Sans MS"/>
              </a:rPr>
              <a:t>	Erogazione servizi di consulenza</a:t>
            </a:r>
            <a:endParaRPr lang="it-IT" sz="2400" b="0" u="none" strike="noStrike">
              <a:solidFill>
                <a:srgbClr val="000000"/>
              </a:solidFill>
              <a:uFillTx/>
              <a:latin typeface="Arial"/>
            </a:endParaRPr>
          </a:p>
          <a:p>
            <a:pPr marL="12600" algn="ctr" defTabSz="914400">
              <a:lnSpc>
                <a:spcPct val="90000"/>
              </a:lnSpc>
              <a:spcBef>
                <a:spcPts val="386"/>
              </a:spcBef>
              <a:tabLst>
                <a:tab pos="1396440" algn="l"/>
              </a:tabLst>
            </a:pPr>
            <a:endParaRPr lang="it-IT" sz="2400" b="0" u="none" strike="noStrike">
              <a:solidFill>
                <a:srgbClr val="000000"/>
              </a:solidFill>
              <a:uFillTx/>
              <a:latin typeface="Arial"/>
            </a:endParaRPr>
          </a:p>
          <a:p>
            <a:pPr marL="12600" defTabSz="914400">
              <a:lnSpc>
                <a:spcPct val="100000"/>
              </a:lnSpc>
              <a:tabLst>
                <a:tab pos="1396440" algn="l"/>
              </a:tabLst>
            </a:pPr>
            <a:r>
              <a:rPr lang="it-IT" sz="2200" b="1" u="none" strike="noStrike">
                <a:solidFill>
                  <a:srgbClr val="1F3466"/>
                </a:solidFill>
                <a:uFillTx/>
                <a:latin typeface="Comic Sans MS"/>
              </a:rPr>
              <a:t>D.D. n. 26928 del 22 dicembre 2025</a:t>
            </a:r>
            <a:endParaRPr lang="it-IT" sz="2200" b="0" u="none" strike="noStrike">
              <a:solidFill>
                <a:srgbClr val="000000"/>
              </a:solidFill>
              <a:uFillTx/>
              <a:latin typeface="Arial"/>
            </a:endParaRPr>
          </a:p>
          <a:p>
            <a:pPr marL="12600" defTabSz="914400">
              <a:lnSpc>
                <a:spcPct val="100000"/>
              </a:lnSpc>
              <a:tabLst>
                <a:tab pos="1396440" algn="l"/>
              </a:tabLst>
            </a:pPr>
            <a:r>
              <a:rPr lang="it-IT" sz="2200" b="1" u="none" strike="noStrike">
                <a:solidFill>
                  <a:srgbClr val="1F3466"/>
                </a:solidFill>
                <a:uFillTx/>
                <a:latin typeface="Comic Sans MS"/>
              </a:rPr>
              <a:t>Approvazione bando attuativo - annualità 2025. </a:t>
            </a:r>
            <a:endParaRPr lang="it-IT" sz="2200" b="0" u="none" strike="noStrike">
              <a:solidFill>
                <a:srgbClr val="000000"/>
              </a:solidFill>
              <a:uFillTx/>
              <a:latin typeface="Arial"/>
            </a:endParaRPr>
          </a:p>
          <a:p>
            <a:pPr marL="12600" defTabSz="914400">
              <a:lnSpc>
                <a:spcPct val="100000"/>
              </a:lnSpc>
              <a:tabLst>
                <a:tab pos="1396440" algn="l"/>
              </a:tabLst>
            </a:pPr>
            <a:r>
              <a:rPr lang="it-IT" sz="2200" b="1" u="none" strike="noStrike">
                <a:solidFill>
                  <a:srgbClr val="1F3466"/>
                </a:solidFill>
                <a:uFillTx/>
                <a:latin typeface="Comic Sans MS"/>
              </a:rPr>
              <a:t>Pubblicato sul banca dati regionale e sul B.U.R.T.  n. 53 del 31 dicembre 2025</a:t>
            </a:r>
            <a:endParaRPr lang="it-IT" sz="2200" b="0" u="none" strike="noStrike">
              <a:solidFill>
                <a:srgbClr val="000000"/>
              </a:solidFill>
              <a:uFillTx/>
              <a:latin typeface="Arial"/>
            </a:endParaRPr>
          </a:p>
          <a:p>
            <a:pPr marL="12600" defTabSz="914400">
              <a:lnSpc>
                <a:spcPct val="100000"/>
              </a:lnSpc>
              <a:tabLst>
                <a:tab pos="1396440" algn="l"/>
              </a:tabLst>
            </a:pPr>
            <a:endParaRPr lang="it-IT" sz="1800" b="0" u="none" strike="noStrike">
              <a:solidFill>
                <a:srgbClr val="000000"/>
              </a:solidFill>
              <a:uFillTx/>
              <a:latin typeface="Arial"/>
            </a:endParaRPr>
          </a:p>
          <a:p>
            <a:pPr marL="12600" defTabSz="914400">
              <a:lnSpc>
                <a:spcPct val="100000"/>
              </a:lnSpc>
              <a:tabLst>
                <a:tab pos="1396440" algn="l"/>
              </a:tabLst>
            </a:pPr>
            <a:r>
              <a:rPr lang="it-IT" sz="1600" b="1" u="none" strike="noStrike">
                <a:solidFill>
                  <a:srgbClr val="3465A4"/>
                </a:solidFill>
                <a:uFillTx/>
                <a:latin typeface="Comic Sans MS"/>
              </a:rPr>
              <a:t>https://www.regione.toscana.it/ricerca-atti#/searchAttiDirigenti/detailsAttoDirigente/2025AD030356</a:t>
            </a:r>
            <a:endParaRPr lang="it-IT" sz="1600" b="0" u="none" strike="noStrike">
              <a:solidFill>
                <a:srgbClr val="000000"/>
              </a:solidFill>
              <a:uFillTx/>
              <a:latin typeface="Arial"/>
            </a:endParaRPr>
          </a:p>
          <a:p>
            <a:pPr marL="12600" defTabSz="914400">
              <a:lnSpc>
                <a:spcPct val="100000"/>
              </a:lnSpc>
              <a:tabLst>
                <a:tab pos="1396440" algn="l"/>
              </a:tabLst>
            </a:pPr>
            <a:endParaRPr lang="it-IT" sz="1800" b="0" u="none" strike="noStrike">
              <a:solidFill>
                <a:srgbClr val="000000"/>
              </a:solidFill>
              <a:uFillTx/>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PlaceHolder 1"/>
          <p:cNvSpPr>
            <a:spLocks noGrp="1"/>
          </p:cNvSpPr>
          <p:nvPr>
            <p:ph type="title"/>
          </p:nvPr>
        </p:nvSpPr>
        <p:spPr>
          <a:xfrm>
            <a:off x="540000" y="927000"/>
            <a:ext cx="8224200" cy="853560"/>
          </a:xfrm>
          <a:prstGeom prst="rect">
            <a:avLst/>
          </a:prstGeom>
          <a:noFill/>
          <a:ln w="0">
            <a:noFill/>
          </a:ln>
        </p:spPr>
        <p:txBody>
          <a:bodyPr lIns="0" tIns="0" rIns="0" bIns="0" anchor="ctr">
            <a:noAutofit/>
          </a:bodyPr>
          <a:lstStyle/>
          <a:p>
            <a:pPr indent="0" algn="ctr" defTabSz="914400">
              <a:lnSpc>
                <a:spcPct val="90000"/>
              </a:lnSpc>
              <a:buNone/>
              <a:tabLst>
                <a:tab pos="0" algn="l"/>
              </a:tabLst>
            </a:pPr>
            <a:r>
              <a:rPr lang="it-IT" sz="2200" b="1" i="1" u="none" strike="noStrike">
                <a:solidFill>
                  <a:srgbClr val="3465A4"/>
                </a:solidFill>
                <a:uFillTx/>
                <a:latin typeface="Arial"/>
              </a:rPr>
              <a:t>SCRIVICI</a:t>
            </a:r>
            <a:br>
              <a:rPr sz="2200"/>
            </a:br>
            <a:r>
              <a:rPr lang="it-IT" sz="2200" b="1" i="1" u="none" strike="noStrike">
                <a:solidFill>
                  <a:srgbClr val="3465A4"/>
                </a:solidFill>
                <a:uFillTx/>
                <a:latin typeface="Arial"/>
              </a:rPr>
              <a:t>per avere ulteriori informazioni</a:t>
            </a:r>
            <a:endParaRPr lang="it-IT" sz="2200" b="0" u="none" strike="noStrike">
              <a:solidFill>
                <a:srgbClr val="000000"/>
              </a:solidFill>
              <a:uFillTx/>
              <a:latin typeface="Arial"/>
            </a:endParaRPr>
          </a:p>
        </p:txBody>
      </p:sp>
      <p:sp>
        <p:nvSpPr>
          <p:cNvPr id="264" name="CasellaDiTesto 2"/>
          <p:cNvSpPr/>
          <p:nvPr/>
        </p:nvSpPr>
        <p:spPr>
          <a:xfrm>
            <a:off x="540000" y="1653120"/>
            <a:ext cx="8145000" cy="1104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it-IT" sz="1600" b="0" u="none" strike="noStrike">
              <a:solidFill>
                <a:srgbClr val="000000"/>
              </a:solidFill>
              <a:uFillTx/>
              <a:latin typeface="Arial"/>
            </a:endParaRPr>
          </a:p>
          <a:p>
            <a:pPr defTabSz="914400">
              <a:lnSpc>
                <a:spcPct val="100000"/>
              </a:lnSpc>
            </a:pPr>
            <a:endParaRPr lang="it-IT" sz="1600" b="0" u="none" strike="noStrike">
              <a:solidFill>
                <a:srgbClr val="000000"/>
              </a:solidFill>
              <a:uFillTx/>
              <a:latin typeface="Arial"/>
            </a:endParaRPr>
          </a:p>
          <a:p>
            <a:pPr defTabSz="914400">
              <a:lnSpc>
                <a:spcPct val="100000"/>
              </a:lnSpc>
            </a:pPr>
            <a:endParaRPr lang="it-IT" sz="1600" b="0" u="none" strike="noStrike">
              <a:solidFill>
                <a:srgbClr val="000000"/>
              </a:solidFill>
              <a:uFillTx/>
              <a:latin typeface="Arial"/>
            </a:endParaRPr>
          </a:p>
          <a:p>
            <a:pPr defTabSz="914400">
              <a:lnSpc>
                <a:spcPct val="100000"/>
              </a:lnSpc>
            </a:pPr>
            <a:r>
              <a:rPr lang="it-IT" sz="1600" b="0" u="none" strike="noStrike">
                <a:solidFill>
                  <a:srgbClr val="0000FF"/>
                </a:solidFill>
                <a:uFillTx/>
                <a:latin typeface="Comic Sans MS"/>
                <a:hlinkClick r:id="rId2"/>
              </a:rPr>
              <a:t>https://www.regione.toscana.it/it/sviluppo-rurale-2023-2027/scrivici-per-bandi-aperti</a:t>
            </a:r>
            <a:endParaRPr lang="it-IT" sz="1600" b="0" u="none" strike="noStrike">
              <a:solidFill>
                <a:srgbClr val="000000"/>
              </a:solidFill>
              <a:uFillTx/>
              <a:latin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PlaceHolder 1"/>
          <p:cNvSpPr>
            <a:spLocks noGrp="1"/>
          </p:cNvSpPr>
          <p:nvPr>
            <p:ph type="title"/>
          </p:nvPr>
        </p:nvSpPr>
        <p:spPr>
          <a:xfrm>
            <a:off x="540000" y="927000"/>
            <a:ext cx="8224200" cy="853560"/>
          </a:xfrm>
          <a:prstGeom prst="rect">
            <a:avLst/>
          </a:prstGeom>
          <a:noFill/>
          <a:ln w="0">
            <a:noFill/>
          </a:ln>
        </p:spPr>
        <p:txBody>
          <a:bodyPr lIns="0" tIns="0" rIns="0" bIns="0" anchor="ctr">
            <a:noAutofit/>
          </a:bodyPr>
          <a:lstStyle/>
          <a:p>
            <a:pPr indent="0" algn="ctr" defTabSz="914400">
              <a:lnSpc>
                <a:spcPct val="90000"/>
              </a:lnSpc>
              <a:buNone/>
              <a:tabLst>
                <a:tab pos="0" algn="l"/>
              </a:tabLst>
            </a:pPr>
            <a:r>
              <a:rPr lang="it-IT" sz="4000" b="1" u="none" strike="noStrike">
                <a:solidFill>
                  <a:srgbClr val="3465A4"/>
                </a:solidFill>
                <a:uFillTx/>
                <a:latin typeface="MV Boli"/>
              </a:rPr>
              <a:t>GRAZIE PER L’ATTENZIONE</a:t>
            </a:r>
            <a:endParaRPr lang="it-IT" sz="4000" b="0" u="none" strike="noStrike">
              <a:solidFill>
                <a:srgbClr val="000000"/>
              </a:solidFill>
              <a:uFillTx/>
              <a:latin typeface="Arial"/>
            </a:endParaRPr>
          </a:p>
        </p:txBody>
      </p:sp>
      <p:sp>
        <p:nvSpPr>
          <p:cNvPr id="266" name="CasellaDiTesto 3"/>
          <p:cNvSpPr/>
          <p:nvPr/>
        </p:nvSpPr>
        <p:spPr>
          <a:xfrm>
            <a:off x="540000" y="1653120"/>
            <a:ext cx="8145000" cy="2867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100000"/>
              </a:lnSpc>
            </a:pPr>
            <a:endParaRPr lang="it-IT" sz="1800" b="0" u="none" strike="noStrike">
              <a:solidFill>
                <a:srgbClr val="000000"/>
              </a:solidFill>
              <a:uFillTx/>
              <a:latin typeface="Arial"/>
            </a:endParaRPr>
          </a:p>
          <a:p>
            <a:pPr algn="ctr" defTabSz="914400">
              <a:lnSpc>
                <a:spcPct val="100000"/>
              </a:lnSpc>
            </a:pPr>
            <a:r>
              <a:rPr lang="it-IT" sz="1400" b="1" i="1" u="none" strike="noStrike">
                <a:solidFill>
                  <a:srgbClr val="000000"/>
                </a:solidFill>
                <a:uFillTx/>
                <a:latin typeface="Arial"/>
              </a:rPr>
              <a:t>Sabrina Nuti</a:t>
            </a:r>
            <a:endParaRPr lang="it-IT" sz="1400" b="0" u="none" strike="noStrike">
              <a:solidFill>
                <a:srgbClr val="000000"/>
              </a:solidFill>
              <a:uFillTx/>
              <a:latin typeface="Arial"/>
            </a:endParaRPr>
          </a:p>
          <a:p>
            <a:pPr algn="ctr" defTabSz="914400">
              <a:lnSpc>
                <a:spcPct val="100000"/>
              </a:lnSpc>
            </a:pPr>
            <a:endParaRPr lang="it-IT" sz="1400" b="0" u="none" strike="noStrike">
              <a:solidFill>
                <a:srgbClr val="000000"/>
              </a:solidFill>
              <a:uFillTx/>
              <a:latin typeface="Arial"/>
            </a:endParaRPr>
          </a:p>
          <a:p>
            <a:pPr algn="ctr" defTabSz="914400">
              <a:lnSpc>
                <a:spcPct val="100000"/>
              </a:lnSpc>
            </a:pPr>
            <a:r>
              <a:rPr lang="it-IT" sz="1400" b="0" u="none" strike="noStrike">
                <a:solidFill>
                  <a:srgbClr val="000000"/>
                </a:solidFill>
                <a:uFillTx/>
                <a:latin typeface="Arial"/>
              </a:rPr>
              <a:t>Direzione Agricoltura e Sviluppo Rurale</a:t>
            </a:r>
          </a:p>
          <a:p>
            <a:pPr algn="ctr" defTabSz="914400">
              <a:lnSpc>
                <a:spcPct val="100000"/>
              </a:lnSpc>
            </a:pPr>
            <a:r>
              <a:rPr lang="it-IT" sz="1400" b="0" u="none" strike="noStrike">
                <a:solidFill>
                  <a:srgbClr val="000000"/>
                </a:solidFill>
                <a:uFillTx/>
                <a:latin typeface="Arial"/>
              </a:rPr>
              <a:t>Settore “Gestione delle misure del PSR per la consulenza, la formazione, l’innovazione, per i giovani agricoltori e per la diversificazione delle attività agricole e innovazione”</a:t>
            </a:r>
          </a:p>
          <a:p>
            <a:pPr algn="ctr" defTabSz="914400">
              <a:lnSpc>
                <a:spcPct val="100000"/>
              </a:lnSpc>
              <a:spcBef>
                <a:spcPts val="1191"/>
              </a:spcBef>
              <a:spcAft>
                <a:spcPts val="992"/>
              </a:spcAft>
            </a:pPr>
            <a:r>
              <a:rPr lang="it-IT" sz="1400" b="0" u="none" strike="noStrike">
                <a:solidFill>
                  <a:srgbClr val="000000"/>
                </a:solidFill>
                <a:uFillTx/>
                <a:latin typeface="Arial"/>
              </a:rPr>
              <a:t>Incarico E.Q. “Sviluppo del sistema della consulenza in agricoltura”</a:t>
            </a:r>
          </a:p>
          <a:p>
            <a:pPr algn="ctr" defTabSz="914400">
              <a:lnSpc>
                <a:spcPct val="100000"/>
              </a:lnSpc>
            </a:pPr>
            <a:r>
              <a:rPr lang="it-IT" sz="1400" b="1" u="none" strike="noStrike">
                <a:solidFill>
                  <a:srgbClr val="000000"/>
                </a:solidFill>
                <a:uFillTx/>
                <a:latin typeface="Arial"/>
              </a:rPr>
              <a:t>055-4385410</a:t>
            </a:r>
            <a:endParaRPr lang="it-IT" sz="1400" b="0" u="none" strike="noStrike">
              <a:solidFill>
                <a:srgbClr val="000000"/>
              </a:solidFill>
              <a:uFillTx/>
              <a:latin typeface="Arial"/>
            </a:endParaRPr>
          </a:p>
          <a:p>
            <a:pPr algn="ctr" defTabSz="914400">
              <a:lnSpc>
                <a:spcPct val="100000"/>
              </a:lnSpc>
            </a:pPr>
            <a:r>
              <a:rPr lang="it-IT" sz="1400" b="1" u="none" strike="noStrike">
                <a:solidFill>
                  <a:srgbClr val="000000"/>
                </a:solidFill>
                <a:uFillTx/>
                <a:latin typeface="Arial"/>
              </a:rPr>
              <a:t>sabrina.nuti@regione.toscana.it</a:t>
            </a:r>
            <a:endParaRPr lang="it-IT" sz="1400" b="0" u="none" strike="noStrike">
              <a:solidFill>
                <a:srgbClr val="000000"/>
              </a:solidFill>
              <a:uFillTx/>
              <a:latin typeface="Arial"/>
            </a:endParaRPr>
          </a:p>
          <a:p>
            <a:pPr defTabSz="914400">
              <a:lnSpc>
                <a:spcPct val="100000"/>
              </a:lnSpc>
            </a:pPr>
            <a:endParaRPr lang="it-IT" sz="1800" b="0" u="none" strike="noStrike">
              <a:solidFill>
                <a:srgbClr val="000000"/>
              </a:solidFill>
              <a:uFillTx/>
              <a:latin typeface="Arial"/>
            </a:endParaRPr>
          </a:p>
          <a:p>
            <a:pPr defTabSz="914400">
              <a:lnSpc>
                <a:spcPct val="100000"/>
              </a:lnSpc>
            </a:pPr>
            <a:endParaRPr lang="it-IT" sz="1600" b="0" u="none" strike="noStrike">
              <a:solidFill>
                <a:srgbClr val="000000"/>
              </a:solidFill>
              <a:uFillTx/>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PlaceHolder 1"/>
          <p:cNvSpPr>
            <a:spLocks noGrp="1"/>
          </p:cNvSpPr>
          <p:nvPr>
            <p:ph type="title"/>
          </p:nvPr>
        </p:nvSpPr>
        <p:spPr>
          <a:xfrm>
            <a:off x="431280" y="888120"/>
            <a:ext cx="3309480" cy="386280"/>
          </a:xfrm>
          <a:prstGeom prst="rect">
            <a:avLst/>
          </a:prstGeom>
          <a:noFill/>
          <a:ln w="0">
            <a:noFill/>
          </a:ln>
        </p:spPr>
        <p:txBody>
          <a:bodyPr lIns="0" tIns="12600" rIns="0" bIns="0" anchor="t">
            <a:noAutofit/>
          </a:bodyPr>
          <a:lstStyle/>
          <a:p>
            <a:pPr marL="12600" indent="0" defTabSz="914400">
              <a:lnSpc>
                <a:spcPct val="100000"/>
              </a:lnSpc>
              <a:spcBef>
                <a:spcPts val="99"/>
              </a:spcBef>
              <a:buNone/>
              <a:tabLst>
                <a:tab pos="0" algn="l"/>
              </a:tabLst>
            </a:pPr>
            <a:r>
              <a:rPr lang="it-IT" sz="2400" b="1" u="none" strike="noStrike">
                <a:solidFill>
                  <a:srgbClr val="006FC0"/>
                </a:solidFill>
                <a:uFillTx/>
                <a:latin typeface="Comic Sans MS"/>
              </a:rPr>
              <a:t>Finalità</a:t>
            </a:r>
            <a:r>
              <a:rPr lang="it-IT" sz="2400" b="1" u="none" strike="noStrike" spc="-71">
                <a:solidFill>
                  <a:srgbClr val="006FC0"/>
                </a:solidFill>
                <a:uFillTx/>
                <a:latin typeface="Comic Sans MS"/>
              </a:rPr>
              <a:t> </a:t>
            </a:r>
            <a:r>
              <a:rPr lang="it-IT" sz="2400" b="1" u="none" strike="noStrike" spc="-11">
                <a:solidFill>
                  <a:srgbClr val="006FC0"/>
                </a:solidFill>
                <a:uFillTx/>
                <a:latin typeface="Comic Sans MS"/>
              </a:rPr>
              <a:t>dell’intervento</a:t>
            </a:r>
            <a:endParaRPr lang="it-IT" sz="2400" b="0" u="none" strike="noStrike">
              <a:solidFill>
                <a:srgbClr val="000000"/>
              </a:solidFill>
              <a:uFillTx/>
              <a:latin typeface="Arial"/>
            </a:endParaRPr>
          </a:p>
        </p:txBody>
      </p:sp>
      <p:sp>
        <p:nvSpPr>
          <p:cNvPr id="218" name="object 3"/>
          <p:cNvSpPr/>
          <p:nvPr/>
        </p:nvSpPr>
        <p:spPr>
          <a:xfrm>
            <a:off x="431280" y="1420920"/>
            <a:ext cx="8347320" cy="290772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algn="just" defTabSz="914400">
              <a:lnSpc>
                <a:spcPct val="100000"/>
              </a:lnSpc>
            </a:pPr>
            <a:endParaRPr lang="it-IT" sz="1800" b="0" u="none" strike="noStrike">
              <a:solidFill>
                <a:srgbClr val="000000"/>
              </a:solidFill>
              <a:uFillTx/>
              <a:latin typeface="Arial"/>
            </a:endParaRPr>
          </a:p>
          <a:p>
            <a:pPr marL="216000" indent="-216000" algn="just" defTabSz="257040">
              <a:lnSpc>
                <a:spcPct val="100000"/>
              </a:lnSpc>
              <a:buClr>
                <a:srgbClr val="001F5F"/>
              </a:buClr>
              <a:buFont typeface="Wingdings" charset="2"/>
              <a:buChar char=""/>
            </a:pPr>
            <a:r>
              <a:rPr lang="it-IT" sz="1600" b="1" u="sng" strike="noStrike">
                <a:solidFill>
                  <a:schemeClr val="accent1">
                    <a:lumMod val="75000"/>
                  </a:schemeClr>
                </a:solidFill>
                <a:uFillTx/>
                <a:latin typeface="Comic Sans MS"/>
                <a:ea typeface="Times New Roman"/>
              </a:rPr>
              <a:t>Soddisfare le esigenze di supporto espresse dalle imprese agricole</a:t>
            </a:r>
            <a:r>
              <a:rPr lang="it-IT" sz="1600" b="1" u="none" strike="noStrike">
                <a:solidFill>
                  <a:schemeClr val="accent1">
                    <a:lumMod val="75000"/>
                  </a:schemeClr>
                </a:solidFill>
                <a:uFillTx/>
                <a:latin typeface="Comic Sans MS"/>
                <a:ea typeface="Times New Roman"/>
              </a:rPr>
              <a:t> operanti in aree rurali su aspetti tecnici, gestionali, economici ambientali e sociali </a:t>
            </a:r>
            <a:endParaRPr lang="it-IT" sz="1600" b="0" u="none" strike="noStrike">
              <a:solidFill>
                <a:srgbClr val="000000"/>
              </a:solidFill>
              <a:uFillTx/>
              <a:latin typeface="Arial"/>
            </a:endParaRPr>
          </a:p>
          <a:p>
            <a:pPr marL="216000" indent="-216000" algn="just" defTabSz="257040">
              <a:lnSpc>
                <a:spcPct val="100000"/>
              </a:lnSpc>
              <a:buClr>
                <a:srgbClr val="001F5F"/>
              </a:buClr>
              <a:buFont typeface="Wingdings" charset="2"/>
              <a:buChar char=""/>
            </a:pPr>
            <a:r>
              <a:rPr lang="it-IT" sz="1600" b="1" u="sng" strike="noStrike">
                <a:solidFill>
                  <a:schemeClr val="accent1">
                    <a:lumMod val="75000"/>
                  </a:schemeClr>
                </a:solidFill>
                <a:uFillTx/>
                <a:latin typeface="Comic Sans MS"/>
                <a:ea typeface="Times New Roman"/>
              </a:rPr>
              <a:t>Diffondere innovazione</a:t>
            </a:r>
            <a:endParaRPr lang="it-IT" sz="1600" b="0" u="none" strike="noStrike">
              <a:solidFill>
                <a:srgbClr val="000000"/>
              </a:solidFill>
              <a:uFillTx/>
              <a:latin typeface="Arial"/>
            </a:endParaRPr>
          </a:p>
          <a:p>
            <a:pPr marL="216000" indent="-216000" algn="just" defTabSz="257040">
              <a:lnSpc>
                <a:spcPct val="100000"/>
              </a:lnSpc>
              <a:buClr>
                <a:srgbClr val="001F5F"/>
              </a:buClr>
              <a:buFont typeface="Wingdings" charset="2"/>
              <a:buChar char=""/>
            </a:pPr>
            <a:r>
              <a:rPr lang="it-IT" sz="1600" b="1" u="sng" strike="noStrike">
                <a:solidFill>
                  <a:schemeClr val="accent1">
                    <a:lumMod val="75000"/>
                  </a:schemeClr>
                </a:solidFill>
                <a:uFillTx/>
                <a:latin typeface="Comic Sans MS"/>
                <a:ea typeface="Times New Roman"/>
              </a:rPr>
              <a:t>Attuare obiettivi generali e specifici della PAC</a:t>
            </a:r>
            <a:endParaRPr lang="it-IT" sz="1600" b="0" u="none" strike="noStrike">
              <a:solidFill>
                <a:srgbClr val="000000"/>
              </a:solidFill>
              <a:uFillTx/>
              <a:latin typeface="Arial"/>
            </a:endParaRPr>
          </a:p>
          <a:p>
            <a:pPr algn="just" defTabSz="257040">
              <a:lnSpc>
                <a:spcPct val="100000"/>
              </a:lnSpc>
            </a:pPr>
            <a:endParaRPr lang="it-IT" sz="2000" b="0" u="none" strike="noStrike">
              <a:solidFill>
                <a:srgbClr val="000000"/>
              </a:solidFill>
              <a:uFillTx/>
              <a:latin typeface="Arial"/>
            </a:endParaRPr>
          </a:p>
          <a:p>
            <a:pPr marL="216000" indent="-216000" algn="just" defTabSz="257040">
              <a:lnSpc>
                <a:spcPct val="100000"/>
              </a:lnSpc>
              <a:buClr>
                <a:srgbClr val="001F5F"/>
              </a:buClr>
              <a:buFont typeface="Wingdings" charset="2"/>
              <a:buChar char=""/>
            </a:pPr>
            <a:r>
              <a:rPr lang="it-IT" sz="2000" b="1" u="none" strike="noStrike">
                <a:solidFill>
                  <a:srgbClr val="203466"/>
                </a:solidFill>
                <a:uFillTx/>
                <a:latin typeface="Comic Sans MS"/>
                <a:ea typeface="Times New Roman"/>
              </a:rPr>
              <a:t>            		 </a:t>
            </a:r>
            <a:r>
              <a:rPr lang="it-IT" sz="2400" b="1" u="none" strike="noStrike">
                <a:solidFill>
                  <a:srgbClr val="203466"/>
                </a:solidFill>
                <a:uFillTx/>
                <a:latin typeface="Comic Sans MS"/>
                <a:ea typeface="Times New Roman"/>
              </a:rPr>
              <a:t>attraverso</a:t>
            </a:r>
            <a:endParaRPr lang="it-IT" sz="2400" b="0" u="none" strike="noStrike">
              <a:solidFill>
                <a:srgbClr val="000000"/>
              </a:solidFill>
              <a:uFillTx/>
              <a:latin typeface="Arial"/>
            </a:endParaRPr>
          </a:p>
          <a:p>
            <a:pPr algn="just" defTabSz="257040">
              <a:lnSpc>
                <a:spcPct val="100000"/>
              </a:lnSpc>
            </a:pPr>
            <a:endParaRPr lang="it-IT" sz="2400" b="0" u="none" strike="noStrike">
              <a:solidFill>
                <a:srgbClr val="000000"/>
              </a:solidFill>
              <a:uFillTx/>
              <a:latin typeface="Arial"/>
            </a:endParaRPr>
          </a:p>
          <a:p>
            <a:pPr algn="just" defTabSz="257040">
              <a:lnSpc>
                <a:spcPct val="100000"/>
              </a:lnSpc>
            </a:pPr>
            <a:r>
              <a:rPr lang="it-IT" sz="2000" b="1" u="none" strike="noStrike">
                <a:solidFill>
                  <a:srgbClr val="000000"/>
                </a:solidFill>
                <a:uFillTx/>
                <a:latin typeface="Comic Sans MS"/>
                <a:ea typeface="Times New Roman"/>
              </a:rPr>
              <a:t>Servizi di consulenza adeguati lungo il ciclo di sviluppo dell’impresa, nelle materie indicate all’art. 15 del Reg. UE 2021/2115</a:t>
            </a:r>
            <a:endParaRPr lang="it-IT" sz="2000" b="0" u="none" strike="noStrike">
              <a:solidFill>
                <a:srgbClr val="000000"/>
              </a:solidFill>
              <a:uFillTx/>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object 2"/>
          <p:cNvSpPr/>
          <p:nvPr/>
        </p:nvSpPr>
        <p:spPr>
          <a:xfrm>
            <a:off x="661320" y="1806480"/>
            <a:ext cx="8150040" cy="3866760"/>
          </a:xfrm>
          <a:prstGeom prst="rect">
            <a:avLst/>
          </a:prstGeom>
          <a:noFill/>
          <a:ln w="0">
            <a:noFill/>
          </a:ln>
        </p:spPr>
        <p:style>
          <a:lnRef idx="0">
            <a:scrgbClr r="0" g="0" b="0"/>
          </a:lnRef>
          <a:fillRef idx="0">
            <a:scrgbClr r="0" g="0" b="0"/>
          </a:fillRef>
          <a:effectRef idx="0">
            <a:scrgbClr r="0" g="0" b="0"/>
          </a:effectRef>
          <a:fontRef idx="minor"/>
        </p:style>
        <p:txBody>
          <a:bodyPr lIns="0" tIns="39960" rIns="0" bIns="0" anchor="t">
            <a:spAutoFit/>
          </a:bodyPr>
          <a:lstStyle/>
          <a:p>
            <a:pPr marL="12600" defTabSz="914400">
              <a:lnSpc>
                <a:spcPct val="90000"/>
              </a:lnSpc>
              <a:spcBef>
                <a:spcPts val="315"/>
              </a:spcBef>
            </a:pPr>
            <a:r>
              <a:rPr lang="it-IT" sz="1600" b="0" u="none" strike="noStrike">
                <a:solidFill>
                  <a:srgbClr val="001F5F"/>
                </a:solidFill>
                <a:uFillTx/>
                <a:latin typeface="Comic Sans MS"/>
              </a:rPr>
              <a:t>Dotazione finanziaria: </a:t>
            </a:r>
            <a:r>
              <a:rPr lang="it-IT" sz="1600" b="1" u="none" strike="noStrike">
                <a:solidFill>
                  <a:srgbClr val="001F5F"/>
                </a:solidFill>
                <a:uFillTx/>
                <a:latin typeface="Comic Sans MS"/>
              </a:rPr>
              <a:t>8.405.000 euro</a:t>
            </a:r>
            <a:endParaRPr lang="it-IT" sz="1600" b="0" u="none" strike="noStrike">
              <a:solidFill>
                <a:srgbClr val="000000"/>
              </a:solidFill>
              <a:uFillTx/>
              <a:latin typeface="Arial"/>
            </a:endParaRPr>
          </a:p>
          <a:p>
            <a:pPr marL="12600" defTabSz="914400">
              <a:lnSpc>
                <a:spcPct val="90000"/>
              </a:lnSpc>
              <a:spcBef>
                <a:spcPts val="315"/>
              </a:spcBef>
            </a:pPr>
            <a:r>
              <a:rPr lang="it-IT" sz="1600" b="0" u="none" strike="noStrike">
                <a:solidFill>
                  <a:srgbClr val="001F5F"/>
                </a:solidFill>
                <a:uFillTx/>
                <a:latin typeface="Comic Sans MS"/>
              </a:rPr>
              <a:t>Massimale per progetto: </a:t>
            </a:r>
            <a:r>
              <a:rPr lang="it-IT" sz="1600" b="1" u="none" strike="noStrike">
                <a:solidFill>
                  <a:srgbClr val="001F5F"/>
                </a:solidFill>
                <a:uFillTx/>
                <a:latin typeface="Comic Sans MS"/>
              </a:rPr>
              <a:t>1.300.000 euro </a:t>
            </a:r>
            <a:endParaRPr lang="it-IT" sz="1600" b="0" u="none" strike="noStrike">
              <a:solidFill>
                <a:srgbClr val="000000"/>
              </a:solidFill>
              <a:uFillTx/>
              <a:latin typeface="Arial"/>
            </a:endParaRPr>
          </a:p>
          <a:p>
            <a:pPr marL="12600" defTabSz="914400">
              <a:lnSpc>
                <a:spcPct val="90000"/>
              </a:lnSpc>
              <a:spcBef>
                <a:spcPts val="315"/>
              </a:spcBef>
            </a:pPr>
            <a:r>
              <a:rPr lang="it-IT" sz="1600" b="0" u="none" strike="noStrike">
                <a:solidFill>
                  <a:srgbClr val="001F5F"/>
                </a:solidFill>
                <a:uFillTx/>
                <a:latin typeface="Comic Sans MS"/>
                <a:ea typeface="Microsoft YaHei"/>
              </a:rPr>
              <a:t>Minimale per progetto: </a:t>
            </a:r>
            <a:r>
              <a:rPr lang="it-IT" sz="1600" b="1" u="none" strike="noStrike">
                <a:solidFill>
                  <a:srgbClr val="001F5F"/>
                </a:solidFill>
                <a:uFillTx/>
                <a:latin typeface="Comic Sans MS"/>
                <a:ea typeface="Microsoft YaHei"/>
              </a:rPr>
              <a:t>100.000 euro</a:t>
            </a:r>
            <a:endParaRPr lang="it-IT" sz="1600" b="0" u="none" strike="noStrike">
              <a:solidFill>
                <a:srgbClr val="000000"/>
              </a:solidFill>
              <a:uFillTx/>
              <a:latin typeface="Arial"/>
            </a:endParaRPr>
          </a:p>
          <a:p>
            <a:pPr marL="12600" defTabSz="914400">
              <a:lnSpc>
                <a:spcPct val="90000"/>
              </a:lnSpc>
              <a:spcBef>
                <a:spcPts val="315"/>
              </a:spcBef>
            </a:pPr>
            <a:r>
              <a:rPr lang="it-IT" sz="1600" b="0" u="none" strike="noStrike">
                <a:solidFill>
                  <a:srgbClr val="001F5F"/>
                </a:solidFill>
                <a:uFillTx/>
                <a:latin typeface="Comic Sans MS"/>
                <a:ea typeface="Microsoft YaHei"/>
              </a:rPr>
              <a:t>Tipologia di finanziamento: </a:t>
            </a:r>
            <a:r>
              <a:rPr lang="it-IT" sz="1600" b="1" u="none" strike="noStrike">
                <a:solidFill>
                  <a:srgbClr val="001F5F"/>
                </a:solidFill>
                <a:uFillTx/>
                <a:latin typeface="Comic Sans MS"/>
                <a:ea typeface="Microsoft YaHei"/>
              </a:rPr>
              <a:t>contributo in conto capitale</a:t>
            </a:r>
            <a:endParaRPr lang="it-IT" sz="1600" b="0" u="none" strike="noStrike">
              <a:solidFill>
                <a:srgbClr val="000000"/>
              </a:solidFill>
              <a:uFillTx/>
              <a:latin typeface="Arial"/>
            </a:endParaRPr>
          </a:p>
          <a:p>
            <a:pPr marL="12600" defTabSz="914400">
              <a:lnSpc>
                <a:spcPct val="90000"/>
              </a:lnSpc>
              <a:spcBef>
                <a:spcPts val="315"/>
              </a:spcBef>
            </a:pPr>
            <a:r>
              <a:rPr lang="it-IT" sz="1600" b="0" u="none" strike="noStrike">
                <a:solidFill>
                  <a:srgbClr val="001F5F"/>
                </a:solidFill>
                <a:uFillTx/>
                <a:latin typeface="Comic Sans MS"/>
                <a:ea typeface="Microsoft YaHei"/>
              </a:rPr>
              <a:t>Tasso di contribuzione: </a:t>
            </a:r>
            <a:r>
              <a:rPr lang="it-IT" sz="1600" b="1" u="none" strike="noStrike">
                <a:solidFill>
                  <a:srgbClr val="001F5F"/>
                </a:solidFill>
                <a:uFillTx/>
                <a:latin typeface="Comic Sans MS"/>
                <a:ea typeface="Microsoft YaHei"/>
              </a:rPr>
              <a:t>100%</a:t>
            </a:r>
            <a:endParaRPr lang="it-IT" sz="1600" b="0" u="none" strike="noStrike">
              <a:solidFill>
                <a:srgbClr val="000000"/>
              </a:solidFill>
              <a:uFillTx/>
              <a:latin typeface="Arial"/>
            </a:endParaRPr>
          </a:p>
          <a:p>
            <a:pPr marL="12600" defTabSz="914400">
              <a:lnSpc>
                <a:spcPct val="90000"/>
              </a:lnSpc>
              <a:spcBef>
                <a:spcPts val="315"/>
              </a:spcBef>
            </a:pPr>
            <a:r>
              <a:rPr lang="it-IT" sz="1600" b="0" u="none" strike="noStrike">
                <a:solidFill>
                  <a:srgbClr val="001F5F"/>
                </a:solidFill>
                <a:uFillTx/>
                <a:latin typeface="Comic Sans MS"/>
                <a:ea typeface="Microsoft YaHei"/>
              </a:rPr>
              <a:t>Ore lavoro/consulente: massimo </a:t>
            </a:r>
            <a:r>
              <a:rPr lang="it-IT" sz="1600" b="1" u="none" strike="noStrike">
                <a:solidFill>
                  <a:srgbClr val="001F5F"/>
                </a:solidFill>
                <a:uFillTx/>
                <a:latin typeface="Comic Sans MS"/>
                <a:ea typeface="Microsoft YaHei"/>
              </a:rPr>
              <a:t>1.666 ore </a:t>
            </a:r>
            <a:endParaRPr lang="it-IT" sz="1600" b="0" u="none" strike="noStrike">
              <a:solidFill>
                <a:srgbClr val="000000"/>
              </a:solidFill>
              <a:uFillTx/>
              <a:latin typeface="Arial"/>
            </a:endParaRPr>
          </a:p>
          <a:p>
            <a:pPr marL="12600" defTabSz="914400">
              <a:lnSpc>
                <a:spcPct val="90000"/>
              </a:lnSpc>
              <a:spcBef>
                <a:spcPts val="315"/>
              </a:spcBef>
            </a:pPr>
            <a:endParaRPr lang="it-IT" sz="1600" b="0" u="none" strike="noStrike">
              <a:solidFill>
                <a:srgbClr val="000000"/>
              </a:solidFill>
              <a:uFillTx/>
              <a:latin typeface="Arial"/>
            </a:endParaRPr>
          </a:p>
          <a:p>
            <a:pPr marL="12600" defTabSz="914400">
              <a:lnSpc>
                <a:spcPct val="90000"/>
              </a:lnSpc>
              <a:spcBef>
                <a:spcPts val="315"/>
              </a:spcBef>
            </a:pPr>
            <a:r>
              <a:rPr lang="it-IT" sz="1600" b="0" u="none" strike="noStrike">
                <a:solidFill>
                  <a:srgbClr val="001F5F"/>
                </a:solidFill>
                <a:uFillTx/>
                <a:latin typeface="Comic Sans MS"/>
                <a:ea typeface="Microsoft YaHei"/>
              </a:rPr>
              <a:t>Metodo per il calcolo del contributo: </a:t>
            </a:r>
            <a:endParaRPr lang="it-IT" sz="1600" b="0" u="none" strike="noStrike">
              <a:solidFill>
                <a:srgbClr val="000000"/>
              </a:solidFill>
              <a:uFillTx/>
              <a:latin typeface="Arial"/>
            </a:endParaRPr>
          </a:p>
          <a:p>
            <a:pPr marL="12600" indent="-216000" algn="just" defTabSz="914400">
              <a:lnSpc>
                <a:spcPct val="90000"/>
              </a:lnSpc>
              <a:spcBef>
                <a:spcPts val="315"/>
              </a:spcBef>
              <a:buClr>
                <a:srgbClr val="001F5F"/>
              </a:buClr>
              <a:buFont typeface="Wingdings" charset="2"/>
              <a:buChar char=""/>
            </a:pPr>
            <a:r>
              <a:rPr lang="it-IT" sz="1600" b="1" u="none" strike="noStrike">
                <a:solidFill>
                  <a:srgbClr val="001F5F"/>
                </a:solidFill>
                <a:uFillTx/>
                <a:latin typeface="Comic Sans MS"/>
                <a:ea typeface="Microsoft YaHei"/>
              </a:rPr>
              <a:t>Unità di costo standard elaborato da ISMEA </a:t>
            </a:r>
            <a:r>
              <a:rPr lang="it-IT" sz="1600" b="0" u="none" strike="noStrike">
                <a:solidFill>
                  <a:srgbClr val="001F5F"/>
                </a:solidFill>
                <a:uFillTx/>
                <a:latin typeface="Comic Sans MS"/>
                <a:ea typeface="Microsoft YaHei"/>
              </a:rPr>
              <a:t> </a:t>
            </a:r>
            <a:r>
              <a:rPr lang="it-IT" sz="1800" b="0" u="none" strike="noStrike">
                <a:solidFill>
                  <a:srgbClr val="001F5F"/>
                </a:solidFill>
                <a:uFillTx/>
                <a:latin typeface="Comic Sans MS"/>
                <a:ea typeface="Microsoft YaHei"/>
              </a:rPr>
              <a:t>- </a:t>
            </a:r>
            <a:r>
              <a:rPr lang="it-IT" sz="1300" b="0" u="none" strike="noStrike">
                <a:solidFill>
                  <a:srgbClr val="001F5F"/>
                </a:solidFill>
                <a:uFillTx/>
                <a:latin typeface="Comic Sans MS"/>
                <a:ea typeface="Microsoft YaHei"/>
              </a:rPr>
              <a:t>Metodologia per l’individuazione delle opzioni semplificate in materia di costi (OSC) per i servizi di consulenza finanziati dalla sottomisura 2.1 – PSR 2014-2022 / Intervento SRH01 – PSP 2023-2027”, del 2025 che ha aggiornato la metodologia già elaborata dalla Rete Rurale Nazionale 2014-2022 nel 1018 e successivamente aggiornata nel 2022</a:t>
            </a:r>
            <a:endParaRPr lang="it-IT" sz="1300" b="0" u="none" strike="noStrike">
              <a:solidFill>
                <a:srgbClr val="000000"/>
              </a:solidFill>
              <a:uFillTx/>
              <a:latin typeface="Arial"/>
            </a:endParaRPr>
          </a:p>
          <a:p>
            <a:pPr marL="12600" indent="-216000" algn="just" defTabSz="914400">
              <a:lnSpc>
                <a:spcPct val="90000"/>
              </a:lnSpc>
              <a:spcBef>
                <a:spcPts val="315"/>
              </a:spcBef>
              <a:buClr>
                <a:srgbClr val="001F5F"/>
              </a:buClr>
              <a:buFont typeface="Wingdings" charset="2"/>
              <a:buChar char=""/>
            </a:pPr>
            <a:r>
              <a:rPr lang="it-IT" sz="1600" b="1" u="none" strike="noStrike">
                <a:solidFill>
                  <a:srgbClr val="001F5F"/>
                </a:solidFill>
                <a:uFillTx/>
                <a:latin typeface="Comic Sans MS"/>
                <a:ea typeface="Microsoft YaHei"/>
              </a:rPr>
              <a:t>Costi reali sostenuti</a:t>
            </a:r>
            <a:r>
              <a:rPr lang="it-IT" sz="1500" b="0" u="none" strike="noStrike">
                <a:solidFill>
                  <a:srgbClr val="001F5F"/>
                </a:solidFill>
                <a:uFillTx/>
                <a:latin typeface="Comic Sans MS"/>
                <a:ea typeface="Microsoft YaHei"/>
              </a:rPr>
              <a:t> – </a:t>
            </a:r>
            <a:r>
              <a:rPr lang="it-IT" sz="1500" b="0" u="none" strike="noStrike">
                <a:solidFill>
                  <a:srgbClr val="001F5F"/>
                </a:solidFill>
                <a:uFillTx/>
                <a:latin typeface="TimesNewRomanPSMT"/>
                <a:ea typeface="TimesNewRomanPSMT"/>
              </a:rPr>
              <a:t> </a:t>
            </a:r>
            <a:r>
              <a:rPr lang="it-IT" sz="1300" b="0" u="none" strike="noStrike">
                <a:solidFill>
                  <a:srgbClr val="001F5F"/>
                </a:solidFill>
                <a:uFillTx/>
                <a:latin typeface="Comic Sans MS"/>
                <a:ea typeface="Microsoft YaHei"/>
              </a:rPr>
              <a:t>per analisi chimico-fisiche del suolo, degli alimenti, biologiche” ove previste e ammesse a finanziamento</a:t>
            </a:r>
            <a:endParaRPr lang="it-IT" sz="1300" b="0" u="none" strike="noStrike">
              <a:solidFill>
                <a:srgbClr val="000000"/>
              </a:solidFill>
              <a:uFillTx/>
              <a:latin typeface="Arial"/>
            </a:endParaRPr>
          </a:p>
          <a:p>
            <a:pPr marL="12600" defTabSz="914400">
              <a:lnSpc>
                <a:spcPct val="90000"/>
              </a:lnSpc>
              <a:spcBef>
                <a:spcPts val="315"/>
              </a:spcBef>
            </a:pPr>
            <a:endParaRPr lang="it-IT" sz="1800" b="0" u="none" strike="noStrike">
              <a:solidFill>
                <a:srgbClr val="000000"/>
              </a:solidFill>
              <a:uFillTx/>
              <a:latin typeface="Arial"/>
            </a:endParaRPr>
          </a:p>
          <a:p>
            <a:pPr marL="12600" defTabSz="914400">
              <a:lnSpc>
                <a:spcPct val="90000"/>
              </a:lnSpc>
              <a:spcBef>
                <a:spcPts val="315"/>
              </a:spcBef>
            </a:pPr>
            <a:endParaRPr lang="it-IT" sz="1800" b="0" u="none" strike="noStrike">
              <a:solidFill>
                <a:srgbClr val="000000"/>
              </a:solidFill>
              <a:uFillTx/>
              <a:latin typeface="Arial"/>
            </a:endParaRPr>
          </a:p>
        </p:txBody>
      </p:sp>
      <p:sp>
        <p:nvSpPr>
          <p:cNvPr id="220" name="PlaceHolder 1"/>
          <p:cNvSpPr>
            <a:spLocks noGrp="1"/>
          </p:cNvSpPr>
          <p:nvPr>
            <p:ph type="title"/>
          </p:nvPr>
        </p:nvSpPr>
        <p:spPr>
          <a:xfrm>
            <a:off x="661320" y="1170720"/>
            <a:ext cx="7597440" cy="386280"/>
          </a:xfrm>
          <a:prstGeom prst="rect">
            <a:avLst/>
          </a:prstGeom>
          <a:noFill/>
          <a:ln w="0">
            <a:noFill/>
          </a:ln>
        </p:spPr>
        <p:txBody>
          <a:bodyPr lIns="0" tIns="12600" rIns="0" bIns="0" anchor="t">
            <a:noAutofit/>
          </a:bodyPr>
          <a:lstStyle/>
          <a:p>
            <a:pPr marL="12600" indent="0" defTabSz="914400">
              <a:lnSpc>
                <a:spcPct val="100000"/>
              </a:lnSpc>
              <a:spcBef>
                <a:spcPts val="99"/>
              </a:spcBef>
              <a:buNone/>
              <a:tabLst>
                <a:tab pos="0" algn="l"/>
              </a:tabLst>
            </a:pPr>
            <a:r>
              <a:rPr lang="it-IT" sz="2400" b="1" u="none" strike="noStrike">
                <a:solidFill>
                  <a:srgbClr val="006FC0"/>
                </a:solidFill>
                <a:uFillTx/>
                <a:latin typeface="Comic Sans MS"/>
              </a:rPr>
              <a:t>Informazioni finanziarie</a:t>
            </a:r>
            <a:endParaRPr lang="it-IT" sz="2400" b="0" u="none" strike="noStrike">
              <a:solidFill>
                <a:srgbClr val="000000"/>
              </a:solidFill>
              <a:uFillTx/>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object 2"/>
          <p:cNvSpPr/>
          <p:nvPr/>
        </p:nvSpPr>
        <p:spPr>
          <a:xfrm>
            <a:off x="253080" y="800280"/>
            <a:ext cx="8716320" cy="4395240"/>
          </a:xfrm>
          <a:prstGeom prst="rect">
            <a:avLst/>
          </a:prstGeom>
          <a:noFill/>
          <a:ln w="0">
            <a:noFill/>
          </a:ln>
        </p:spPr>
        <p:style>
          <a:lnRef idx="0">
            <a:scrgbClr r="0" g="0" b="0"/>
          </a:lnRef>
          <a:fillRef idx="0">
            <a:scrgbClr r="0" g="0" b="0"/>
          </a:fillRef>
          <a:effectRef idx="0">
            <a:scrgbClr r="0" g="0" b="0"/>
          </a:effectRef>
          <a:fontRef idx="minor"/>
        </p:style>
        <p:txBody>
          <a:bodyPr lIns="0" tIns="48240" rIns="0" bIns="0" anchor="t">
            <a:spAutoFit/>
          </a:bodyPr>
          <a:lstStyle/>
          <a:p>
            <a:pPr marL="184680" indent="-172800" algn="ctr" defTabSz="914400">
              <a:lnSpc>
                <a:spcPts val="2271"/>
              </a:lnSpc>
              <a:spcBef>
                <a:spcPts val="380"/>
              </a:spcBef>
              <a:tabLst>
                <a:tab pos="0" algn="l"/>
              </a:tabLst>
            </a:pPr>
            <a:r>
              <a:rPr lang="it-IT" sz="2600" b="1" u="none" strike="noStrike">
                <a:solidFill>
                  <a:srgbClr val="006FC0"/>
                </a:solidFill>
                <a:uFillTx/>
                <a:latin typeface="Comic Sans MS"/>
              </a:rPr>
              <a:t>Beneficiari</a:t>
            </a:r>
            <a:r>
              <a:rPr lang="it-IT" sz="2600" b="1" u="none" strike="noStrike" spc="-85">
                <a:solidFill>
                  <a:srgbClr val="006FC0"/>
                </a:solidFill>
                <a:uFillTx/>
                <a:latin typeface="Comic Sans MS"/>
              </a:rPr>
              <a:t> </a:t>
            </a:r>
            <a:r>
              <a:rPr lang="it-IT" sz="2600" b="1" u="none" strike="noStrike">
                <a:solidFill>
                  <a:srgbClr val="006FC0"/>
                </a:solidFill>
                <a:uFillTx/>
                <a:latin typeface="Comic Sans MS"/>
              </a:rPr>
              <a:t>dell’intervento</a:t>
            </a:r>
            <a:r>
              <a:rPr lang="it-IT" sz="2100" b="1" u="none" strike="noStrike" spc="-65">
                <a:solidFill>
                  <a:srgbClr val="006FC0"/>
                </a:solidFill>
                <a:uFillTx/>
                <a:latin typeface="Comic Sans MS"/>
              </a:rPr>
              <a:t>  </a:t>
            </a:r>
            <a:endParaRPr lang="it-IT" sz="2100" b="0" u="none" strike="noStrike">
              <a:solidFill>
                <a:srgbClr val="000000"/>
              </a:solidFill>
              <a:uFillTx/>
              <a:latin typeface="Arial"/>
            </a:endParaRPr>
          </a:p>
          <a:p>
            <a:pPr marL="184680" algn="ctr" defTabSz="914400">
              <a:lnSpc>
                <a:spcPct val="100000"/>
              </a:lnSpc>
              <a:tabLst>
                <a:tab pos="0" algn="l"/>
              </a:tabLst>
            </a:pPr>
            <a:r>
              <a:rPr lang="it-IT" sz="1800" b="1" u="none" strike="noStrike" spc="-65">
                <a:solidFill>
                  <a:srgbClr val="006FC0"/>
                </a:solidFill>
                <a:uFillTx/>
                <a:latin typeface="Comic Sans MS"/>
                <a:ea typeface="Times New Roman"/>
              </a:rPr>
              <a:t>Soggetti pubblici o privati che prestano servizi di consulenza per il tramite di uno o più consulenti adeguatamente qualificati e formati</a:t>
            </a:r>
            <a:endParaRPr lang="it-IT" sz="1800" b="0" u="none" strike="noStrike">
              <a:solidFill>
                <a:srgbClr val="000000"/>
              </a:solidFill>
              <a:uFillTx/>
              <a:latin typeface="Arial"/>
            </a:endParaRPr>
          </a:p>
          <a:p>
            <a:pPr marL="184680" indent="-172800" algn="ctr" defTabSz="914400">
              <a:lnSpc>
                <a:spcPts val="2271"/>
              </a:lnSpc>
              <a:spcBef>
                <a:spcPts val="380"/>
              </a:spcBef>
              <a:tabLst>
                <a:tab pos="0" algn="l"/>
              </a:tabLst>
            </a:pPr>
            <a:endParaRPr lang="it-IT" sz="1800" b="0" u="none" strike="noStrike">
              <a:solidFill>
                <a:srgbClr val="000000"/>
              </a:solidFill>
              <a:uFillTx/>
              <a:latin typeface="Arial"/>
            </a:endParaRPr>
          </a:p>
          <a:p>
            <a:pPr marL="184680" indent="-172800" algn="ctr" defTabSz="914400">
              <a:lnSpc>
                <a:spcPts val="2271"/>
              </a:lnSpc>
              <a:spcBef>
                <a:spcPts val="380"/>
              </a:spcBef>
              <a:tabLst>
                <a:tab pos="0" algn="l"/>
              </a:tabLst>
            </a:pPr>
            <a:r>
              <a:rPr lang="it-IT" sz="1600" b="1" u="none" strike="noStrike" spc="-65">
                <a:solidFill>
                  <a:srgbClr val="000000"/>
                </a:solidFill>
                <a:uFillTx/>
                <a:latin typeface="Comic Sans MS"/>
                <a:ea typeface="Times New Roman"/>
              </a:rPr>
              <a:t>SINGOLARMENTE </a:t>
            </a:r>
            <a:endParaRPr lang="it-IT" sz="1600" b="0" u="none" strike="noStrike">
              <a:solidFill>
                <a:srgbClr val="000000"/>
              </a:solidFill>
              <a:uFillTx/>
              <a:latin typeface="Arial"/>
            </a:endParaRPr>
          </a:p>
          <a:p>
            <a:pPr marL="184680" indent="-172800" algn="ctr" defTabSz="914400">
              <a:lnSpc>
                <a:spcPts val="2271"/>
              </a:lnSpc>
              <a:spcBef>
                <a:spcPts val="380"/>
              </a:spcBef>
              <a:tabLst>
                <a:tab pos="0" algn="l"/>
              </a:tabLst>
            </a:pPr>
            <a:r>
              <a:rPr lang="it-IT" sz="1600" b="1" u="none" strike="noStrike" spc="-65">
                <a:solidFill>
                  <a:srgbClr val="000000"/>
                </a:solidFill>
                <a:uFillTx/>
                <a:latin typeface="Comic Sans MS"/>
                <a:ea typeface="Times New Roman"/>
              </a:rPr>
              <a:t>O</a:t>
            </a:r>
            <a:endParaRPr lang="it-IT" sz="1600" b="0" u="none" strike="noStrike">
              <a:solidFill>
                <a:srgbClr val="000000"/>
              </a:solidFill>
              <a:uFillTx/>
              <a:latin typeface="Arial"/>
            </a:endParaRPr>
          </a:p>
          <a:p>
            <a:pPr marL="184680" indent="-172800" algn="ctr" defTabSz="914400">
              <a:lnSpc>
                <a:spcPts val="2271"/>
              </a:lnSpc>
              <a:spcBef>
                <a:spcPts val="380"/>
              </a:spcBef>
              <a:tabLst>
                <a:tab pos="0" algn="l"/>
              </a:tabLst>
            </a:pPr>
            <a:r>
              <a:rPr lang="it-IT" sz="1600" b="1" u="none" strike="noStrike" spc="-65">
                <a:solidFill>
                  <a:srgbClr val="000000"/>
                </a:solidFill>
                <a:uFillTx/>
                <a:latin typeface="Comic Sans MS"/>
                <a:ea typeface="Times New Roman"/>
              </a:rPr>
              <a:t>RAGGRUPPAMENTO TEMPORANEO DI IMPRESE (RTI)</a:t>
            </a:r>
            <a:endParaRPr lang="it-IT" sz="1600" b="0" u="none" strike="noStrike">
              <a:solidFill>
                <a:srgbClr val="000000"/>
              </a:solidFill>
              <a:uFillTx/>
              <a:latin typeface="Arial"/>
            </a:endParaRPr>
          </a:p>
          <a:p>
            <a:pPr marL="184680" indent="-172800" algn="ctr" defTabSz="914400">
              <a:lnSpc>
                <a:spcPts val="2271"/>
              </a:lnSpc>
              <a:spcBef>
                <a:spcPts val="380"/>
              </a:spcBef>
              <a:tabLst>
                <a:tab pos="0" algn="l"/>
              </a:tabLst>
            </a:pPr>
            <a:endParaRPr lang="it-IT" sz="1600" b="0" u="none" strike="noStrike">
              <a:solidFill>
                <a:srgbClr val="000000"/>
              </a:solidFill>
              <a:uFillTx/>
              <a:latin typeface="Arial"/>
            </a:endParaRPr>
          </a:p>
          <a:p>
            <a:pPr marL="184680" indent="-172800" algn="just" defTabSz="914400">
              <a:lnSpc>
                <a:spcPts val="2271"/>
              </a:lnSpc>
              <a:spcBef>
                <a:spcPts val="380"/>
              </a:spcBef>
              <a:tabLst>
                <a:tab pos="0" algn="l"/>
              </a:tabLst>
            </a:pPr>
            <a:r>
              <a:rPr lang="it-IT" sz="1600" b="1" u="none" strike="noStrike" spc="-65">
                <a:solidFill>
                  <a:srgbClr val="000000"/>
                </a:solidFill>
                <a:uFillTx/>
                <a:latin typeface="Comic Sans MS"/>
                <a:ea typeface="Times New Roman"/>
              </a:rPr>
              <a:t>Ogni soggetto può presentare una sola domanda di sostegno (singolarmente oppure come capofila o partner di RTI). </a:t>
            </a:r>
            <a:endParaRPr lang="it-IT" sz="1600" b="0" u="none" strike="noStrike">
              <a:solidFill>
                <a:srgbClr val="000000"/>
              </a:solidFill>
              <a:uFillTx/>
              <a:latin typeface="Arial"/>
            </a:endParaRPr>
          </a:p>
          <a:p>
            <a:pPr marL="184680" indent="-172800" algn="just" defTabSz="914400">
              <a:lnSpc>
                <a:spcPts val="2271"/>
              </a:lnSpc>
              <a:spcBef>
                <a:spcPts val="380"/>
              </a:spcBef>
              <a:tabLst>
                <a:tab pos="0" algn="l"/>
              </a:tabLst>
            </a:pPr>
            <a:r>
              <a:rPr lang="it-IT" sz="1600" b="1" u="none" strike="noStrike" spc="-65">
                <a:solidFill>
                  <a:srgbClr val="000000"/>
                </a:solidFill>
                <a:uFillTx/>
                <a:latin typeface="Comic Sans MS"/>
                <a:ea typeface="Times New Roman"/>
              </a:rPr>
              <a:t>Il mancato rispetto di questa prescrizione comporta l’esclusione delle domande di aiuto in cui è presente il soggetto che non ha rispettato il vincolo.</a:t>
            </a:r>
            <a:endParaRPr lang="it-IT" sz="1600" b="0" u="none" strike="noStrike">
              <a:solidFill>
                <a:srgbClr val="000000"/>
              </a:solidFill>
              <a:uFillTx/>
              <a:latin typeface="Arial"/>
            </a:endParaRPr>
          </a:p>
          <a:p>
            <a:pPr marL="184680" indent="-172800" algn="just" defTabSz="914400">
              <a:lnSpc>
                <a:spcPts val="2271"/>
              </a:lnSpc>
              <a:spcBef>
                <a:spcPts val="380"/>
              </a:spcBef>
              <a:tabLst>
                <a:tab pos="0" algn="l"/>
              </a:tabLst>
            </a:pPr>
            <a:endParaRPr lang="it-IT" sz="1600" b="0" u="none" strike="noStrike">
              <a:solidFill>
                <a:srgbClr val="000000"/>
              </a:solidFill>
              <a:uFillTx/>
              <a:latin typeface="Arial"/>
            </a:endParaRPr>
          </a:p>
          <a:p>
            <a:pPr marL="184680" indent="-172800" algn="ctr" defTabSz="914400">
              <a:lnSpc>
                <a:spcPts val="2271"/>
              </a:lnSpc>
              <a:spcBef>
                <a:spcPts val="380"/>
              </a:spcBef>
              <a:tabLst>
                <a:tab pos="0" algn="l"/>
              </a:tabLst>
            </a:pPr>
            <a:endParaRPr lang="it-IT" sz="1600" b="0" u="none" strike="noStrike">
              <a:solidFill>
                <a:srgbClr val="000000"/>
              </a:solidFill>
              <a:uFillTx/>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object 2"/>
          <p:cNvSpPr/>
          <p:nvPr/>
        </p:nvSpPr>
        <p:spPr>
          <a:xfrm>
            <a:off x="540000" y="1620000"/>
            <a:ext cx="8266320" cy="260280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algn="ctr" defTabSz="914400">
              <a:lnSpc>
                <a:spcPct val="100000"/>
              </a:lnSpc>
            </a:pPr>
            <a:r>
              <a:rPr lang="it-IT" sz="2200" b="1" u="none" strike="noStrike" spc="-65">
                <a:solidFill>
                  <a:srgbClr val="000000"/>
                </a:solidFill>
                <a:uFillTx/>
                <a:latin typeface="Comic Sans MS"/>
              </a:rPr>
              <a:t>Imprenditori agricoli in forma singola o associata</a:t>
            </a:r>
            <a:endParaRPr lang="it-IT" sz="2200" b="0" u="none" strike="noStrike">
              <a:solidFill>
                <a:srgbClr val="000000"/>
              </a:solidFill>
              <a:uFillTx/>
              <a:latin typeface="Arial"/>
            </a:endParaRPr>
          </a:p>
          <a:p>
            <a:pPr algn="just" defTabSz="914400">
              <a:lnSpc>
                <a:spcPct val="100000"/>
              </a:lnSpc>
            </a:pPr>
            <a:r>
              <a:rPr lang="it-IT" sz="2200" b="1" u="none" strike="noStrike" spc="-65">
                <a:solidFill>
                  <a:srgbClr val="006FC0"/>
                </a:solidFill>
                <a:uFillTx/>
                <a:latin typeface="Comic Sans MS"/>
              </a:rPr>
              <a:t> </a:t>
            </a:r>
            <a:endParaRPr lang="it-IT" sz="2200" b="0" u="none" strike="noStrike">
              <a:solidFill>
                <a:srgbClr val="000000"/>
              </a:solidFill>
              <a:uFillTx/>
              <a:latin typeface="Arial"/>
            </a:endParaRPr>
          </a:p>
          <a:p>
            <a:pPr marL="216000" indent="-216000" algn="just" defTabSz="914400">
              <a:lnSpc>
                <a:spcPct val="100000"/>
              </a:lnSpc>
              <a:buClr>
                <a:srgbClr val="000000"/>
              </a:buClr>
              <a:buSzPct val="45000"/>
              <a:buFont typeface="Wingdings" charset="2"/>
              <a:buChar char=""/>
            </a:pPr>
            <a:r>
              <a:rPr lang="it-IT" sz="1800" b="1" u="none" strike="noStrike" spc="-65">
                <a:solidFill>
                  <a:srgbClr val="000000"/>
                </a:solidFill>
                <a:uFillTx/>
                <a:latin typeface="Comic Sans MS"/>
              </a:rPr>
              <a:t>operanti sul territorio della Regione Toscana</a:t>
            </a:r>
            <a:endParaRPr lang="it-IT" sz="1800" b="0" u="none" strike="noStrike">
              <a:solidFill>
                <a:srgbClr val="000000"/>
              </a:solidFill>
              <a:uFillTx/>
              <a:latin typeface="Arial"/>
            </a:endParaRPr>
          </a:p>
          <a:p>
            <a:pPr algn="just" defTabSz="914400">
              <a:lnSpc>
                <a:spcPct val="100000"/>
              </a:lnSpc>
            </a:pPr>
            <a:endParaRPr lang="it-IT" sz="1800" b="0" u="none" strike="noStrike">
              <a:solidFill>
                <a:srgbClr val="000000"/>
              </a:solidFill>
              <a:uFillTx/>
              <a:latin typeface="Arial"/>
            </a:endParaRPr>
          </a:p>
          <a:p>
            <a:pPr marL="216000" indent="-216000" algn="just" defTabSz="914400">
              <a:lnSpc>
                <a:spcPct val="100000"/>
              </a:lnSpc>
              <a:buClr>
                <a:srgbClr val="000000"/>
              </a:buClr>
              <a:buSzPct val="45000"/>
              <a:buFont typeface="Wingdings" charset="2"/>
              <a:buChar char=""/>
            </a:pPr>
            <a:r>
              <a:rPr lang="it-IT" sz="1800" b="1" u="none" strike="noStrike" spc="-65">
                <a:solidFill>
                  <a:srgbClr val="000000"/>
                </a:solidFill>
                <a:uFillTx/>
                <a:latin typeface="Comic Sans MS"/>
                <a:ea typeface="Times New Roman"/>
              </a:rPr>
              <a:t>in possesso di partita IVA attiva</a:t>
            </a:r>
            <a:endParaRPr lang="it-IT" sz="1800" b="0" u="none" strike="noStrike">
              <a:solidFill>
                <a:srgbClr val="000000"/>
              </a:solidFill>
              <a:uFillTx/>
              <a:latin typeface="Arial"/>
            </a:endParaRPr>
          </a:p>
          <a:p>
            <a:pPr algn="just" defTabSz="914400">
              <a:lnSpc>
                <a:spcPct val="100000"/>
              </a:lnSpc>
            </a:pPr>
            <a:endParaRPr lang="it-IT" sz="1800" b="0" u="none" strike="noStrike">
              <a:solidFill>
                <a:srgbClr val="000000"/>
              </a:solidFill>
              <a:uFillTx/>
              <a:latin typeface="Arial"/>
            </a:endParaRPr>
          </a:p>
          <a:p>
            <a:pPr marL="216000" indent="-216000" algn="just" defTabSz="914400">
              <a:lnSpc>
                <a:spcPct val="100000"/>
              </a:lnSpc>
              <a:buClr>
                <a:srgbClr val="000000"/>
              </a:buClr>
              <a:buSzPct val="45000"/>
              <a:buFont typeface="Wingdings" charset="2"/>
              <a:buChar char=""/>
            </a:pPr>
            <a:r>
              <a:rPr lang="it-IT" sz="1800" b="1" u="none" strike="noStrike" spc="-65">
                <a:solidFill>
                  <a:srgbClr val="000000"/>
                </a:solidFill>
                <a:uFillTx/>
                <a:latin typeface="Comic Sans MS"/>
                <a:ea typeface="Times New Roman"/>
              </a:rPr>
              <a:t>con sede legale e/o almeno una sede operativa o unità locale situata nel territorio della Regione Toscana, come risultante dal fascicolo aziendale e/o da visura camerale. </a:t>
            </a:r>
            <a:endParaRPr lang="it-IT" sz="1800" b="0" u="none" strike="noStrike">
              <a:solidFill>
                <a:srgbClr val="000000"/>
              </a:solidFill>
              <a:uFillTx/>
              <a:latin typeface="Arial"/>
            </a:endParaRPr>
          </a:p>
        </p:txBody>
      </p:sp>
      <p:sp>
        <p:nvSpPr>
          <p:cNvPr id="223" name="PlaceHolder 1"/>
          <p:cNvSpPr>
            <a:spLocks noGrp="1"/>
          </p:cNvSpPr>
          <p:nvPr>
            <p:ph type="title"/>
          </p:nvPr>
        </p:nvSpPr>
        <p:spPr>
          <a:xfrm>
            <a:off x="450360" y="1080000"/>
            <a:ext cx="8184960" cy="355320"/>
          </a:xfrm>
          <a:prstGeom prst="rect">
            <a:avLst/>
          </a:prstGeom>
          <a:noFill/>
          <a:ln w="0">
            <a:noFill/>
          </a:ln>
        </p:spPr>
        <p:txBody>
          <a:bodyPr lIns="0" tIns="12600" rIns="0" bIns="0" anchor="t">
            <a:noAutofit/>
          </a:bodyPr>
          <a:lstStyle/>
          <a:p>
            <a:pPr marL="12600" indent="0" defTabSz="914400">
              <a:lnSpc>
                <a:spcPct val="100000"/>
              </a:lnSpc>
              <a:spcBef>
                <a:spcPts val="99"/>
              </a:spcBef>
              <a:buNone/>
              <a:tabLst>
                <a:tab pos="0" algn="l"/>
              </a:tabLst>
            </a:pPr>
            <a:r>
              <a:rPr lang="it-IT" sz="2400" b="1" u="none" strike="noStrike">
                <a:solidFill>
                  <a:srgbClr val="006FC0"/>
                </a:solidFill>
                <a:uFillTx/>
                <a:latin typeface="Comic Sans MS"/>
              </a:rPr>
              <a:t>Destinatari finali della consulenza</a:t>
            </a:r>
            <a:endParaRPr lang="it-IT" sz="2400" b="0" u="none" strike="noStrike">
              <a:solidFill>
                <a:srgbClr val="000000"/>
              </a:solidFill>
              <a:uFillTx/>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object 2"/>
          <p:cNvSpPr/>
          <p:nvPr/>
        </p:nvSpPr>
        <p:spPr>
          <a:xfrm>
            <a:off x="720000" y="1620000"/>
            <a:ext cx="7832520" cy="3161520"/>
          </a:xfrm>
          <a:prstGeom prst="rect">
            <a:avLst/>
          </a:prstGeom>
          <a:noFill/>
          <a:ln w="0">
            <a:noFill/>
          </a:ln>
        </p:spPr>
        <p:style>
          <a:lnRef idx="0">
            <a:scrgbClr r="0" g="0" b="0"/>
          </a:lnRef>
          <a:fillRef idx="0">
            <a:scrgbClr r="0" g="0" b="0"/>
          </a:fillRef>
          <a:effectRef idx="0">
            <a:scrgbClr r="0" g="0" b="0"/>
          </a:effectRef>
          <a:fontRef idx="minor"/>
        </p:style>
        <p:txBody>
          <a:bodyPr lIns="0" tIns="43200" rIns="0" bIns="0" anchor="t">
            <a:spAutoFit/>
          </a:bodyPr>
          <a:lstStyle/>
          <a:p>
            <a:pPr algn="ctr" defTabSz="914400">
              <a:lnSpc>
                <a:spcPct val="90000"/>
              </a:lnSpc>
              <a:spcBef>
                <a:spcPts val="340"/>
              </a:spcBef>
              <a:tabLst>
                <a:tab pos="492120" algn="l"/>
              </a:tabLst>
            </a:pPr>
            <a:endParaRPr lang="it-IT" sz="2000" b="0" u="none" strike="noStrike">
              <a:solidFill>
                <a:srgbClr val="000000"/>
              </a:solidFill>
              <a:uFillTx/>
              <a:latin typeface="Arial"/>
            </a:endParaRPr>
          </a:p>
          <a:p>
            <a:pPr marL="216000" indent="-216000" algn="just" defTabSz="914400">
              <a:lnSpc>
                <a:spcPct val="90000"/>
              </a:lnSpc>
              <a:spcBef>
                <a:spcPts val="340"/>
              </a:spcBef>
              <a:buClr>
                <a:srgbClr val="000000"/>
              </a:buClr>
              <a:buFont typeface="OpenSymbol"/>
              <a:buAutoNum type="arabicParenR"/>
              <a:tabLst>
                <a:tab pos="492120" algn="l"/>
              </a:tabLst>
            </a:pPr>
            <a:r>
              <a:rPr lang="it-IT" sz="2000" b="1" u="none" strike="noStrike">
                <a:solidFill>
                  <a:srgbClr val="001F5F"/>
                </a:solidFill>
                <a:uFillTx/>
                <a:latin typeface="Comic Sans MS"/>
              </a:rPr>
              <a:t> SERVIZI DI CONSULENZA DI BASE </a:t>
            </a:r>
            <a:r>
              <a:rPr lang="it-IT" sz="1100" b="1" u="none" strike="noStrike">
                <a:solidFill>
                  <a:srgbClr val="001F5F"/>
                </a:solidFill>
                <a:uFillTx/>
                <a:latin typeface="Comic Sans MS"/>
              </a:rPr>
              <a:t>(consigli migliorie e aggiornamenti)</a:t>
            </a:r>
            <a:endParaRPr lang="it-IT" sz="1100" b="0" u="none" strike="noStrike">
              <a:solidFill>
                <a:srgbClr val="000000"/>
              </a:solidFill>
              <a:uFillTx/>
              <a:latin typeface="Arial"/>
            </a:endParaRPr>
          </a:p>
          <a:p>
            <a:pPr marL="216000" indent="-216000" algn="just" defTabSz="914400">
              <a:lnSpc>
                <a:spcPct val="90000"/>
              </a:lnSpc>
              <a:spcBef>
                <a:spcPts val="340"/>
              </a:spcBef>
              <a:buClr>
                <a:srgbClr val="000000"/>
              </a:buClr>
              <a:buFont typeface="Symbol" charset="2"/>
              <a:buChar char=""/>
              <a:tabLst>
                <a:tab pos="492120" algn="l"/>
              </a:tabLst>
            </a:pPr>
            <a:r>
              <a:rPr lang="it-IT" sz="1400" b="1" u="none" strike="noStrike">
                <a:solidFill>
                  <a:srgbClr val="001F5F"/>
                </a:solidFill>
                <a:uFillTx/>
                <a:latin typeface="Comic Sans MS"/>
                <a:ea typeface="Tahoma"/>
              </a:rPr>
              <a:t>Almeno una visita in azienda obbligatoriamente a fine percorso consulenziale.</a:t>
            </a:r>
            <a:endParaRPr lang="it-IT" sz="1400" b="0" u="none" strike="noStrike">
              <a:solidFill>
                <a:srgbClr val="000000"/>
              </a:solidFill>
              <a:uFillTx/>
              <a:latin typeface="Arial"/>
            </a:endParaRPr>
          </a:p>
          <a:p>
            <a:pPr marL="216000" indent="-216000" algn="just" defTabSz="914400">
              <a:lnSpc>
                <a:spcPct val="90000"/>
              </a:lnSpc>
              <a:spcBef>
                <a:spcPts val="340"/>
              </a:spcBef>
              <a:buClr>
                <a:srgbClr val="000000"/>
              </a:buClr>
              <a:buFont typeface="Symbol" charset="2"/>
              <a:buChar char=""/>
              <a:tabLst>
                <a:tab pos="492120" algn="l"/>
              </a:tabLst>
            </a:pPr>
            <a:r>
              <a:rPr lang="it-IT" sz="1400" b="1" u="none" strike="noStrike">
                <a:solidFill>
                  <a:srgbClr val="001F5F"/>
                </a:solidFill>
                <a:uFillTx/>
                <a:latin typeface="Comic Sans MS"/>
                <a:ea typeface="Tahoma"/>
              </a:rPr>
              <a:t>Impegno massimo ammissibile in termini di ore lavorative: 14</a:t>
            </a:r>
            <a:endParaRPr lang="it-IT" sz="1400" b="0" u="none" strike="noStrike">
              <a:solidFill>
                <a:srgbClr val="000000"/>
              </a:solidFill>
              <a:uFillTx/>
              <a:latin typeface="Arial"/>
            </a:endParaRPr>
          </a:p>
          <a:p>
            <a:pPr algn="just" defTabSz="914400">
              <a:lnSpc>
                <a:spcPct val="90000"/>
              </a:lnSpc>
              <a:spcBef>
                <a:spcPts val="340"/>
              </a:spcBef>
              <a:tabLst>
                <a:tab pos="492120" algn="l"/>
              </a:tabLst>
            </a:pPr>
            <a:endParaRPr lang="it-IT" sz="1400" b="0" u="none" strike="noStrike">
              <a:solidFill>
                <a:srgbClr val="000000"/>
              </a:solidFill>
              <a:uFillTx/>
              <a:latin typeface="Arial"/>
            </a:endParaRPr>
          </a:p>
          <a:p>
            <a:pPr marL="216000" indent="-216000" algn="just" defTabSz="914400">
              <a:lnSpc>
                <a:spcPct val="90000"/>
              </a:lnSpc>
              <a:spcBef>
                <a:spcPts val="340"/>
              </a:spcBef>
              <a:buClr>
                <a:srgbClr val="000000"/>
              </a:buClr>
              <a:buFont typeface="OpenSymbol"/>
              <a:buAutoNum type="arabicParenR" startAt="2"/>
              <a:tabLst>
                <a:tab pos="492120" algn="l"/>
              </a:tabLst>
            </a:pPr>
            <a:r>
              <a:rPr lang="it-IT" sz="2000" b="1" u="none" strike="noStrike">
                <a:solidFill>
                  <a:srgbClr val="001F5F"/>
                </a:solidFill>
                <a:uFillTx/>
                <a:latin typeface="Comic Sans MS"/>
                <a:ea typeface="Tahoma"/>
              </a:rPr>
              <a:t> SERVIZI DI CONSULENZA SPECIALISTICA </a:t>
            </a:r>
            <a:r>
              <a:rPr lang="it-IT" sz="1100" b="1" u="none" strike="noStrike">
                <a:solidFill>
                  <a:srgbClr val="001F5F"/>
                </a:solidFill>
                <a:uFillTx/>
                <a:latin typeface="Comic Sans MS"/>
                <a:ea typeface="Tahoma"/>
              </a:rPr>
              <a:t>(formule innovative)</a:t>
            </a:r>
            <a:endParaRPr lang="it-IT" sz="1100" b="0" u="none" strike="noStrike">
              <a:solidFill>
                <a:srgbClr val="000000"/>
              </a:solidFill>
              <a:uFillTx/>
              <a:latin typeface="Arial"/>
            </a:endParaRPr>
          </a:p>
          <a:p>
            <a:pPr marL="216000" indent="-216000" algn="just" defTabSz="914400">
              <a:lnSpc>
                <a:spcPct val="100000"/>
              </a:lnSpc>
              <a:buClr>
                <a:srgbClr val="000000"/>
              </a:buClr>
              <a:buSzPct val="45000"/>
              <a:buFont typeface="Wingdings" charset="2"/>
              <a:buChar char=""/>
              <a:tabLst>
                <a:tab pos="492120" algn="l"/>
              </a:tabLst>
            </a:pPr>
            <a:r>
              <a:rPr lang="it-IT" sz="1400" b="1" u="none" strike="noStrike">
                <a:solidFill>
                  <a:srgbClr val="001F5F"/>
                </a:solidFill>
                <a:uFillTx/>
                <a:latin typeface="Comic Sans MS"/>
                <a:ea typeface="Tahoma"/>
              </a:rPr>
              <a:t>Prova pratica presso l’azienda o presso soggetto terzo per verificare l'applicabilità della soluzione innovativa individuata.</a:t>
            </a:r>
            <a:endParaRPr lang="it-IT" sz="1400" b="0" u="none" strike="noStrike">
              <a:solidFill>
                <a:srgbClr val="000000"/>
              </a:solidFill>
              <a:uFillTx/>
              <a:latin typeface="Arial"/>
            </a:endParaRPr>
          </a:p>
          <a:p>
            <a:pPr marL="216000" indent="-216000" algn="just" defTabSz="914400">
              <a:lnSpc>
                <a:spcPct val="100000"/>
              </a:lnSpc>
              <a:buClr>
                <a:srgbClr val="000000"/>
              </a:buClr>
              <a:buSzPct val="45000"/>
              <a:buFont typeface="Wingdings" charset="2"/>
              <a:buChar char=""/>
              <a:tabLst>
                <a:tab pos="492120" algn="l"/>
              </a:tabLst>
            </a:pPr>
            <a:r>
              <a:rPr lang="it-IT" sz="1400" b="1" u="none" strike="noStrike">
                <a:solidFill>
                  <a:srgbClr val="001F5F"/>
                </a:solidFill>
                <a:uFillTx/>
                <a:latin typeface="Comic Sans MS"/>
                <a:ea typeface="Tahoma"/>
              </a:rPr>
              <a:t>Almeno due visite in azienda obbligatoriamente a fine percorso consulenziale e in occasione della prova pratica.</a:t>
            </a:r>
            <a:endParaRPr lang="it-IT" sz="1400" b="0" u="none" strike="noStrike">
              <a:solidFill>
                <a:srgbClr val="000000"/>
              </a:solidFill>
              <a:uFillTx/>
              <a:latin typeface="Arial"/>
            </a:endParaRPr>
          </a:p>
          <a:p>
            <a:pPr marL="216000" indent="-216000" algn="just" defTabSz="914400">
              <a:lnSpc>
                <a:spcPct val="100000"/>
              </a:lnSpc>
              <a:buClr>
                <a:srgbClr val="000000"/>
              </a:buClr>
              <a:buSzPct val="45000"/>
              <a:buFont typeface="Wingdings" charset="2"/>
              <a:buChar char=""/>
              <a:tabLst>
                <a:tab pos="492120" algn="l"/>
              </a:tabLst>
            </a:pPr>
            <a:r>
              <a:rPr lang="it-IT" sz="1400" b="1" u="none" strike="noStrike">
                <a:solidFill>
                  <a:srgbClr val="001F5F"/>
                </a:solidFill>
                <a:uFillTx/>
                <a:latin typeface="Comic Sans MS"/>
                <a:ea typeface="Tahoma"/>
              </a:rPr>
              <a:t>Impegno massimo ammissibile in termini di ore lavorative: 25</a:t>
            </a:r>
            <a:endParaRPr lang="it-IT" sz="1400" b="0" u="none" strike="noStrike">
              <a:solidFill>
                <a:srgbClr val="000000"/>
              </a:solidFill>
              <a:uFillTx/>
              <a:latin typeface="Arial"/>
            </a:endParaRPr>
          </a:p>
          <a:p>
            <a:pPr marL="216000" indent="-216000" algn="just" defTabSz="914400">
              <a:lnSpc>
                <a:spcPct val="100000"/>
              </a:lnSpc>
              <a:buClr>
                <a:srgbClr val="000000"/>
              </a:buClr>
              <a:buSzPct val="45000"/>
              <a:buFont typeface="Wingdings" charset="2"/>
              <a:buChar char=""/>
              <a:tabLst>
                <a:tab pos="492120" algn="l"/>
              </a:tabLst>
            </a:pPr>
            <a:r>
              <a:rPr lang="it-IT" sz="1400" b="1" u="none" strike="noStrike">
                <a:solidFill>
                  <a:srgbClr val="001F5F"/>
                </a:solidFill>
                <a:uFillTx/>
                <a:latin typeface="Comic Sans MS"/>
                <a:ea typeface="Tahoma"/>
              </a:rPr>
              <a:t>Ammessa solo per particolari tematiche espressamente indicate nel bando</a:t>
            </a:r>
            <a:endParaRPr lang="it-IT" sz="1400" b="0" u="none" strike="noStrike">
              <a:solidFill>
                <a:srgbClr val="000000"/>
              </a:solidFill>
              <a:uFillTx/>
              <a:latin typeface="Arial"/>
            </a:endParaRPr>
          </a:p>
          <a:p>
            <a:pPr algn="just" defTabSz="914400">
              <a:lnSpc>
                <a:spcPct val="90000"/>
              </a:lnSpc>
              <a:spcBef>
                <a:spcPts val="340"/>
              </a:spcBef>
              <a:tabLst>
                <a:tab pos="492120" algn="l"/>
              </a:tabLst>
            </a:pPr>
            <a:endParaRPr lang="it-IT" sz="1400" b="0" u="none" strike="noStrike">
              <a:solidFill>
                <a:srgbClr val="000000"/>
              </a:solidFill>
              <a:uFillTx/>
              <a:latin typeface="Arial"/>
            </a:endParaRPr>
          </a:p>
        </p:txBody>
      </p:sp>
      <p:sp>
        <p:nvSpPr>
          <p:cNvPr id="225" name="PlaceHolder 1"/>
          <p:cNvSpPr>
            <a:spLocks noGrp="1"/>
          </p:cNvSpPr>
          <p:nvPr>
            <p:ph/>
          </p:nvPr>
        </p:nvSpPr>
        <p:spPr>
          <a:xfrm>
            <a:off x="540000" y="1043280"/>
            <a:ext cx="8026200" cy="572040"/>
          </a:xfrm>
          <a:prstGeom prst="rect">
            <a:avLst/>
          </a:prstGeom>
          <a:noFill/>
          <a:ln w="0">
            <a:noFill/>
          </a:ln>
        </p:spPr>
        <p:txBody>
          <a:bodyPr lIns="0" tIns="48960" rIns="0" bIns="0" anchor="t">
            <a:noAutofit/>
          </a:bodyPr>
          <a:lstStyle/>
          <a:p>
            <a:pPr marL="184680" indent="-172800" algn="just" defTabSz="914400">
              <a:lnSpc>
                <a:spcPct val="90000"/>
              </a:lnSpc>
              <a:spcBef>
                <a:spcPts val="386"/>
              </a:spcBef>
              <a:buNone/>
              <a:tabLst>
                <a:tab pos="0" algn="l"/>
              </a:tabLst>
            </a:pPr>
            <a:r>
              <a:rPr lang="it-IT" sz="2400" b="1" u="none" strike="noStrike">
                <a:solidFill>
                  <a:srgbClr val="006FC0"/>
                </a:solidFill>
                <a:uFillTx/>
                <a:latin typeface="Comic Sans MS"/>
              </a:rPr>
              <a:t>Attività finanziabili</a:t>
            </a:r>
            <a:endParaRPr lang="it-IT" sz="2400" b="0" u="none" strike="noStrike">
              <a:solidFill>
                <a:srgbClr val="000000"/>
              </a:solidFill>
              <a:uFillTx/>
              <a:latin typeface="Arial"/>
            </a:endParaRPr>
          </a:p>
          <a:p>
            <a:pPr marL="184680" indent="-172800" algn="ctr" defTabSz="914400">
              <a:lnSpc>
                <a:spcPct val="90000"/>
              </a:lnSpc>
              <a:spcBef>
                <a:spcPts val="386"/>
              </a:spcBef>
              <a:buNone/>
              <a:tabLst>
                <a:tab pos="0" algn="l"/>
              </a:tabLst>
            </a:pPr>
            <a:endParaRPr lang="it-IT" sz="2400" b="0" u="none" strike="noStrike">
              <a:solidFill>
                <a:srgbClr val="000000"/>
              </a:solidFill>
              <a:uFillTx/>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object 2"/>
          <p:cNvSpPr/>
          <p:nvPr/>
        </p:nvSpPr>
        <p:spPr>
          <a:xfrm>
            <a:off x="78840" y="2026080"/>
            <a:ext cx="9042120" cy="4512960"/>
          </a:xfrm>
          <a:prstGeom prst="rect">
            <a:avLst/>
          </a:prstGeom>
          <a:noFill/>
          <a:ln w="0">
            <a:noFill/>
          </a:ln>
        </p:spPr>
        <p:style>
          <a:lnRef idx="0">
            <a:scrgbClr r="0" g="0" b="0"/>
          </a:lnRef>
          <a:fillRef idx="0">
            <a:scrgbClr r="0" g="0" b="0"/>
          </a:fillRef>
          <a:effectRef idx="0">
            <a:scrgbClr r="0" g="0" b="0"/>
          </a:effectRef>
          <a:fontRef idx="minor"/>
        </p:style>
        <p:txBody>
          <a:bodyPr lIns="0" tIns="43920" rIns="0" bIns="0" anchor="t">
            <a:spAutoFit/>
          </a:bodyPr>
          <a:lstStyle/>
          <a:p>
            <a:pPr algn="just" defTabSz="914400">
              <a:lnSpc>
                <a:spcPts val="1939"/>
              </a:lnSpc>
              <a:spcBef>
                <a:spcPts val="346"/>
              </a:spcBef>
              <a:tabLst>
                <a:tab pos="488880" algn="l"/>
              </a:tabLst>
            </a:pPr>
            <a:r>
              <a:rPr lang="it-IT" sz="2600" b="1" u="none" strike="noStrike">
                <a:solidFill>
                  <a:srgbClr val="001F5F"/>
                </a:solidFill>
                <a:uFillTx/>
                <a:latin typeface="Comic Sans MS"/>
                <a:ea typeface="Tahoma"/>
              </a:rPr>
              <a:t>Tematica 1 - </a:t>
            </a:r>
            <a:r>
              <a:rPr lang="it-IT" sz="2200" b="1" u="none" strike="noStrike">
                <a:solidFill>
                  <a:srgbClr val="001F5F"/>
                </a:solidFill>
                <a:uFillTx/>
                <a:latin typeface="Comic Sans MS"/>
                <a:ea typeface="Tahoma"/>
              </a:rPr>
              <a:t>Prevenzione e Gestione del rischio</a:t>
            </a:r>
            <a:endParaRPr lang="it-IT" sz="2200" b="0" u="none" strike="noStrike">
              <a:solidFill>
                <a:srgbClr val="000000"/>
              </a:solidFill>
              <a:uFillTx/>
              <a:latin typeface="Arial"/>
            </a:endParaRPr>
          </a:p>
          <a:p>
            <a:pPr algn="just" defTabSz="914400">
              <a:lnSpc>
                <a:spcPct val="100000"/>
              </a:lnSpc>
              <a:tabLst>
                <a:tab pos="488880" algn="l"/>
              </a:tabLst>
            </a:pPr>
            <a:r>
              <a:rPr lang="it-IT" sz="2600" b="1" u="none" strike="noStrike">
                <a:solidFill>
                  <a:srgbClr val="001F5F"/>
                </a:solidFill>
                <a:uFillTx/>
                <a:latin typeface="Comic Sans MS"/>
                <a:ea typeface="Tahoma"/>
              </a:rPr>
              <a:t>Tematica 2 – </a:t>
            </a:r>
            <a:r>
              <a:rPr lang="it-IT" sz="2100" b="1" u="none" strike="noStrike">
                <a:solidFill>
                  <a:srgbClr val="001F5F"/>
                </a:solidFill>
                <a:uFillTx/>
                <a:latin typeface="Comic Sans MS"/>
                <a:ea typeface="Tahoma"/>
              </a:rPr>
              <a:t>Legalità, salute e rispetto dei diritti in agricoltura</a:t>
            </a:r>
            <a:endParaRPr lang="it-IT" sz="2100" b="0" u="none" strike="noStrike">
              <a:solidFill>
                <a:srgbClr val="000000"/>
              </a:solidFill>
              <a:uFillTx/>
              <a:latin typeface="Arial"/>
            </a:endParaRPr>
          </a:p>
          <a:p>
            <a:pPr algn="just" defTabSz="914400">
              <a:lnSpc>
                <a:spcPct val="100000"/>
              </a:lnSpc>
              <a:tabLst>
                <a:tab pos="488880" algn="l"/>
              </a:tabLst>
            </a:pPr>
            <a:r>
              <a:rPr lang="it-IT" sz="2600" b="1" u="none" strike="noStrike">
                <a:solidFill>
                  <a:srgbClr val="001F5F"/>
                </a:solidFill>
                <a:uFillTx/>
                <a:latin typeface="Comic Sans MS"/>
                <a:ea typeface="Tahoma"/>
              </a:rPr>
              <a:t>Tematica 3 – </a:t>
            </a:r>
            <a:r>
              <a:rPr lang="it-IT" sz="2200" b="1" u="none" strike="noStrike">
                <a:solidFill>
                  <a:srgbClr val="001F5F"/>
                </a:solidFill>
                <a:uFillTx/>
                <a:latin typeface="Comic Sans MS"/>
                <a:ea typeface="Tahoma"/>
              </a:rPr>
              <a:t>Sostenibilità ambientale </a:t>
            </a:r>
            <a:r>
              <a:rPr lang="it-IT" sz="1100" b="1" u="none" strike="noStrike">
                <a:solidFill>
                  <a:srgbClr val="001F5F"/>
                </a:solidFill>
                <a:uFillTx/>
                <a:latin typeface="Comic Sans MS"/>
                <a:ea typeface="Tahoma"/>
              </a:rPr>
              <a:t>(</a:t>
            </a:r>
            <a:r>
              <a:rPr lang="it-IT" sz="1100" b="1" u="sng" strike="noStrike">
                <a:solidFill>
                  <a:srgbClr val="001F5F"/>
                </a:solidFill>
                <a:uFillTx/>
                <a:latin typeface="Comic Sans MS"/>
                <a:ea typeface="Tahoma"/>
              </a:rPr>
              <a:t>valida per infrazioni non significative</a:t>
            </a:r>
            <a:r>
              <a:rPr lang="it-IT" sz="1100" b="1" u="none" strike="noStrike">
                <a:solidFill>
                  <a:srgbClr val="001F5F"/>
                </a:solidFill>
                <a:uFillTx/>
                <a:latin typeface="Comic Sans MS"/>
                <a:ea typeface="Tahoma"/>
              </a:rPr>
              <a:t>)</a:t>
            </a:r>
            <a:endParaRPr lang="it-IT" sz="1100" b="0" u="none" strike="noStrike">
              <a:solidFill>
                <a:srgbClr val="000000"/>
              </a:solidFill>
              <a:uFillTx/>
              <a:latin typeface="Arial"/>
            </a:endParaRPr>
          </a:p>
          <a:p>
            <a:pPr algn="just" defTabSz="914400">
              <a:lnSpc>
                <a:spcPct val="100000"/>
              </a:lnSpc>
              <a:tabLst>
                <a:tab pos="488880" algn="l"/>
              </a:tabLst>
            </a:pPr>
            <a:r>
              <a:rPr lang="it-IT" sz="2600" b="1" u="none" strike="noStrike">
                <a:solidFill>
                  <a:srgbClr val="001F5F"/>
                </a:solidFill>
                <a:uFillTx/>
                <a:latin typeface="Comic Sans MS"/>
                <a:ea typeface="Tahoma"/>
              </a:rPr>
              <a:t>Tematica 4 – </a:t>
            </a:r>
            <a:r>
              <a:rPr lang="it-IT" sz="2200" b="1" u="none" strike="noStrike">
                <a:solidFill>
                  <a:srgbClr val="001F5F"/>
                </a:solidFill>
                <a:uFillTx/>
                <a:latin typeface="Comic Sans MS"/>
                <a:ea typeface="Tahoma"/>
              </a:rPr>
              <a:t>Zootecnia e Benessere Animale</a:t>
            </a:r>
            <a:endParaRPr lang="it-IT" sz="2200" b="0" u="none" strike="noStrike">
              <a:solidFill>
                <a:srgbClr val="000000"/>
              </a:solidFill>
              <a:uFillTx/>
              <a:latin typeface="Arial"/>
            </a:endParaRPr>
          </a:p>
          <a:p>
            <a:pPr algn="just" defTabSz="914400">
              <a:lnSpc>
                <a:spcPct val="100000"/>
              </a:lnSpc>
              <a:tabLst>
                <a:tab pos="488880" algn="l"/>
              </a:tabLst>
            </a:pPr>
            <a:r>
              <a:rPr lang="it-IT" sz="2600" b="1" u="none" strike="noStrike">
                <a:solidFill>
                  <a:srgbClr val="001F5F"/>
                </a:solidFill>
                <a:uFillTx/>
                <a:latin typeface="Comic Sans MS"/>
                <a:ea typeface="Tahoma"/>
              </a:rPr>
              <a:t>Tematica 5 – </a:t>
            </a:r>
            <a:r>
              <a:rPr lang="it-IT" sz="2200" b="1" u="none" strike="noStrike">
                <a:solidFill>
                  <a:srgbClr val="001F5F"/>
                </a:solidFill>
                <a:uFillTx/>
                <a:latin typeface="Comic Sans MS"/>
                <a:ea typeface="Tahoma"/>
              </a:rPr>
              <a:t>Competitività delle aziende</a:t>
            </a:r>
            <a:endParaRPr lang="it-IT" sz="2200" b="0" u="none" strike="noStrike">
              <a:solidFill>
                <a:srgbClr val="000000"/>
              </a:solidFill>
              <a:uFillTx/>
              <a:latin typeface="Arial"/>
            </a:endParaRPr>
          </a:p>
          <a:p>
            <a:pPr algn="just" defTabSz="914400">
              <a:lnSpc>
                <a:spcPct val="100000"/>
              </a:lnSpc>
              <a:tabLst>
                <a:tab pos="488880" algn="l"/>
              </a:tabLst>
            </a:pPr>
            <a:endParaRPr lang="it-IT" sz="1800" b="0" u="none" strike="noStrike">
              <a:solidFill>
                <a:srgbClr val="000000"/>
              </a:solidFill>
              <a:uFillTx/>
              <a:latin typeface="Arial"/>
            </a:endParaRPr>
          </a:p>
          <a:p>
            <a:pPr algn="just" defTabSz="914400">
              <a:lnSpc>
                <a:spcPct val="100000"/>
              </a:lnSpc>
              <a:tabLst>
                <a:tab pos="488880" algn="l"/>
              </a:tabLst>
            </a:pPr>
            <a:r>
              <a:rPr lang="it-IT" sz="1800" b="1" u="none" strike="noStrike">
                <a:solidFill>
                  <a:srgbClr val="001F5F"/>
                </a:solidFill>
                <a:uFillTx/>
                <a:latin typeface="Comic Sans MS"/>
                <a:ea typeface="Tahoma"/>
              </a:rPr>
              <a:t>Al par. 3.1 del bando sono specificati i tematismi relativi a ciascuna area tematica sopraelencata.</a:t>
            </a:r>
            <a:endParaRPr lang="it-IT" sz="1800" b="0" u="none" strike="noStrike">
              <a:solidFill>
                <a:srgbClr val="000000"/>
              </a:solidFill>
              <a:uFillTx/>
              <a:latin typeface="Arial"/>
            </a:endParaRPr>
          </a:p>
          <a:p>
            <a:pPr algn="just" defTabSz="914400">
              <a:lnSpc>
                <a:spcPct val="100000"/>
              </a:lnSpc>
              <a:tabLst>
                <a:tab pos="488880" algn="l"/>
              </a:tabLst>
            </a:pPr>
            <a:endParaRPr lang="it-IT" sz="2200" b="0" u="none" strike="noStrike">
              <a:solidFill>
                <a:srgbClr val="000000"/>
              </a:solidFill>
              <a:uFillTx/>
              <a:latin typeface="Arial"/>
            </a:endParaRPr>
          </a:p>
          <a:p>
            <a:pPr algn="just" defTabSz="914400">
              <a:lnSpc>
                <a:spcPct val="100000"/>
              </a:lnSpc>
              <a:tabLst>
                <a:tab pos="488880" algn="l"/>
              </a:tabLst>
            </a:pPr>
            <a:endParaRPr lang="it-IT" sz="2600" b="0" u="none" strike="noStrike">
              <a:solidFill>
                <a:srgbClr val="000000"/>
              </a:solidFill>
              <a:uFillTx/>
              <a:latin typeface="Arial"/>
            </a:endParaRPr>
          </a:p>
          <a:p>
            <a:pPr algn="just" defTabSz="914400">
              <a:lnSpc>
                <a:spcPct val="100000"/>
              </a:lnSpc>
              <a:tabLst>
                <a:tab pos="488880" algn="l"/>
              </a:tabLst>
            </a:pPr>
            <a:endParaRPr lang="it-IT" sz="1200" b="0" u="none" strike="noStrike">
              <a:solidFill>
                <a:srgbClr val="000000"/>
              </a:solidFill>
              <a:uFillTx/>
              <a:latin typeface="Arial"/>
            </a:endParaRPr>
          </a:p>
          <a:p>
            <a:pPr algn="just" defTabSz="914400">
              <a:lnSpc>
                <a:spcPct val="100000"/>
              </a:lnSpc>
              <a:tabLst>
                <a:tab pos="488880" algn="l"/>
              </a:tabLst>
            </a:pPr>
            <a:endParaRPr lang="it-IT" sz="1200" b="0" u="none" strike="noStrike">
              <a:solidFill>
                <a:srgbClr val="000000"/>
              </a:solidFill>
              <a:uFillTx/>
              <a:latin typeface="Arial"/>
            </a:endParaRPr>
          </a:p>
          <a:p>
            <a:pPr algn="just" defTabSz="914400">
              <a:lnSpc>
                <a:spcPct val="100000"/>
              </a:lnSpc>
              <a:tabLst>
                <a:tab pos="488880" algn="l"/>
              </a:tabLst>
            </a:pPr>
            <a:endParaRPr lang="it-IT" sz="1200" b="0" u="none" strike="noStrike">
              <a:solidFill>
                <a:srgbClr val="000000"/>
              </a:solidFill>
              <a:uFillTx/>
              <a:latin typeface="Arial"/>
            </a:endParaRPr>
          </a:p>
          <a:p>
            <a:pPr defTabSz="914400">
              <a:lnSpc>
                <a:spcPts val="1939"/>
              </a:lnSpc>
              <a:spcBef>
                <a:spcPts val="346"/>
              </a:spcBef>
              <a:tabLst>
                <a:tab pos="488880" algn="l"/>
              </a:tabLst>
            </a:pPr>
            <a:endParaRPr lang="it-IT" sz="1800" b="0" u="none" strike="noStrike">
              <a:solidFill>
                <a:srgbClr val="000000"/>
              </a:solidFill>
              <a:uFillTx/>
              <a:latin typeface="Arial"/>
            </a:endParaRPr>
          </a:p>
          <a:p>
            <a:pPr defTabSz="914400">
              <a:lnSpc>
                <a:spcPts val="1939"/>
              </a:lnSpc>
              <a:spcBef>
                <a:spcPts val="346"/>
              </a:spcBef>
              <a:tabLst>
                <a:tab pos="488880" algn="l"/>
              </a:tabLst>
            </a:pPr>
            <a:endParaRPr lang="it-IT" sz="1800" b="0" u="none" strike="noStrike">
              <a:solidFill>
                <a:srgbClr val="000000"/>
              </a:solidFill>
              <a:uFillTx/>
              <a:latin typeface="Arial"/>
            </a:endParaRPr>
          </a:p>
        </p:txBody>
      </p:sp>
      <p:sp>
        <p:nvSpPr>
          <p:cNvPr id="227" name="PlaceHolder 1"/>
          <p:cNvSpPr>
            <a:spLocks noGrp="1"/>
          </p:cNvSpPr>
          <p:nvPr>
            <p:ph type="title"/>
          </p:nvPr>
        </p:nvSpPr>
        <p:spPr>
          <a:xfrm>
            <a:off x="78840" y="775080"/>
            <a:ext cx="8556480" cy="660240"/>
          </a:xfrm>
          <a:prstGeom prst="rect">
            <a:avLst/>
          </a:prstGeom>
          <a:noFill/>
          <a:ln w="0">
            <a:noFill/>
          </a:ln>
        </p:spPr>
        <p:txBody>
          <a:bodyPr lIns="0" tIns="43200" rIns="0" bIns="0" anchor="t">
            <a:noAutofit/>
          </a:bodyPr>
          <a:lstStyle/>
          <a:p>
            <a:pPr marL="184680" indent="-172800" algn="ctr" defTabSz="914400">
              <a:lnSpc>
                <a:spcPct val="90000"/>
              </a:lnSpc>
              <a:spcBef>
                <a:spcPts val="340"/>
              </a:spcBef>
              <a:buNone/>
              <a:tabLst>
                <a:tab pos="0" algn="l"/>
              </a:tabLst>
            </a:pPr>
            <a:r>
              <a:rPr lang="it-IT" sz="2000" b="1" u="none" strike="noStrike">
                <a:solidFill>
                  <a:srgbClr val="006FC0"/>
                </a:solidFill>
                <a:uFillTx/>
                <a:latin typeface="Comic Sans MS"/>
              </a:rPr>
              <a:t> </a:t>
            </a:r>
            <a:br>
              <a:rPr sz="2000"/>
            </a:br>
            <a:r>
              <a:rPr lang="it-IT" sz="2600" b="1" u="none" strike="noStrike">
                <a:solidFill>
                  <a:srgbClr val="006FC0"/>
                </a:solidFill>
                <a:uFillTx/>
                <a:latin typeface="Comic Sans MS"/>
              </a:rPr>
              <a:t>AREE</a:t>
            </a:r>
            <a:r>
              <a:rPr lang="it-IT" sz="2000" b="1" u="none" strike="noStrike">
                <a:solidFill>
                  <a:srgbClr val="006FC0"/>
                </a:solidFill>
                <a:uFillTx/>
                <a:latin typeface="Comic Sans MS"/>
              </a:rPr>
              <a:t> </a:t>
            </a:r>
            <a:r>
              <a:rPr lang="it-IT" sz="2600" b="1" u="none" strike="noStrike">
                <a:solidFill>
                  <a:srgbClr val="006FC0"/>
                </a:solidFill>
                <a:uFillTx/>
                <a:latin typeface="Comic Sans MS"/>
              </a:rPr>
              <a:t>TEMATICHE</a:t>
            </a:r>
            <a:br>
              <a:rPr sz="2600"/>
            </a:br>
            <a:endParaRPr lang="it-IT" sz="2600" b="0" u="none" strike="noStrike">
              <a:solidFill>
                <a:srgbClr val="000000"/>
              </a:solidFill>
              <a:uFillTx/>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object 2"/>
          <p:cNvSpPr/>
          <p:nvPr/>
        </p:nvSpPr>
        <p:spPr>
          <a:xfrm>
            <a:off x="594360" y="2167560"/>
            <a:ext cx="7821720" cy="1482840"/>
          </a:xfrm>
          <a:prstGeom prst="rect">
            <a:avLst/>
          </a:prstGeom>
          <a:noFill/>
          <a:ln w="0">
            <a:noFill/>
          </a:ln>
        </p:spPr>
        <p:style>
          <a:lnRef idx="0">
            <a:scrgbClr r="0" g="0" b="0"/>
          </a:lnRef>
          <a:fillRef idx="0">
            <a:scrgbClr r="0" g="0" b="0"/>
          </a:fillRef>
          <a:effectRef idx="0">
            <a:scrgbClr r="0" g="0" b="0"/>
          </a:effectRef>
          <a:fontRef idx="minor"/>
        </p:style>
        <p:txBody>
          <a:bodyPr lIns="0" tIns="97200" rIns="0" bIns="0" anchor="t">
            <a:spAutoFit/>
          </a:bodyPr>
          <a:lstStyle/>
          <a:p>
            <a:pPr marL="511920" lvl="1" indent="-498960" defTabSz="914400">
              <a:lnSpc>
                <a:spcPct val="100000"/>
              </a:lnSpc>
              <a:spcBef>
                <a:spcPts val="765"/>
              </a:spcBef>
              <a:buClr>
                <a:srgbClr val="001F5F"/>
              </a:buClr>
              <a:buSzPct val="90000"/>
              <a:buFont typeface="OpenSymbol"/>
              <a:buAutoNum type="arabicPeriod"/>
              <a:tabLst>
                <a:tab pos="511920" algn="l"/>
              </a:tabLst>
            </a:pPr>
            <a:r>
              <a:rPr lang="it-IT" sz="1600" b="1" u="none" strike="noStrike">
                <a:solidFill>
                  <a:srgbClr val="001F5F"/>
                </a:solidFill>
                <a:uFillTx/>
                <a:latin typeface="Comic Sans MS"/>
              </a:rPr>
              <a:t>Dal 27 febbraio 2026 alle ore 13:00 del 31 marzo 2026</a:t>
            </a:r>
            <a:endParaRPr lang="it-IT" sz="1600" b="0" u="none" strike="noStrike">
              <a:solidFill>
                <a:srgbClr val="000000"/>
              </a:solidFill>
              <a:uFillTx/>
              <a:latin typeface="Arial"/>
            </a:endParaRPr>
          </a:p>
          <a:p>
            <a:pPr marL="511920" lvl="1" indent="-498960" algn="just" defTabSz="914400">
              <a:lnSpc>
                <a:spcPct val="100000"/>
              </a:lnSpc>
              <a:spcBef>
                <a:spcPts val="765"/>
              </a:spcBef>
              <a:buClr>
                <a:srgbClr val="001F5F"/>
              </a:buClr>
              <a:buSzPct val="90000"/>
              <a:buFont typeface="OpenSymbol"/>
              <a:buAutoNum type="arabicPeriod"/>
              <a:tabLst>
                <a:tab pos="511920" algn="l"/>
              </a:tabLst>
            </a:pPr>
            <a:r>
              <a:rPr lang="it-IT" sz="1600" b="1" u="none" strike="noStrike">
                <a:solidFill>
                  <a:srgbClr val="001F5F"/>
                </a:solidFill>
                <a:uFillTx/>
                <a:latin typeface="Comic Sans MS"/>
              </a:rPr>
              <a:t>Esclusivamente mediante procedura informatizzata impiegando la modulistica disponibile sulla piattaforma gestionale di ARTEA raggiungibile dal sito </a:t>
            </a:r>
            <a:r>
              <a:rPr lang="it-IT" sz="1600" b="1" u="none" strike="noStrike">
                <a:solidFill>
                  <a:srgbClr val="0000FF"/>
                </a:solidFill>
                <a:uFillTx/>
                <a:latin typeface="Comic Sans MS"/>
                <a:hlinkClick r:id="rId2"/>
              </a:rPr>
              <a:t>www.artea.toscana.it</a:t>
            </a:r>
            <a:endParaRPr lang="it-IT" sz="1600" b="0" u="none" strike="noStrike">
              <a:solidFill>
                <a:srgbClr val="000000"/>
              </a:solidFill>
              <a:uFillTx/>
              <a:latin typeface="Arial"/>
            </a:endParaRPr>
          </a:p>
          <a:p>
            <a:pPr defTabSz="914400">
              <a:lnSpc>
                <a:spcPct val="100000"/>
              </a:lnSpc>
              <a:spcBef>
                <a:spcPts val="765"/>
              </a:spcBef>
              <a:tabLst>
                <a:tab pos="511920" algn="l"/>
              </a:tabLst>
            </a:pPr>
            <a:endParaRPr lang="it-IT" sz="1800" b="0" u="none" strike="noStrike">
              <a:solidFill>
                <a:srgbClr val="000000"/>
              </a:solidFill>
              <a:uFillTx/>
              <a:latin typeface="Arial"/>
            </a:endParaRPr>
          </a:p>
        </p:txBody>
      </p:sp>
      <p:sp>
        <p:nvSpPr>
          <p:cNvPr id="229" name="PlaceHolder 1"/>
          <p:cNvSpPr>
            <a:spLocks noGrp="1"/>
          </p:cNvSpPr>
          <p:nvPr>
            <p:ph type="title"/>
          </p:nvPr>
        </p:nvSpPr>
        <p:spPr>
          <a:xfrm>
            <a:off x="572040" y="1043280"/>
            <a:ext cx="7973280" cy="932040"/>
          </a:xfrm>
          <a:prstGeom prst="rect">
            <a:avLst/>
          </a:prstGeom>
          <a:noFill/>
          <a:ln w="0">
            <a:noFill/>
          </a:ln>
        </p:spPr>
        <p:txBody>
          <a:bodyPr lIns="0" tIns="213840" rIns="0" bIns="0" anchor="t">
            <a:noAutofit/>
          </a:bodyPr>
          <a:lstStyle/>
          <a:p>
            <a:pPr marL="199440" indent="-172800" defTabSz="914400">
              <a:lnSpc>
                <a:spcPts val="2591"/>
              </a:lnSpc>
              <a:spcBef>
                <a:spcPts val="425"/>
              </a:spcBef>
              <a:buNone/>
              <a:tabLst>
                <a:tab pos="0" algn="l"/>
              </a:tabLst>
            </a:pPr>
            <a:r>
              <a:rPr lang="it-IT" sz="2400" b="1" u="none" strike="noStrike">
                <a:solidFill>
                  <a:srgbClr val="006FC0"/>
                </a:solidFill>
                <a:uFillTx/>
                <a:latin typeface="Comic Sans MS"/>
              </a:rPr>
              <a:t>Quando e come presentare la domanda di sostegno</a:t>
            </a:r>
            <a:endParaRPr lang="it-IT" sz="2400" b="0" u="none" strike="noStrike">
              <a:solidFill>
                <a:srgbClr val="000000"/>
              </a:solidFill>
              <a:uFillTx/>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TotalTime>
  <Words>2540</Words>
  <Application>Microsoft Office PowerPoint</Application>
  <PresentationFormat>Presentazione su schermo (16:9)</PresentationFormat>
  <Paragraphs>332</Paragraphs>
  <Slides>21</Slides>
  <Notes>0</Notes>
  <HiddenSlides>0</HiddenSlides>
  <MMClips>0</MMClips>
  <ScaleCrop>false</ScaleCrop>
  <HeadingPairs>
    <vt:vector size="6" baseType="variant">
      <vt:variant>
        <vt:lpstr>Caratteri utilizzati</vt:lpstr>
      </vt:variant>
      <vt:variant>
        <vt:i4>12</vt:i4>
      </vt:variant>
      <vt:variant>
        <vt:lpstr>Tema</vt:lpstr>
      </vt:variant>
      <vt:variant>
        <vt:i4>3</vt:i4>
      </vt:variant>
      <vt:variant>
        <vt:lpstr>Titoli diapositive</vt:lpstr>
      </vt:variant>
      <vt:variant>
        <vt:i4>21</vt:i4>
      </vt:variant>
    </vt:vector>
  </HeadingPairs>
  <TitlesOfParts>
    <vt:vector size="36" baseType="lpstr">
      <vt:lpstr>Microsoft YaHei</vt:lpstr>
      <vt:lpstr>Arial</vt:lpstr>
      <vt:lpstr>Arial MT</vt:lpstr>
      <vt:lpstr>Calibri</vt:lpstr>
      <vt:lpstr>Comic Sans MS</vt:lpstr>
      <vt:lpstr>MV Boli</vt:lpstr>
      <vt:lpstr>OpenSymbol</vt:lpstr>
      <vt:lpstr>Symbol</vt:lpstr>
      <vt:lpstr>Tahoma</vt:lpstr>
      <vt:lpstr>Times New Roman</vt:lpstr>
      <vt:lpstr>TimesNewRomanPSMT</vt:lpstr>
      <vt:lpstr>Wingdings</vt:lpstr>
      <vt:lpstr>Office Theme</vt:lpstr>
      <vt:lpstr>Office Theme</vt:lpstr>
      <vt:lpstr>Office Theme</vt:lpstr>
      <vt:lpstr> SRH01 – Erogazione servizi di consulenza</vt:lpstr>
      <vt:lpstr>Presentazione standard di PowerPoint</vt:lpstr>
      <vt:lpstr>Finalità dell’intervento</vt:lpstr>
      <vt:lpstr>Informazioni finanziarie</vt:lpstr>
      <vt:lpstr>Presentazione standard di PowerPoint</vt:lpstr>
      <vt:lpstr>Destinatari finali della consulenza</vt:lpstr>
      <vt:lpstr>Presentazione standard di PowerPoint</vt:lpstr>
      <vt:lpstr>  AREE TEMATICHE </vt:lpstr>
      <vt:lpstr>Quando e come presentare la domanda di sostegno</vt:lpstr>
      <vt:lpstr>Progetto di consulenza</vt:lpstr>
      <vt:lpstr>Criteri di selezione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Protocollo Operativo per la consulenza alle imprese agricole</vt:lpstr>
      <vt:lpstr>Principali elementi di novità  rispetto ai bandi sottomisura 2.1 del PSR Toscana 2014-2023</vt:lpstr>
      <vt:lpstr>SCRIVICI per avere ulteriori informazioni</vt:lpstr>
      <vt:lpstr>GRAZIE PER L’ATTENZIONE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 SRA 24  Pratiche agricoltura di precisione</dc:title>
  <dc:subject/>
  <dc:creator>GN13216@acidrt.regione.toscana.it</dc:creator>
  <dc:description/>
  <cp:lastModifiedBy>FF20417@acidrt.regione.toscana.it</cp:lastModifiedBy>
  <cp:revision>47</cp:revision>
  <cp:lastPrinted>2026-02-02T09:49:32Z</cp:lastPrinted>
  <dcterms:created xsi:type="dcterms:W3CDTF">2025-07-08T09:10:47Z</dcterms:created>
  <dcterms:modified xsi:type="dcterms:W3CDTF">2026-02-03T06:00:57Z</dcterms:modified>
  <dc:language>it-IT</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2024-02-13T00:00:00Z</vt:filetime>
  </property>
  <property fmtid="{D5CDD505-2E9C-101B-9397-08002B2CF9AE}" pid="3" name="Creator">
    <vt:lpwstr>Microsoft® PowerPoint® 2019</vt:lpwstr>
  </property>
  <property fmtid="{D5CDD505-2E9C-101B-9397-08002B2CF9AE}" pid="4" name="LastSaved">
    <vt:filetime>2025-07-08T00:00:00Z</vt:filetime>
  </property>
  <property fmtid="{D5CDD505-2E9C-101B-9397-08002B2CF9AE}" pid="5" name="PresentationFormat">
    <vt:lpwstr>Presentazione su schermo (16:9)</vt:lpwstr>
  </property>
  <property fmtid="{D5CDD505-2E9C-101B-9397-08002B2CF9AE}" pid="6" name="Producer">
    <vt:lpwstr>Microsoft® PowerPoint® 2019</vt:lpwstr>
  </property>
  <property fmtid="{D5CDD505-2E9C-101B-9397-08002B2CF9AE}" pid="7" name="Slides">
    <vt:i4>17</vt:i4>
  </property>
</Properties>
</file>