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1"/>
  </p:notesMasterIdLst>
  <p:sldIdLst>
    <p:sldId id="257" r:id="rId2"/>
    <p:sldId id="260" r:id="rId3"/>
    <p:sldId id="291" r:id="rId4"/>
    <p:sldId id="258" r:id="rId5"/>
    <p:sldId id="276" r:id="rId6"/>
    <p:sldId id="262" r:id="rId7"/>
    <p:sldId id="280" r:id="rId8"/>
    <p:sldId id="281" r:id="rId9"/>
    <p:sldId id="288" r:id="rId10"/>
    <p:sldId id="261" r:id="rId11"/>
    <p:sldId id="268" r:id="rId12"/>
    <p:sldId id="269" r:id="rId13"/>
    <p:sldId id="277" r:id="rId14"/>
    <p:sldId id="272" r:id="rId15"/>
    <p:sldId id="273" r:id="rId16"/>
    <p:sldId id="279" r:id="rId17"/>
    <p:sldId id="285" r:id="rId18"/>
    <p:sldId id="286" r:id="rId19"/>
    <p:sldId id="287" r:id="rId20"/>
  </p:sldIdLst>
  <p:sldSz cx="9144000" cy="5143500" type="screen16x9"/>
  <p:notesSz cx="6858000" cy="9872663"/>
  <p:defaultText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732929E8-99F8-46F9-83E6-1156699244FF}">
          <p14:sldIdLst>
            <p14:sldId id="257"/>
            <p14:sldId id="260"/>
            <p14:sldId id="291"/>
            <p14:sldId id="258"/>
            <p14:sldId id="276"/>
            <p14:sldId id="262"/>
            <p14:sldId id="280"/>
            <p14:sldId id="281"/>
            <p14:sldId id="288"/>
            <p14:sldId id="261"/>
            <p14:sldId id="268"/>
            <p14:sldId id="269"/>
            <p14:sldId id="277"/>
            <p14:sldId id="272"/>
            <p14:sldId id="273"/>
            <p14:sldId id="279"/>
            <p14:sldId id="285"/>
            <p14:sldId id="286"/>
            <p14:sldId id="28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F05"/>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2047" autoAdjust="0"/>
  </p:normalViewPr>
  <p:slideViewPr>
    <p:cSldViewPr snapToGrid="0">
      <p:cViewPr varScale="1">
        <p:scale>
          <a:sx n="82" d="100"/>
          <a:sy n="82" d="100"/>
        </p:scale>
        <p:origin x="804" y="5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795680-F0C6-40B4-8394-67444C728052}"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it-IT"/>
        </a:p>
      </dgm:t>
    </dgm:pt>
    <dgm:pt modelId="{F5F226B5-027F-42E3-AE96-01588173875B}">
      <dgm:prSet phldrT="[Testo]"/>
      <dgm:spPr/>
      <dgm:t>
        <a:bodyPr/>
        <a:lstStyle/>
        <a:p>
          <a:pPr>
            <a:buFontTx/>
            <a:buChar char="-"/>
          </a:pPr>
          <a:r>
            <a:rPr lang="it-IT" b="1" dirty="0">
              <a:solidFill>
                <a:srgbClr val="002060"/>
              </a:solidFill>
              <a:latin typeface="Comic Sans MS" panose="030F0702030302020204" pitchFamily="66" charset="0"/>
            </a:rPr>
            <a:t>Co-creazione di conoscenze tra i partecipanti</a:t>
          </a:r>
          <a:endParaRPr lang="it-IT" dirty="0">
            <a:solidFill>
              <a:srgbClr val="002060"/>
            </a:solidFill>
          </a:endParaRPr>
        </a:p>
      </dgm:t>
    </dgm:pt>
    <dgm:pt modelId="{E92A7CAE-C30C-4FB2-858F-08A3766C5C3C}" type="parTrans" cxnId="{866F5BD7-2725-41EC-B95E-78B1381522BE}">
      <dgm:prSet/>
      <dgm:spPr/>
      <dgm:t>
        <a:bodyPr/>
        <a:lstStyle/>
        <a:p>
          <a:endParaRPr lang="it-IT"/>
        </a:p>
      </dgm:t>
    </dgm:pt>
    <dgm:pt modelId="{7D0E5655-D86A-4FCB-AEA0-E53C3CD3DB96}" type="sibTrans" cxnId="{866F5BD7-2725-41EC-B95E-78B1381522BE}">
      <dgm:prSet/>
      <dgm:spPr/>
      <dgm:t>
        <a:bodyPr/>
        <a:lstStyle/>
        <a:p>
          <a:endParaRPr lang="it-IT"/>
        </a:p>
      </dgm:t>
    </dgm:pt>
    <dgm:pt modelId="{8DA7FC92-2EF2-4AF1-A491-C4150A2476E1}">
      <dgm:prSet phldrT="[Testo]"/>
      <dgm:spPr/>
      <dgm:t>
        <a:bodyPr/>
        <a:lstStyle/>
        <a:p>
          <a:pPr>
            <a:buFontTx/>
            <a:buChar char="-"/>
          </a:pPr>
          <a:r>
            <a:rPr lang="it-IT" b="1" dirty="0">
              <a:solidFill>
                <a:srgbClr val="002060"/>
              </a:solidFill>
              <a:latin typeface="Comic Sans MS" panose="030F0702030302020204" pitchFamily="66" charset="0"/>
            </a:rPr>
            <a:t>Adozione di innovazione</a:t>
          </a:r>
          <a:r>
            <a:rPr lang="it-IT" dirty="0">
              <a:solidFill>
                <a:srgbClr val="002060"/>
              </a:solidFill>
              <a:latin typeface="Comic Sans MS" panose="030F0702030302020204" pitchFamily="66" charset="0"/>
            </a:rPr>
            <a:t>: trasferimenti di nuove opportunità, novità o esperienze pratiche</a:t>
          </a:r>
          <a:endParaRPr lang="it-IT" dirty="0">
            <a:solidFill>
              <a:srgbClr val="002060"/>
            </a:solidFill>
          </a:endParaRPr>
        </a:p>
      </dgm:t>
    </dgm:pt>
    <dgm:pt modelId="{09916F82-B1BC-4D86-8739-7C36D4652969}" type="parTrans" cxnId="{920AEA7F-02D9-4A04-A549-173861A002A7}">
      <dgm:prSet/>
      <dgm:spPr/>
      <dgm:t>
        <a:bodyPr/>
        <a:lstStyle/>
        <a:p>
          <a:endParaRPr lang="it-IT"/>
        </a:p>
      </dgm:t>
    </dgm:pt>
    <dgm:pt modelId="{68B49FC4-9CDF-45C3-9D73-70F9A1C2807E}" type="sibTrans" cxnId="{920AEA7F-02D9-4A04-A549-173861A002A7}">
      <dgm:prSet/>
      <dgm:spPr/>
      <dgm:t>
        <a:bodyPr/>
        <a:lstStyle/>
        <a:p>
          <a:endParaRPr lang="it-IT"/>
        </a:p>
      </dgm:t>
    </dgm:pt>
    <dgm:pt modelId="{A1470C25-2705-41B4-B6DA-8D942486CB64}">
      <dgm:prSet phldrT="[Testo]"/>
      <dgm:spPr/>
      <dgm:t>
        <a:bodyPr/>
        <a:lstStyle/>
        <a:p>
          <a:pPr>
            <a:buFontTx/>
            <a:buChar char="-"/>
          </a:pPr>
          <a:r>
            <a:rPr lang="it-IT" b="1" dirty="0">
              <a:solidFill>
                <a:srgbClr val="002060"/>
              </a:solidFill>
              <a:latin typeface="Comic Sans MS" panose="030F0702030302020204" pitchFamily="66" charset="0"/>
            </a:rPr>
            <a:t>Attuazione della ricerca</a:t>
          </a:r>
          <a:r>
            <a:rPr lang="it-IT" dirty="0">
              <a:solidFill>
                <a:srgbClr val="002060"/>
              </a:solidFill>
              <a:latin typeface="Comic Sans MS" panose="030F0702030302020204" pitchFamily="66" charset="0"/>
            </a:rPr>
            <a:t>: trasferire i risultati della ricerca applicata alla pratica agricola</a:t>
          </a:r>
          <a:endParaRPr lang="it-IT" dirty="0">
            <a:solidFill>
              <a:srgbClr val="002060"/>
            </a:solidFill>
          </a:endParaRPr>
        </a:p>
      </dgm:t>
    </dgm:pt>
    <dgm:pt modelId="{964A460B-1756-45A7-9835-3669142A7DB4}" type="parTrans" cxnId="{0A1D3525-7277-442B-A79B-53A2CE2CB9BF}">
      <dgm:prSet/>
      <dgm:spPr/>
      <dgm:t>
        <a:bodyPr/>
        <a:lstStyle/>
        <a:p>
          <a:endParaRPr lang="it-IT"/>
        </a:p>
      </dgm:t>
    </dgm:pt>
    <dgm:pt modelId="{C650FA33-47AB-47B6-A858-E921E291AECA}" type="sibTrans" cxnId="{0A1D3525-7277-442B-A79B-53A2CE2CB9BF}">
      <dgm:prSet/>
      <dgm:spPr/>
      <dgm:t>
        <a:bodyPr/>
        <a:lstStyle/>
        <a:p>
          <a:endParaRPr lang="it-IT"/>
        </a:p>
      </dgm:t>
    </dgm:pt>
    <dgm:pt modelId="{024EFC79-F450-41F9-BB12-18EDC1E9C2DB}">
      <dgm:prSet phldrT="[Testo]"/>
      <dgm:spPr/>
      <dgm:t>
        <a:bodyPr/>
        <a:lstStyle/>
        <a:p>
          <a:pPr>
            <a:buFontTx/>
            <a:buChar char="-"/>
          </a:pPr>
          <a:r>
            <a:rPr lang="it-IT" b="1" dirty="0">
              <a:solidFill>
                <a:srgbClr val="002060"/>
              </a:solidFill>
              <a:latin typeface="Comic Sans MS" panose="030F0702030302020204" pitchFamily="66" charset="0"/>
            </a:rPr>
            <a:t>Sensibilizzazione</a:t>
          </a:r>
          <a:r>
            <a:rPr lang="it-IT" dirty="0">
              <a:solidFill>
                <a:srgbClr val="002060"/>
              </a:solidFill>
              <a:latin typeface="Comic Sans MS" panose="030F0702030302020204" pitchFamily="66" charset="0"/>
            </a:rPr>
            <a:t>: le dimostrazioni possono accrescere la sensibilizzazione su argomenti specifici</a:t>
          </a:r>
          <a:endParaRPr lang="it-IT" dirty="0">
            <a:solidFill>
              <a:srgbClr val="002060"/>
            </a:solidFill>
          </a:endParaRPr>
        </a:p>
      </dgm:t>
    </dgm:pt>
    <dgm:pt modelId="{90B790F2-B29C-4274-A637-29B1F3E455A0}" type="parTrans" cxnId="{DD7BC8D2-8B18-4846-928F-BFB3E4327686}">
      <dgm:prSet/>
      <dgm:spPr/>
      <dgm:t>
        <a:bodyPr/>
        <a:lstStyle/>
        <a:p>
          <a:endParaRPr lang="it-IT"/>
        </a:p>
      </dgm:t>
    </dgm:pt>
    <dgm:pt modelId="{749B2A1C-4AB8-49AA-9C42-033D27794199}" type="sibTrans" cxnId="{DD7BC8D2-8B18-4846-928F-BFB3E4327686}">
      <dgm:prSet/>
      <dgm:spPr/>
      <dgm:t>
        <a:bodyPr/>
        <a:lstStyle/>
        <a:p>
          <a:endParaRPr lang="it-IT"/>
        </a:p>
      </dgm:t>
    </dgm:pt>
    <dgm:pt modelId="{108824B1-AB86-4B81-A47B-F26F0A4536E7}">
      <dgm:prSet/>
      <dgm:spPr/>
      <dgm:t>
        <a:bodyPr/>
        <a:lstStyle/>
        <a:p>
          <a:r>
            <a:rPr lang="it-IT" b="1" dirty="0">
              <a:solidFill>
                <a:srgbClr val="002060"/>
              </a:solidFill>
              <a:latin typeface="Comic Sans MS" panose="030F0702030302020204" pitchFamily="66" charset="0"/>
            </a:rPr>
            <a:t>Risoluzione di problemi: </a:t>
          </a:r>
          <a:r>
            <a:rPr lang="it-IT" dirty="0">
              <a:solidFill>
                <a:srgbClr val="002060"/>
              </a:solidFill>
              <a:latin typeface="Comic Sans MS" panose="030F0702030302020204" pitchFamily="66" charset="0"/>
            </a:rPr>
            <a:t>le dimostrazioni sono una piattaforma utile per collegare le esigenze degli agricoltori e non</a:t>
          </a:r>
        </a:p>
      </dgm:t>
    </dgm:pt>
    <dgm:pt modelId="{6FC8A8C2-C8B4-45C8-B1E2-BE56780F8ED1}" type="parTrans" cxnId="{779BFA5E-5C4F-4DAC-81A7-D2C951172F59}">
      <dgm:prSet/>
      <dgm:spPr/>
      <dgm:t>
        <a:bodyPr/>
        <a:lstStyle/>
        <a:p>
          <a:endParaRPr lang="it-IT"/>
        </a:p>
      </dgm:t>
    </dgm:pt>
    <dgm:pt modelId="{D808EAE7-75C7-4DD8-9B26-C3EF1A148B92}" type="sibTrans" cxnId="{779BFA5E-5C4F-4DAC-81A7-D2C951172F59}">
      <dgm:prSet/>
      <dgm:spPr/>
      <dgm:t>
        <a:bodyPr/>
        <a:lstStyle/>
        <a:p>
          <a:endParaRPr lang="it-IT"/>
        </a:p>
      </dgm:t>
    </dgm:pt>
    <dgm:pt modelId="{84A67BC0-D71C-45BC-9F4D-55E7612F7569}">
      <dgm:prSet/>
      <dgm:spPr/>
      <dgm:t>
        <a:bodyPr/>
        <a:lstStyle/>
        <a:p>
          <a:r>
            <a:rPr lang="it-IT" b="1" dirty="0">
              <a:solidFill>
                <a:srgbClr val="002060"/>
              </a:solidFill>
              <a:latin typeface="Comic Sans MS" panose="030F0702030302020204" pitchFamily="66" charset="0"/>
            </a:rPr>
            <a:t>Formazione:</a:t>
          </a:r>
          <a:r>
            <a:rPr lang="it-IT" dirty="0">
              <a:solidFill>
                <a:srgbClr val="002060"/>
              </a:solidFill>
              <a:latin typeface="Comic Sans MS" panose="030F0702030302020204" pitchFamily="66" charset="0"/>
            </a:rPr>
            <a:t> con la dimostrazione si migliorano le competenze e lo sviluppo di capacità</a:t>
          </a:r>
        </a:p>
      </dgm:t>
    </dgm:pt>
    <dgm:pt modelId="{C86CF1BC-1E7E-45C7-9021-ECD98F7819EC}" type="parTrans" cxnId="{E63C8A64-3910-4739-83E5-C819895EFDC6}">
      <dgm:prSet/>
      <dgm:spPr/>
      <dgm:t>
        <a:bodyPr/>
        <a:lstStyle/>
        <a:p>
          <a:endParaRPr lang="it-IT"/>
        </a:p>
      </dgm:t>
    </dgm:pt>
    <dgm:pt modelId="{5ACA2E3B-AD38-42F1-901E-9B2F9A42B37C}" type="sibTrans" cxnId="{E63C8A64-3910-4739-83E5-C819895EFDC6}">
      <dgm:prSet/>
      <dgm:spPr/>
      <dgm:t>
        <a:bodyPr/>
        <a:lstStyle/>
        <a:p>
          <a:endParaRPr lang="it-IT"/>
        </a:p>
      </dgm:t>
    </dgm:pt>
    <dgm:pt modelId="{B8EA114E-C427-41BC-A35A-ACA533D19C34}" type="pres">
      <dgm:prSet presAssocID="{3F795680-F0C6-40B4-8394-67444C728052}" presName="diagram" presStyleCnt="0">
        <dgm:presLayoutVars>
          <dgm:dir/>
          <dgm:resizeHandles val="exact"/>
        </dgm:presLayoutVars>
      </dgm:prSet>
      <dgm:spPr/>
    </dgm:pt>
    <dgm:pt modelId="{E8259B37-10D4-4065-92B3-B7D65C141614}" type="pres">
      <dgm:prSet presAssocID="{F5F226B5-027F-42E3-AE96-01588173875B}" presName="node" presStyleLbl="node1" presStyleIdx="0" presStyleCnt="6">
        <dgm:presLayoutVars>
          <dgm:bulletEnabled val="1"/>
        </dgm:presLayoutVars>
      </dgm:prSet>
      <dgm:spPr/>
    </dgm:pt>
    <dgm:pt modelId="{3C2E7953-F10F-4874-B18C-C65278C216E3}" type="pres">
      <dgm:prSet presAssocID="{7D0E5655-D86A-4FCB-AEA0-E53C3CD3DB96}" presName="sibTrans" presStyleCnt="0"/>
      <dgm:spPr/>
    </dgm:pt>
    <dgm:pt modelId="{4F5F5FC4-B566-4797-8035-1836B8BAE7D2}" type="pres">
      <dgm:prSet presAssocID="{8DA7FC92-2EF2-4AF1-A491-C4150A2476E1}" presName="node" presStyleLbl="node1" presStyleIdx="1" presStyleCnt="6">
        <dgm:presLayoutVars>
          <dgm:bulletEnabled val="1"/>
        </dgm:presLayoutVars>
      </dgm:prSet>
      <dgm:spPr/>
    </dgm:pt>
    <dgm:pt modelId="{9399A245-3AF0-478A-AA81-C627FD963579}" type="pres">
      <dgm:prSet presAssocID="{68B49FC4-9CDF-45C3-9D73-70F9A1C2807E}" presName="sibTrans" presStyleCnt="0"/>
      <dgm:spPr/>
    </dgm:pt>
    <dgm:pt modelId="{27CC9412-E081-488D-BC53-E251F7752AF1}" type="pres">
      <dgm:prSet presAssocID="{A1470C25-2705-41B4-B6DA-8D942486CB64}" presName="node" presStyleLbl="node1" presStyleIdx="2" presStyleCnt="6">
        <dgm:presLayoutVars>
          <dgm:bulletEnabled val="1"/>
        </dgm:presLayoutVars>
      </dgm:prSet>
      <dgm:spPr/>
    </dgm:pt>
    <dgm:pt modelId="{06DA67CE-F723-48D6-9A29-F272ADBD0542}" type="pres">
      <dgm:prSet presAssocID="{C650FA33-47AB-47B6-A858-E921E291AECA}" presName="sibTrans" presStyleCnt="0"/>
      <dgm:spPr/>
    </dgm:pt>
    <dgm:pt modelId="{A21F6209-7859-4777-88B4-EC06FBD23C24}" type="pres">
      <dgm:prSet presAssocID="{84A67BC0-D71C-45BC-9F4D-55E7612F7569}" presName="node" presStyleLbl="node1" presStyleIdx="3" presStyleCnt="6">
        <dgm:presLayoutVars>
          <dgm:bulletEnabled val="1"/>
        </dgm:presLayoutVars>
      </dgm:prSet>
      <dgm:spPr/>
    </dgm:pt>
    <dgm:pt modelId="{51D2D484-3094-4499-B0AB-8CCA6A223D00}" type="pres">
      <dgm:prSet presAssocID="{5ACA2E3B-AD38-42F1-901E-9B2F9A42B37C}" presName="sibTrans" presStyleCnt="0"/>
      <dgm:spPr/>
    </dgm:pt>
    <dgm:pt modelId="{0CC3C18D-47BD-46F6-A1F3-C21C9AD57A0E}" type="pres">
      <dgm:prSet presAssocID="{108824B1-AB86-4B81-A47B-F26F0A4536E7}" presName="node" presStyleLbl="node1" presStyleIdx="4" presStyleCnt="6" custLinFactNeighborX="2629" custLinFactNeighborY="-2258">
        <dgm:presLayoutVars>
          <dgm:bulletEnabled val="1"/>
        </dgm:presLayoutVars>
      </dgm:prSet>
      <dgm:spPr/>
    </dgm:pt>
    <dgm:pt modelId="{28790FE0-EAAB-4896-B036-1CA3C7BA3D6F}" type="pres">
      <dgm:prSet presAssocID="{D808EAE7-75C7-4DD8-9B26-C3EF1A148B92}" presName="sibTrans" presStyleCnt="0"/>
      <dgm:spPr/>
    </dgm:pt>
    <dgm:pt modelId="{B62FAC66-BDFD-4E71-9BFE-3012F10538BE}" type="pres">
      <dgm:prSet presAssocID="{024EFC79-F450-41F9-BB12-18EDC1E9C2DB}" presName="node" presStyleLbl="node1" presStyleIdx="5" presStyleCnt="6">
        <dgm:presLayoutVars>
          <dgm:bulletEnabled val="1"/>
        </dgm:presLayoutVars>
      </dgm:prSet>
      <dgm:spPr/>
    </dgm:pt>
  </dgm:ptLst>
  <dgm:cxnLst>
    <dgm:cxn modelId="{C3A76D0E-DAD3-40C1-8248-02CC27FF3DEF}" type="presOf" srcId="{F5F226B5-027F-42E3-AE96-01588173875B}" destId="{E8259B37-10D4-4065-92B3-B7D65C141614}" srcOrd="0" destOrd="0" presId="urn:microsoft.com/office/officeart/2005/8/layout/default"/>
    <dgm:cxn modelId="{88F58522-E54B-478A-A9D4-0CA47642A12B}" type="presOf" srcId="{84A67BC0-D71C-45BC-9F4D-55E7612F7569}" destId="{A21F6209-7859-4777-88B4-EC06FBD23C24}" srcOrd="0" destOrd="0" presId="urn:microsoft.com/office/officeart/2005/8/layout/default"/>
    <dgm:cxn modelId="{0A1D3525-7277-442B-A79B-53A2CE2CB9BF}" srcId="{3F795680-F0C6-40B4-8394-67444C728052}" destId="{A1470C25-2705-41B4-B6DA-8D942486CB64}" srcOrd="2" destOrd="0" parTransId="{964A460B-1756-45A7-9835-3669142A7DB4}" sibTransId="{C650FA33-47AB-47B6-A858-E921E291AECA}"/>
    <dgm:cxn modelId="{DCF8CA3E-D395-4167-A4A4-CC8FE18DB5D2}" type="presOf" srcId="{3F795680-F0C6-40B4-8394-67444C728052}" destId="{B8EA114E-C427-41BC-A35A-ACA533D19C34}" srcOrd="0" destOrd="0" presId="urn:microsoft.com/office/officeart/2005/8/layout/default"/>
    <dgm:cxn modelId="{779BFA5E-5C4F-4DAC-81A7-D2C951172F59}" srcId="{3F795680-F0C6-40B4-8394-67444C728052}" destId="{108824B1-AB86-4B81-A47B-F26F0A4536E7}" srcOrd="4" destOrd="0" parTransId="{6FC8A8C2-C8B4-45C8-B1E2-BE56780F8ED1}" sibTransId="{D808EAE7-75C7-4DD8-9B26-C3EF1A148B92}"/>
    <dgm:cxn modelId="{E7BD0A60-1E2E-4EF1-92F4-EFCBF0E184BA}" type="presOf" srcId="{A1470C25-2705-41B4-B6DA-8D942486CB64}" destId="{27CC9412-E081-488D-BC53-E251F7752AF1}" srcOrd="0" destOrd="0" presId="urn:microsoft.com/office/officeart/2005/8/layout/default"/>
    <dgm:cxn modelId="{E63C8A64-3910-4739-83E5-C819895EFDC6}" srcId="{3F795680-F0C6-40B4-8394-67444C728052}" destId="{84A67BC0-D71C-45BC-9F4D-55E7612F7569}" srcOrd="3" destOrd="0" parTransId="{C86CF1BC-1E7E-45C7-9021-ECD98F7819EC}" sibTransId="{5ACA2E3B-AD38-42F1-901E-9B2F9A42B37C}"/>
    <dgm:cxn modelId="{47650E71-B2CC-4F60-B634-6B3A3A7A6E12}" type="presOf" srcId="{8DA7FC92-2EF2-4AF1-A491-C4150A2476E1}" destId="{4F5F5FC4-B566-4797-8035-1836B8BAE7D2}" srcOrd="0" destOrd="0" presId="urn:microsoft.com/office/officeart/2005/8/layout/default"/>
    <dgm:cxn modelId="{920AEA7F-02D9-4A04-A549-173861A002A7}" srcId="{3F795680-F0C6-40B4-8394-67444C728052}" destId="{8DA7FC92-2EF2-4AF1-A491-C4150A2476E1}" srcOrd="1" destOrd="0" parTransId="{09916F82-B1BC-4D86-8739-7C36D4652969}" sibTransId="{68B49FC4-9CDF-45C3-9D73-70F9A1C2807E}"/>
    <dgm:cxn modelId="{6A2CBA89-429A-4567-AA3D-502B102E241C}" type="presOf" srcId="{024EFC79-F450-41F9-BB12-18EDC1E9C2DB}" destId="{B62FAC66-BDFD-4E71-9BFE-3012F10538BE}" srcOrd="0" destOrd="0" presId="urn:microsoft.com/office/officeart/2005/8/layout/default"/>
    <dgm:cxn modelId="{9D1CDA9D-362F-4019-811B-8FE69B7D1C4F}" type="presOf" srcId="{108824B1-AB86-4B81-A47B-F26F0A4536E7}" destId="{0CC3C18D-47BD-46F6-A1F3-C21C9AD57A0E}" srcOrd="0" destOrd="0" presId="urn:microsoft.com/office/officeart/2005/8/layout/default"/>
    <dgm:cxn modelId="{DD7BC8D2-8B18-4846-928F-BFB3E4327686}" srcId="{3F795680-F0C6-40B4-8394-67444C728052}" destId="{024EFC79-F450-41F9-BB12-18EDC1E9C2DB}" srcOrd="5" destOrd="0" parTransId="{90B790F2-B29C-4274-A637-29B1F3E455A0}" sibTransId="{749B2A1C-4AB8-49AA-9C42-033D27794199}"/>
    <dgm:cxn modelId="{866F5BD7-2725-41EC-B95E-78B1381522BE}" srcId="{3F795680-F0C6-40B4-8394-67444C728052}" destId="{F5F226B5-027F-42E3-AE96-01588173875B}" srcOrd="0" destOrd="0" parTransId="{E92A7CAE-C30C-4FB2-858F-08A3766C5C3C}" sibTransId="{7D0E5655-D86A-4FCB-AEA0-E53C3CD3DB96}"/>
    <dgm:cxn modelId="{4E80EEBF-3F07-49BD-A79C-A3E74A422B31}" type="presParOf" srcId="{B8EA114E-C427-41BC-A35A-ACA533D19C34}" destId="{E8259B37-10D4-4065-92B3-B7D65C141614}" srcOrd="0" destOrd="0" presId="urn:microsoft.com/office/officeart/2005/8/layout/default"/>
    <dgm:cxn modelId="{9F3B96FD-2E2A-44E3-BFA1-3439122DF936}" type="presParOf" srcId="{B8EA114E-C427-41BC-A35A-ACA533D19C34}" destId="{3C2E7953-F10F-4874-B18C-C65278C216E3}" srcOrd="1" destOrd="0" presId="urn:microsoft.com/office/officeart/2005/8/layout/default"/>
    <dgm:cxn modelId="{AE5200E9-B73B-4956-A5FF-4C35EDEADD21}" type="presParOf" srcId="{B8EA114E-C427-41BC-A35A-ACA533D19C34}" destId="{4F5F5FC4-B566-4797-8035-1836B8BAE7D2}" srcOrd="2" destOrd="0" presId="urn:microsoft.com/office/officeart/2005/8/layout/default"/>
    <dgm:cxn modelId="{8C73EB8F-60D4-4720-B005-7A38254A27CB}" type="presParOf" srcId="{B8EA114E-C427-41BC-A35A-ACA533D19C34}" destId="{9399A245-3AF0-478A-AA81-C627FD963579}" srcOrd="3" destOrd="0" presId="urn:microsoft.com/office/officeart/2005/8/layout/default"/>
    <dgm:cxn modelId="{063D0623-29AC-493C-9F74-19EAA7602E29}" type="presParOf" srcId="{B8EA114E-C427-41BC-A35A-ACA533D19C34}" destId="{27CC9412-E081-488D-BC53-E251F7752AF1}" srcOrd="4" destOrd="0" presId="urn:microsoft.com/office/officeart/2005/8/layout/default"/>
    <dgm:cxn modelId="{84384C84-1F67-4F41-B70C-91E627E429DC}" type="presParOf" srcId="{B8EA114E-C427-41BC-A35A-ACA533D19C34}" destId="{06DA67CE-F723-48D6-9A29-F272ADBD0542}" srcOrd="5" destOrd="0" presId="urn:microsoft.com/office/officeart/2005/8/layout/default"/>
    <dgm:cxn modelId="{68DE5B97-E619-43E9-AEAB-C6F26DC0AD55}" type="presParOf" srcId="{B8EA114E-C427-41BC-A35A-ACA533D19C34}" destId="{A21F6209-7859-4777-88B4-EC06FBD23C24}" srcOrd="6" destOrd="0" presId="urn:microsoft.com/office/officeart/2005/8/layout/default"/>
    <dgm:cxn modelId="{A83E34EE-0CB7-4919-AD9B-D6EF816FCB32}" type="presParOf" srcId="{B8EA114E-C427-41BC-A35A-ACA533D19C34}" destId="{51D2D484-3094-4499-B0AB-8CCA6A223D00}" srcOrd="7" destOrd="0" presId="urn:microsoft.com/office/officeart/2005/8/layout/default"/>
    <dgm:cxn modelId="{0834837C-BD6E-4382-BC59-9B55CBE1A626}" type="presParOf" srcId="{B8EA114E-C427-41BC-A35A-ACA533D19C34}" destId="{0CC3C18D-47BD-46F6-A1F3-C21C9AD57A0E}" srcOrd="8" destOrd="0" presId="urn:microsoft.com/office/officeart/2005/8/layout/default"/>
    <dgm:cxn modelId="{5E5B8E0A-2D48-4123-8CEB-E5AACCFAF261}" type="presParOf" srcId="{B8EA114E-C427-41BC-A35A-ACA533D19C34}" destId="{28790FE0-EAAB-4896-B036-1CA3C7BA3D6F}" srcOrd="9" destOrd="0" presId="urn:microsoft.com/office/officeart/2005/8/layout/default"/>
    <dgm:cxn modelId="{EC365298-ADE2-4661-B120-41971FA85366}" type="presParOf" srcId="{B8EA114E-C427-41BC-A35A-ACA533D19C34}" destId="{B62FAC66-BDFD-4E71-9BFE-3012F10538BE}"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259B37-10D4-4065-92B3-B7D65C141614}">
      <dsp:nvSpPr>
        <dsp:cNvPr id="0" name=""/>
        <dsp:cNvSpPr/>
      </dsp:nvSpPr>
      <dsp:spPr>
        <a:xfrm>
          <a:off x="916483" y="1984"/>
          <a:ext cx="2030015" cy="1218009"/>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Co-creazione di conoscenze tra i partecipanti</a:t>
          </a:r>
          <a:endParaRPr lang="it-IT" sz="1300" kern="1200" dirty="0">
            <a:solidFill>
              <a:srgbClr val="002060"/>
            </a:solidFill>
          </a:endParaRPr>
        </a:p>
      </dsp:txBody>
      <dsp:txXfrm>
        <a:off x="916483" y="1984"/>
        <a:ext cx="2030015" cy="1218009"/>
      </dsp:txXfrm>
    </dsp:sp>
    <dsp:sp modelId="{4F5F5FC4-B566-4797-8035-1836B8BAE7D2}">
      <dsp:nvSpPr>
        <dsp:cNvPr id="0" name=""/>
        <dsp:cNvSpPr/>
      </dsp:nvSpPr>
      <dsp:spPr>
        <a:xfrm>
          <a:off x="3149500" y="1984"/>
          <a:ext cx="2030015" cy="1218009"/>
        </a:xfrm>
        <a:prstGeom prst="rect">
          <a:avLst/>
        </a:prstGeom>
        <a:solidFill>
          <a:schemeClr val="accent3">
            <a:hueOff val="-486442"/>
            <a:satOff val="9756"/>
            <a:lumOff val="-839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Adozione di innovazione</a:t>
          </a:r>
          <a:r>
            <a:rPr lang="it-IT" sz="1300" kern="1200" dirty="0">
              <a:solidFill>
                <a:srgbClr val="002060"/>
              </a:solidFill>
              <a:latin typeface="Comic Sans MS" panose="030F0702030302020204" pitchFamily="66" charset="0"/>
            </a:rPr>
            <a:t>: trasferimenti di nuove opportunità, novità o esperienze pratiche</a:t>
          </a:r>
          <a:endParaRPr lang="it-IT" sz="1300" kern="1200" dirty="0">
            <a:solidFill>
              <a:srgbClr val="002060"/>
            </a:solidFill>
          </a:endParaRPr>
        </a:p>
      </dsp:txBody>
      <dsp:txXfrm>
        <a:off x="3149500" y="1984"/>
        <a:ext cx="2030015" cy="1218009"/>
      </dsp:txXfrm>
    </dsp:sp>
    <dsp:sp modelId="{27CC9412-E081-488D-BC53-E251F7752AF1}">
      <dsp:nvSpPr>
        <dsp:cNvPr id="0" name=""/>
        <dsp:cNvSpPr/>
      </dsp:nvSpPr>
      <dsp:spPr>
        <a:xfrm>
          <a:off x="916483" y="1422995"/>
          <a:ext cx="2030015" cy="1218009"/>
        </a:xfrm>
        <a:prstGeom prst="rect">
          <a:avLst/>
        </a:prstGeom>
        <a:solidFill>
          <a:schemeClr val="accent3">
            <a:hueOff val="-972884"/>
            <a:satOff val="19512"/>
            <a:lumOff val="-1678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Attuazione della ricerca</a:t>
          </a:r>
          <a:r>
            <a:rPr lang="it-IT" sz="1300" kern="1200" dirty="0">
              <a:solidFill>
                <a:srgbClr val="002060"/>
              </a:solidFill>
              <a:latin typeface="Comic Sans MS" panose="030F0702030302020204" pitchFamily="66" charset="0"/>
            </a:rPr>
            <a:t>: trasferire i risultati della ricerca applicata alla pratica agricola</a:t>
          </a:r>
          <a:endParaRPr lang="it-IT" sz="1300" kern="1200" dirty="0">
            <a:solidFill>
              <a:srgbClr val="002060"/>
            </a:solidFill>
          </a:endParaRPr>
        </a:p>
      </dsp:txBody>
      <dsp:txXfrm>
        <a:off x="916483" y="1422995"/>
        <a:ext cx="2030015" cy="1218009"/>
      </dsp:txXfrm>
    </dsp:sp>
    <dsp:sp modelId="{A21F6209-7859-4777-88B4-EC06FBD23C24}">
      <dsp:nvSpPr>
        <dsp:cNvPr id="0" name=""/>
        <dsp:cNvSpPr/>
      </dsp:nvSpPr>
      <dsp:spPr>
        <a:xfrm>
          <a:off x="3149500" y="1422995"/>
          <a:ext cx="2030015" cy="1218009"/>
        </a:xfrm>
        <a:prstGeom prst="rect">
          <a:avLst/>
        </a:prstGeom>
        <a:solidFill>
          <a:schemeClr val="accent3">
            <a:hueOff val="-1459327"/>
            <a:satOff val="29267"/>
            <a:lumOff val="-2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rgbClr val="002060"/>
              </a:solidFill>
              <a:latin typeface="Comic Sans MS" panose="030F0702030302020204" pitchFamily="66" charset="0"/>
            </a:rPr>
            <a:t>Formazione:</a:t>
          </a:r>
          <a:r>
            <a:rPr lang="it-IT" sz="1300" kern="1200" dirty="0">
              <a:solidFill>
                <a:srgbClr val="002060"/>
              </a:solidFill>
              <a:latin typeface="Comic Sans MS" panose="030F0702030302020204" pitchFamily="66" charset="0"/>
            </a:rPr>
            <a:t> con la dimostrazione si migliorano le competenze e lo sviluppo di capacità</a:t>
          </a:r>
        </a:p>
      </dsp:txBody>
      <dsp:txXfrm>
        <a:off x="3149500" y="1422995"/>
        <a:ext cx="2030015" cy="1218009"/>
      </dsp:txXfrm>
    </dsp:sp>
    <dsp:sp modelId="{0CC3C18D-47BD-46F6-A1F3-C21C9AD57A0E}">
      <dsp:nvSpPr>
        <dsp:cNvPr id="0" name=""/>
        <dsp:cNvSpPr/>
      </dsp:nvSpPr>
      <dsp:spPr>
        <a:xfrm>
          <a:off x="969852" y="2816503"/>
          <a:ext cx="2030015" cy="1218009"/>
        </a:xfrm>
        <a:prstGeom prst="rect">
          <a:avLst/>
        </a:prstGeom>
        <a:solidFill>
          <a:schemeClr val="accent3">
            <a:hueOff val="-1945769"/>
            <a:satOff val="39023"/>
            <a:lumOff val="-3356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it-IT" sz="1300" b="1" kern="1200" dirty="0">
              <a:solidFill>
                <a:srgbClr val="002060"/>
              </a:solidFill>
              <a:latin typeface="Comic Sans MS" panose="030F0702030302020204" pitchFamily="66" charset="0"/>
            </a:rPr>
            <a:t>Risoluzione di problemi: </a:t>
          </a:r>
          <a:r>
            <a:rPr lang="it-IT" sz="1300" kern="1200" dirty="0">
              <a:solidFill>
                <a:srgbClr val="002060"/>
              </a:solidFill>
              <a:latin typeface="Comic Sans MS" panose="030F0702030302020204" pitchFamily="66" charset="0"/>
            </a:rPr>
            <a:t>le dimostrazioni sono una piattaforma utile per collegare le esigenze degli agricoltori e non</a:t>
          </a:r>
        </a:p>
      </dsp:txBody>
      <dsp:txXfrm>
        <a:off x="969852" y="2816503"/>
        <a:ext cx="2030015" cy="1218009"/>
      </dsp:txXfrm>
    </dsp:sp>
    <dsp:sp modelId="{B62FAC66-BDFD-4E71-9BFE-3012F10538BE}">
      <dsp:nvSpPr>
        <dsp:cNvPr id="0" name=""/>
        <dsp:cNvSpPr/>
      </dsp:nvSpPr>
      <dsp:spPr>
        <a:xfrm>
          <a:off x="3149500" y="2844006"/>
          <a:ext cx="2030015" cy="1218009"/>
        </a:xfrm>
        <a:prstGeom prst="rect">
          <a:avLst/>
        </a:prstGeom>
        <a:solidFill>
          <a:schemeClr val="accent3">
            <a:hueOff val="-2432211"/>
            <a:satOff val="48779"/>
            <a:lumOff val="-4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FontTx/>
            <a:buNone/>
          </a:pPr>
          <a:r>
            <a:rPr lang="it-IT" sz="1300" b="1" kern="1200" dirty="0">
              <a:solidFill>
                <a:srgbClr val="002060"/>
              </a:solidFill>
              <a:latin typeface="Comic Sans MS" panose="030F0702030302020204" pitchFamily="66" charset="0"/>
            </a:rPr>
            <a:t>Sensibilizzazione</a:t>
          </a:r>
          <a:r>
            <a:rPr lang="it-IT" sz="1300" kern="1200" dirty="0">
              <a:solidFill>
                <a:srgbClr val="002060"/>
              </a:solidFill>
              <a:latin typeface="Comic Sans MS" panose="030F0702030302020204" pitchFamily="66" charset="0"/>
            </a:rPr>
            <a:t>: le dimostrazioni possono accrescere la sensibilizzazione su argomenti specifici</a:t>
          </a:r>
          <a:endParaRPr lang="it-IT" sz="1300" kern="1200" dirty="0">
            <a:solidFill>
              <a:srgbClr val="002060"/>
            </a:solidFill>
          </a:endParaRPr>
        </a:p>
      </dsp:txBody>
      <dsp:txXfrm>
        <a:off x="3149500" y="2844006"/>
        <a:ext cx="2030015" cy="121800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95300"/>
          </a:xfrm>
          <a:prstGeom prst="rect">
            <a:avLst/>
          </a:prstGeom>
        </p:spPr>
        <p:txBody>
          <a:bodyPr vert="horz" lIns="91440" tIns="45720" rIns="91440" bIns="45720" rtlCol="0"/>
          <a:lstStyle>
            <a:lvl1pPr algn="r">
              <a:defRPr sz="1200"/>
            </a:lvl1pPr>
          </a:lstStyle>
          <a:p>
            <a:fld id="{59774EB3-5810-47F1-A152-4E542DCED35E}" type="datetimeFigureOut">
              <a:rPr lang="it-IT" smtClean="0"/>
              <a:t>30/01/2026</a:t>
            </a:fld>
            <a:endParaRPr lang="it-IT"/>
          </a:p>
        </p:txBody>
      </p:sp>
      <p:sp>
        <p:nvSpPr>
          <p:cNvPr id="4" name="Segnaposto immagine diapositiva 3"/>
          <p:cNvSpPr>
            <a:spLocks noGrp="1" noRot="1" noChangeAspect="1"/>
          </p:cNvSpPr>
          <p:nvPr>
            <p:ph type="sldImg" idx="2"/>
          </p:nvPr>
        </p:nvSpPr>
        <p:spPr>
          <a:xfrm>
            <a:off x="468313" y="1233488"/>
            <a:ext cx="5921375" cy="3332162"/>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751388"/>
            <a:ext cx="5486400" cy="3887787"/>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377363"/>
            <a:ext cx="2971800" cy="4953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9377363"/>
            <a:ext cx="2971800" cy="495300"/>
          </a:xfrm>
          <a:prstGeom prst="rect">
            <a:avLst/>
          </a:prstGeom>
        </p:spPr>
        <p:txBody>
          <a:bodyPr vert="horz" lIns="91440" tIns="45720" rIns="91440" bIns="45720" rtlCol="0" anchor="b"/>
          <a:lstStyle>
            <a:lvl1pPr algn="r">
              <a:defRPr sz="1200"/>
            </a:lvl1pPr>
          </a:lstStyle>
          <a:p>
            <a:fld id="{CDD6A4BA-BD84-4122-8F3C-ED9826EA19A2}" type="slidenum">
              <a:rPr lang="it-IT" smtClean="0"/>
              <a:t>‹N›</a:t>
            </a:fld>
            <a:endParaRPr lang="it-IT"/>
          </a:p>
        </p:txBody>
      </p:sp>
    </p:spTree>
    <p:extLst>
      <p:ext uri="{BB962C8B-B14F-4D97-AF65-F5344CB8AC3E}">
        <p14:creationId xmlns:p14="http://schemas.microsoft.com/office/powerpoint/2010/main" val="2669950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a tito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19C00C1E-5B2D-42D0-E3F1-9E6CDD8FEB05}"/>
              </a:ext>
            </a:extLst>
          </p:cNvPr>
          <p:cNvSpPr>
            <a:spLocks noGrp="1"/>
          </p:cNvSpPr>
          <p:nvPr>
            <p:ph type="title"/>
          </p:nvPr>
        </p:nvSpPr>
        <p:spPr>
          <a:xfrm>
            <a:off x="344177" y="1928473"/>
            <a:ext cx="8455644" cy="994172"/>
          </a:xfrm>
          <a:prstGeom prst="rect">
            <a:avLst/>
          </a:prstGeom>
        </p:spPr>
        <p:txBody>
          <a:bodyPr>
            <a:noAutofit/>
          </a:bodyPr>
          <a:lstStyle>
            <a:lvl1pPr>
              <a:defRPr sz="5400" b="1" i="0">
                <a:solidFill>
                  <a:schemeClr val="tx2"/>
                </a:solidFill>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dirty="0"/>
          </a:p>
        </p:txBody>
      </p:sp>
      <p:sp>
        <p:nvSpPr>
          <p:cNvPr id="4" name="Text Placeholder 3">
            <a:extLst>
              <a:ext uri="{FF2B5EF4-FFF2-40B4-BE49-F238E27FC236}">
                <a16:creationId xmlns:a16="http://schemas.microsoft.com/office/drawing/2014/main" id="{10AC1CEC-6065-7B4B-6E38-60475D8BC2AF}"/>
              </a:ext>
            </a:extLst>
          </p:cNvPr>
          <p:cNvSpPr>
            <a:spLocks noGrp="1"/>
          </p:cNvSpPr>
          <p:nvPr>
            <p:ph type="body" sz="quarter" idx="10"/>
          </p:nvPr>
        </p:nvSpPr>
        <p:spPr>
          <a:xfrm>
            <a:off x="344092" y="3136961"/>
            <a:ext cx="8455819" cy="500137"/>
          </a:xfrm>
          <a:prstGeom prst="rect">
            <a:avLst/>
          </a:prstGeom>
        </p:spPr>
        <p:txBody>
          <a:bodyPr>
            <a:normAutofit/>
          </a:bodyPr>
          <a:lstStyle>
            <a:lvl1pPr marL="0" indent="0">
              <a:buNone/>
              <a:defRPr sz="3000" b="1" i="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pPr lvl="0"/>
            <a:r>
              <a:rPr lang="it-IT"/>
              <a:t>Modifica gli stili del testo dello schema</a:t>
            </a:r>
          </a:p>
        </p:txBody>
      </p:sp>
    </p:spTree>
    <p:extLst>
      <p:ext uri="{BB962C8B-B14F-4D97-AF65-F5344CB8AC3E}">
        <p14:creationId xmlns:p14="http://schemas.microsoft.com/office/powerpoint/2010/main" val="1296301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5BA198-3E8A-DA09-DD79-D29DCA2E70F3}"/>
              </a:ext>
            </a:extLst>
          </p:cNvPr>
          <p:cNvSpPr>
            <a:spLocks noGrp="1"/>
          </p:cNvSpPr>
          <p:nvPr>
            <p:ph type="title"/>
          </p:nvPr>
        </p:nvSpPr>
        <p:spPr>
          <a:xfrm>
            <a:off x="234204" y="2673159"/>
            <a:ext cx="8726983" cy="994172"/>
          </a:xfrm>
          <a:prstGeom prst="rect">
            <a:avLst/>
          </a:prstGeom>
        </p:spPr>
        <p:txBody>
          <a:bodyPr>
            <a:noAutofit/>
          </a:bodyPr>
          <a:lstStyle>
            <a:lvl1pPr algn="r">
              <a:defRPr sz="54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a:p>
        </p:txBody>
      </p:sp>
      <p:sp>
        <p:nvSpPr>
          <p:cNvPr id="10" name="Text Placeholder 9">
            <a:extLst>
              <a:ext uri="{FF2B5EF4-FFF2-40B4-BE49-F238E27FC236}">
                <a16:creationId xmlns:a16="http://schemas.microsoft.com/office/drawing/2014/main" id="{2F24D0A2-2944-BD07-E4BB-1A087D084525}"/>
              </a:ext>
            </a:extLst>
          </p:cNvPr>
          <p:cNvSpPr>
            <a:spLocks noGrp="1"/>
          </p:cNvSpPr>
          <p:nvPr>
            <p:ph type="body" idx="10"/>
          </p:nvPr>
        </p:nvSpPr>
        <p:spPr>
          <a:xfrm>
            <a:off x="234204" y="4198466"/>
            <a:ext cx="8726236" cy="500137"/>
          </a:xfrm>
          <a:prstGeom prst="rect">
            <a:avLst/>
          </a:prstGeom>
        </p:spPr>
        <p:txBody>
          <a:bodyPr>
            <a:noAutofit/>
          </a:bodyPr>
          <a:lstStyle>
            <a:lvl1pPr marL="0" indent="0" algn="r">
              <a:buNone/>
              <a:defRPr sz="3000" b="1" i="0">
                <a:solidFill>
                  <a:schemeClr val="tx2"/>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2pPr>
            <a:lvl3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3pPr>
            <a:lvl4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4pPr>
            <a:lvl5pPr>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5pPr>
          </a:lstStyle>
          <a:p>
            <a:pPr lvl="0"/>
            <a:r>
              <a:rPr lang="it-IT"/>
              <a:t>Modifica gli stili del testo dello schema</a:t>
            </a:r>
          </a:p>
        </p:txBody>
      </p:sp>
    </p:spTree>
    <p:extLst>
      <p:ext uri="{BB962C8B-B14F-4D97-AF65-F5344CB8AC3E}">
        <p14:creationId xmlns:p14="http://schemas.microsoft.com/office/powerpoint/2010/main" val="3314099776"/>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6" name="Text Placeholder 3">
            <a:extLst>
              <a:ext uri="{FF2B5EF4-FFF2-40B4-BE49-F238E27FC236}">
                <a16:creationId xmlns:a16="http://schemas.microsoft.com/office/drawing/2014/main" id="{0DC321A7-52BE-C3BA-2C19-DBD0F8D53412}"/>
              </a:ext>
            </a:extLst>
          </p:cNvPr>
          <p:cNvSpPr>
            <a:spLocks noGrp="1"/>
          </p:cNvSpPr>
          <p:nvPr>
            <p:ph type="body" sz="half" idx="2"/>
          </p:nvPr>
        </p:nvSpPr>
        <p:spPr>
          <a:xfrm>
            <a:off x="295915" y="1943683"/>
            <a:ext cx="8552171" cy="2531462"/>
          </a:xfrm>
          <a:prstGeom prst="rect">
            <a:avLst/>
          </a:prstGeom>
        </p:spPr>
        <p:txBody>
          <a:bodyPr>
            <a:normAutofit/>
          </a:bodyPr>
          <a:lstStyle>
            <a:lvl1pPr marL="0" indent="0">
              <a:buNone/>
              <a:defRPr sz="1800" b="0" i="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09555" indent="0">
              <a:buNone/>
              <a:defRPr sz="1867"/>
            </a:lvl2pPr>
            <a:lvl3pPr marL="1219109" indent="0">
              <a:buNone/>
              <a:defRPr sz="1600"/>
            </a:lvl3pPr>
            <a:lvl4pPr marL="1828664" indent="0">
              <a:buNone/>
              <a:defRPr sz="1333"/>
            </a:lvl4pPr>
            <a:lvl5pPr marL="2438217" indent="0">
              <a:buNone/>
              <a:defRPr sz="1333"/>
            </a:lvl5pPr>
            <a:lvl6pPr marL="3047772" indent="0">
              <a:buNone/>
              <a:defRPr sz="1333"/>
            </a:lvl6pPr>
            <a:lvl7pPr marL="3657326" indent="0">
              <a:buNone/>
              <a:defRPr sz="1333"/>
            </a:lvl7pPr>
            <a:lvl8pPr marL="4266879" indent="0">
              <a:buNone/>
              <a:defRPr sz="1333"/>
            </a:lvl8pPr>
            <a:lvl9pPr marL="4876434" indent="0">
              <a:buNone/>
              <a:defRPr sz="1333"/>
            </a:lvl9pPr>
          </a:lstStyle>
          <a:p>
            <a:pPr lvl="0"/>
            <a:r>
              <a:rPr lang="it-IT"/>
              <a:t>Modifica gli stili del testo dello schema</a:t>
            </a:r>
          </a:p>
        </p:txBody>
      </p:sp>
      <p:sp>
        <p:nvSpPr>
          <p:cNvPr id="3" name="Title 2">
            <a:extLst>
              <a:ext uri="{FF2B5EF4-FFF2-40B4-BE49-F238E27FC236}">
                <a16:creationId xmlns:a16="http://schemas.microsoft.com/office/drawing/2014/main" id="{80734970-81D2-B2C3-EA39-B56592A82A21}"/>
              </a:ext>
            </a:extLst>
          </p:cNvPr>
          <p:cNvSpPr>
            <a:spLocks noGrp="1"/>
          </p:cNvSpPr>
          <p:nvPr>
            <p:ph type="title"/>
          </p:nvPr>
        </p:nvSpPr>
        <p:spPr>
          <a:xfrm>
            <a:off x="295915" y="1219013"/>
            <a:ext cx="8552170" cy="530916"/>
          </a:xfrm>
          <a:prstGeom prst="rect">
            <a:avLst/>
          </a:prstGeom>
        </p:spPr>
        <p:txBody>
          <a:bodyPr>
            <a:normAutofit/>
          </a:bodyPr>
          <a:lstStyle>
            <a:lvl1pPr>
              <a:defRPr sz="32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r>
              <a:rPr lang="it-IT"/>
              <a:t>Fare clic per modificare lo stile del titolo dello schema</a:t>
            </a:r>
            <a:endParaRPr lang="en-IT"/>
          </a:p>
        </p:txBody>
      </p:sp>
    </p:spTree>
    <p:extLst>
      <p:ext uri="{BB962C8B-B14F-4D97-AF65-F5344CB8AC3E}">
        <p14:creationId xmlns:p14="http://schemas.microsoft.com/office/powerpoint/2010/main" val="3716552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magine 20">
            <a:extLst>
              <a:ext uri="{FF2B5EF4-FFF2-40B4-BE49-F238E27FC236}">
                <a16:creationId xmlns:a16="http://schemas.microsoft.com/office/drawing/2014/main" id="{0B114539-FBD8-4A00-65C2-DA7385E884B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8" y="969"/>
            <a:ext cx="9129322" cy="855019"/>
          </a:xfrm>
          <a:prstGeom prst="rect">
            <a:avLst/>
          </a:prstGeom>
        </p:spPr>
      </p:pic>
      <p:pic>
        <p:nvPicPr>
          <p:cNvPr id="4" name="Immagine 20">
            <a:extLst>
              <a:ext uri="{FF2B5EF4-FFF2-40B4-BE49-F238E27FC236}">
                <a16:creationId xmlns:a16="http://schemas.microsoft.com/office/drawing/2014/main" id="{12F5687B-D1B1-5AC6-63E7-68B8EA22A9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38" y="969"/>
            <a:ext cx="9129322" cy="855019"/>
          </a:xfrm>
          <a:prstGeom prst="rect">
            <a:avLst/>
          </a:prstGeom>
        </p:spPr>
      </p:pic>
    </p:spTree>
    <p:extLst>
      <p:ext uri="{BB962C8B-B14F-4D97-AF65-F5344CB8AC3E}">
        <p14:creationId xmlns:p14="http://schemas.microsoft.com/office/powerpoint/2010/main" val="2713279161"/>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Lst>
  <p:hf hdr="0" dt="0"/>
  <p:txStyles>
    <p:titleStyle>
      <a:lvl1pPr algn="l" defTabSz="685766"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2" indent="-171442" algn="l" defTabSz="685766"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5" indent="-171442" algn="l" defTabSz="685766"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74"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66" rtl="0" eaLnBrk="1" latinLnBrk="0" hangingPunct="1">
        <a:defRPr sz="1350" kern="1200">
          <a:solidFill>
            <a:schemeClr val="tx1"/>
          </a:solidFill>
          <a:latin typeface="+mn-lt"/>
          <a:ea typeface="+mn-ea"/>
          <a:cs typeface="+mn-cs"/>
        </a:defRPr>
      </a:lvl1pPr>
      <a:lvl2pPr marL="342884" algn="l" defTabSz="685766" rtl="0" eaLnBrk="1" latinLnBrk="0" hangingPunct="1">
        <a:defRPr sz="1350" kern="1200">
          <a:solidFill>
            <a:schemeClr val="tx1"/>
          </a:solidFill>
          <a:latin typeface="+mn-lt"/>
          <a:ea typeface="+mn-ea"/>
          <a:cs typeface="+mn-cs"/>
        </a:defRPr>
      </a:lvl2pPr>
      <a:lvl3pPr marL="685766" algn="l" defTabSz="685766" rtl="0" eaLnBrk="1" latinLnBrk="0" hangingPunct="1">
        <a:defRPr sz="1350" kern="1200">
          <a:solidFill>
            <a:schemeClr val="tx1"/>
          </a:solidFill>
          <a:latin typeface="+mn-lt"/>
          <a:ea typeface="+mn-ea"/>
          <a:cs typeface="+mn-cs"/>
        </a:defRPr>
      </a:lvl3pPr>
      <a:lvl4pPr marL="1028649" algn="l" defTabSz="685766" rtl="0" eaLnBrk="1" latinLnBrk="0" hangingPunct="1">
        <a:defRPr sz="1350" kern="1200">
          <a:solidFill>
            <a:schemeClr val="tx1"/>
          </a:solidFill>
          <a:latin typeface="+mn-lt"/>
          <a:ea typeface="+mn-ea"/>
          <a:cs typeface="+mn-cs"/>
        </a:defRPr>
      </a:lvl4pPr>
      <a:lvl5pPr marL="1371532" algn="l" defTabSz="685766" rtl="0" eaLnBrk="1" latinLnBrk="0" hangingPunct="1">
        <a:defRPr sz="1350" kern="1200">
          <a:solidFill>
            <a:schemeClr val="tx1"/>
          </a:solidFill>
          <a:latin typeface="+mn-lt"/>
          <a:ea typeface="+mn-ea"/>
          <a:cs typeface="+mn-cs"/>
        </a:defRPr>
      </a:lvl5pPr>
      <a:lvl6pPr marL="1714415" algn="l" defTabSz="685766" rtl="0" eaLnBrk="1" latinLnBrk="0" hangingPunct="1">
        <a:defRPr sz="1350" kern="1200">
          <a:solidFill>
            <a:schemeClr val="tx1"/>
          </a:solidFill>
          <a:latin typeface="+mn-lt"/>
          <a:ea typeface="+mn-ea"/>
          <a:cs typeface="+mn-cs"/>
        </a:defRPr>
      </a:lvl6pPr>
      <a:lvl7pPr marL="2057297" algn="l" defTabSz="685766" rtl="0" eaLnBrk="1" latinLnBrk="0" hangingPunct="1">
        <a:defRPr sz="1350" kern="1200">
          <a:solidFill>
            <a:schemeClr val="tx1"/>
          </a:solidFill>
          <a:latin typeface="+mn-lt"/>
          <a:ea typeface="+mn-ea"/>
          <a:cs typeface="+mn-cs"/>
        </a:defRPr>
      </a:lvl7pPr>
      <a:lvl8pPr marL="2400180" algn="l" defTabSz="685766" rtl="0" eaLnBrk="1" latinLnBrk="0" hangingPunct="1">
        <a:defRPr sz="1350" kern="1200">
          <a:solidFill>
            <a:schemeClr val="tx1"/>
          </a:solidFill>
          <a:latin typeface="+mn-lt"/>
          <a:ea typeface="+mn-ea"/>
          <a:cs typeface="+mn-cs"/>
        </a:defRPr>
      </a:lvl8pPr>
      <a:lvl9pPr marL="2743064" algn="l" defTabSz="685766"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regione.toscana.it/sviluppo-rurale-2023-2027/programmazione-feasr"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ww502.regione.toscana.it/geoscopio/toscanadiffusa.html"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regione.toscana.it/-/contributi-per-azioni-dimostratve-nel-settore-agricolo-bando-annualit%C3%A0-2025"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A0809-173B-B52C-1940-33392E662C48}"/>
              </a:ext>
            </a:extLst>
          </p:cNvPr>
          <p:cNvSpPr>
            <a:spLocks noGrp="1"/>
          </p:cNvSpPr>
          <p:nvPr>
            <p:ph type="title"/>
          </p:nvPr>
        </p:nvSpPr>
        <p:spPr>
          <a:xfrm>
            <a:off x="171450" y="1134722"/>
            <a:ext cx="8628461" cy="2281578"/>
          </a:xfrm>
        </p:spPr>
        <p:txBody>
          <a:bodyPr/>
          <a:lstStyle/>
          <a:p>
            <a:pPr algn="ctr"/>
            <a:br>
              <a:rPr lang="it-IT" sz="3200" dirty="0">
                <a:solidFill>
                  <a:srgbClr val="203466"/>
                </a:solidFill>
                <a:latin typeface="Comic Sans MS" panose="030F0702030302020204" pitchFamily="66" charset="0"/>
              </a:rPr>
            </a:br>
            <a:r>
              <a:rPr lang="it-IT" sz="3200" dirty="0">
                <a:solidFill>
                  <a:srgbClr val="203466"/>
                </a:solidFill>
                <a:latin typeface="Comic Sans MS" panose="030F0702030302020204" pitchFamily="66" charset="0"/>
              </a:rPr>
              <a:t>Bando INTERVENTO </a:t>
            </a:r>
            <a:r>
              <a:rPr lang="it-IT" sz="3600" dirty="0">
                <a:solidFill>
                  <a:schemeClr val="accent6"/>
                </a:solidFill>
                <a:latin typeface="Comic Sans MS" panose="030F0702030302020204" pitchFamily="66" charset="0"/>
              </a:rPr>
              <a:t>SRH05</a:t>
            </a:r>
            <a:r>
              <a:rPr lang="it-IT" sz="3200" dirty="0">
                <a:solidFill>
                  <a:schemeClr val="accent6"/>
                </a:solidFill>
                <a:latin typeface="Comic Sans MS" panose="030F0702030302020204" pitchFamily="66" charset="0"/>
              </a:rPr>
              <a:t> </a:t>
            </a:r>
            <a:br>
              <a:rPr lang="it-IT" sz="3200" dirty="0">
                <a:solidFill>
                  <a:srgbClr val="203466"/>
                </a:solidFill>
                <a:latin typeface="Comic Sans MS" panose="030F0702030302020204" pitchFamily="66" charset="0"/>
              </a:rPr>
            </a:br>
            <a:r>
              <a:rPr lang="it-IT" sz="3200" dirty="0">
                <a:solidFill>
                  <a:srgbClr val="203466"/>
                </a:solidFill>
                <a:latin typeface="Comic Sans MS" panose="030F0702030302020204" pitchFamily="66" charset="0"/>
              </a:rPr>
              <a:t>«</a:t>
            </a:r>
            <a:r>
              <a:rPr lang="it-IT" sz="2400" dirty="0">
                <a:solidFill>
                  <a:schemeClr val="accent6"/>
                </a:solidFill>
                <a:latin typeface="Comic Sans MS" panose="030F0702030302020204" pitchFamily="66" charset="0"/>
              </a:rPr>
              <a:t>Azioni dimostrative per il settore agricolo</a:t>
            </a:r>
            <a:r>
              <a:rPr lang="it-IT" sz="2400" dirty="0">
                <a:solidFill>
                  <a:srgbClr val="203466"/>
                </a:solidFill>
                <a:latin typeface="Comic Sans MS" panose="030F0702030302020204" pitchFamily="66" charset="0"/>
              </a:rPr>
              <a:t>»</a:t>
            </a:r>
            <a:br>
              <a:rPr lang="it-IT" sz="2400" dirty="0">
                <a:solidFill>
                  <a:srgbClr val="203466"/>
                </a:solidFill>
                <a:latin typeface="Comic Sans MS" panose="030F0702030302020204" pitchFamily="66" charset="0"/>
              </a:rPr>
            </a:br>
            <a:r>
              <a:rPr lang="it-IT" sz="2400" dirty="0">
                <a:solidFill>
                  <a:srgbClr val="203466"/>
                </a:solidFill>
                <a:latin typeface="Comic Sans MS" panose="030F0702030302020204" pitchFamily="66" charset="0"/>
              </a:rPr>
              <a:t>Bando annualità 2025</a:t>
            </a:r>
            <a:br>
              <a:rPr lang="it-IT" sz="2400" dirty="0">
                <a:solidFill>
                  <a:srgbClr val="203466"/>
                </a:solidFill>
                <a:latin typeface="Comic Sans MS" panose="030F0702030302020204" pitchFamily="66" charset="0"/>
              </a:rPr>
            </a:br>
            <a:br>
              <a:rPr lang="it-IT" sz="2400" dirty="0">
                <a:solidFill>
                  <a:srgbClr val="203466"/>
                </a:solidFill>
                <a:latin typeface="Comic Sans MS" panose="030F0702030302020204" pitchFamily="66" charset="0"/>
              </a:rPr>
            </a:br>
            <a:r>
              <a:rPr lang="it-IT" sz="2400" dirty="0">
                <a:solidFill>
                  <a:srgbClr val="203466"/>
                </a:solidFill>
                <a:latin typeface="Comic Sans MS" panose="030F0702030302020204" pitchFamily="66" charset="0"/>
              </a:rPr>
              <a:t>D.D. </a:t>
            </a:r>
            <a:r>
              <a:rPr lang="es-ES" sz="2400" dirty="0">
                <a:solidFill>
                  <a:srgbClr val="203466"/>
                </a:solidFill>
                <a:latin typeface="Comic Sans MS" panose="030F0702030302020204" pitchFamily="66" charset="0"/>
              </a:rPr>
              <a:t>n.26596 del 19.12.2025</a:t>
            </a:r>
            <a:endParaRPr lang="en-IT" sz="2400" dirty="0">
              <a:solidFill>
                <a:srgbClr val="203466"/>
              </a:solidFill>
              <a:latin typeface="Comic Sans MS" panose="030F0702030302020204" pitchFamily="66" charset="0"/>
            </a:endParaRPr>
          </a:p>
        </p:txBody>
      </p:sp>
      <p:sp>
        <p:nvSpPr>
          <p:cNvPr id="3" name="Text Placeholder 2">
            <a:extLst>
              <a:ext uri="{FF2B5EF4-FFF2-40B4-BE49-F238E27FC236}">
                <a16:creationId xmlns:a16="http://schemas.microsoft.com/office/drawing/2014/main" id="{714CE52C-E370-0EAE-E3DE-3F3899D52D63}"/>
              </a:ext>
            </a:extLst>
          </p:cNvPr>
          <p:cNvSpPr>
            <a:spLocks noGrp="1"/>
          </p:cNvSpPr>
          <p:nvPr>
            <p:ph type="body" sz="quarter" idx="10"/>
          </p:nvPr>
        </p:nvSpPr>
        <p:spPr>
          <a:xfrm>
            <a:off x="171450" y="4140058"/>
            <a:ext cx="8558014" cy="758559"/>
          </a:xfrm>
        </p:spPr>
        <p:txBody>
          <a:bodyPr>
            <a:normAutofit fontScale="47500" lnSpcReduction="20000"/>
          </a:bodyPr>
          <a:lstStyle/>
          <a:p>
            <a:pPr lvl="0"/>
            <a:r>
              <a:rPr lang="it-IT" sz="4000" dirty="0">
                <a:solidFill>
                  <a:srgbClr val="203466"/>
                </a:solidFill>
                <a:latin typeface="Comic Sans MS" panose="030F0702030302020204" pitchFamily="66" charset="0"/>
              </a:rPr>
              <a:t>Staff AKIS</a:t>
            </a:r>
            <a:r>
              <a:rPr lang="it-IT" sz="4000" b="0" dirty="0">
                <a:solidFill>
                  <a:srgbClr val="203466"/>
                </a:solidFill>
                <a:latin typeface="Comic Sans MS" panose="030F0702030302020204" pitchFamily="66" charset="0"/>
              </a:rPr>
              <a:t>: Direzione Agricoltura e Sviluppo Rurale - Settore Gestione delle misure del PSR per la consulenza, la formazione, l’innovazione, per i giovani agricoltori e per la diversificazione delle attività agricole</a:t>
            </a:r>
            <a:endParaRPr lang="en-IT" sz="4000" dirty="0">
              <a:solidFill>
                <a:srgbClr val="203466"/>
              </a:solidFill>
            </a:endParaRPr>
          </a:p>
          <a:p>
            <a:endParaRPr lang="en-IT" dirty="0"/>
          </a:p>
        </p:txBody>
      </p:sp>
    </p:spTree>
    <p:extLst>
      <p:ext uri="{BB962C8B-B14F-4D97-AF65-F5344CB8AC3E}">
        <p14:creationId xmlns:p14="http://schemas.microsoft.com/office/powerpoint/2010/main" val="2605903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3E68B43-81A1-4797-9231-88A87F9AC420}"/>
              </a:ext>
            </a:extLst>
          </p:cNvPr>
          <p:cNvSpPr>
            <a:spLocks noGrp="1"/>
          </p:cNvSpPr>
          <p:nvPr>
            <p:ph type="body" sz="half" idx="2"/>
          </p:nvPr>
        </p:nvSpPr>
        <p:spPr>
          <a:xfrm>
            <a:off x="241620" y="1324050"/>
            <a:ext cx="8660760" cy="3657599"/>
          </a:xfrm>
        </p:spPr>
        <p:txBody>
          <a:bodyPr>
            <a:normAutofit lnSpcReduction="10000"/>
          </a:bodyPr>
          <a:lstStyle/>
          <a:p>
            <a:r>
              <a:rPr lang="it-IT" sz="2400" b="1" dirty="0">
                <a:latin typeface="Comic Sans MS" panose="030F0702030302020204" pitchFamily="66" charset="0"/>
              </a:rPr>
              <a:t>01- Qualità del Progetto dimostrativo</a:t>
            </a:r>
          </a:p>
          <a:p>
            <a:endParaRPr lang="it-IT" sz="2400" b="1" dirty="0">
              <a:latin typeface="Comic Sans MS" panose="030F0702030302020204" pitchFamily="66" charset="0"/>
            </a:endParaRPr>
          </a:p>
          <a:p>
            <a:r>
              <a:rPr lang="it-IT" sz="2400" b="1" dirty="0">
                <a:latin typeface="Comic Sans MS" panose="030F0702030302020204" pitchFamily="66" charset="0"/>
              </a:rPr>
              <a:t>02 – Qualità del team di progetto</a:t>
            </a:r>
          </a:p>
          <a:p>
            <a:endParaRPr lang="it-IT" sz="2400" b="1" dirty="0">
              <a:latin typeface="Comic Sans MS" panose="030F0702030302020204" pitchFamily="66" charset="0"/>
            </a:endParaRPr>
          </a:p>
          <a:p>
            <a:r>
              <a:rPr lang="it-IT" sz="2400" b="1" dirty="0">
                <a:latin typeface="Comic Sans MS" panose="030F0702030302020204" pitchFamily="66" charset="0"/>
              </a:rPr>
              <a:t>03 - Coerenza delle tematiche affrontate con gli </a:t>
            </a:r>
            <a:r>
              <a:rPr lang="it-IT" sz="2400" b="1" dirty="0">
                <a:latin typeface="Comic Sans MS" panose="030F0702030302020204" pitchFamily="66" charset="0"/>
                <a:hlinkClick r:id="rId2"/>
              </a:rPr>
              <a:t>obiettivi generali e specifici della PAC</a:t>
            </a:r>
            <a:endParaRPr lang="it-IT" sz="2400" b="1" dirty="0">
              <a:latin typeface="Comic Sans MS" panose="030F0702030302020204" pitchFamily="66" charset="0"/>
            </a:endParaRPr>
          </a:p>
          <a:p>
            <a:endParaRPr lang="it-IT" sz="2400" b="1" dirty="0">
              <a:solidFill>
                <a:schemeClr val="accent4">
                  <a:lumMod val="75000"/>
                </a:schemeClr>
              </a:solidFill>
              <a:latin typeface="Comic Sans MS" panose="030F0702030302020204" pitchFamily="66" charset="0"/>
            </a:endParaRPr>
          </a:p>
          <a:p>
            <a:r>
              <a:rPr lang="it-IT" sz="2400" b="1" dirty="0">
                <a:latin typeface="Comic Sans MS" panose="030F0702030302020204" pitchFamily="66" charset="0"/>
              </a:rPr>
              <a:t>04 - Premialità per specifiche tematiche/obiettivi e/o ricaduta territoriale</a:t>
            </a:r>
          </a:p>
        </p:txBody>
      </p:sp>
      <p:sp>
        <p:nvSpPr>
          <p:cNvPr id="3" name="Titolo 2">
            <a:extLst>
              <a:ext uri="{FF2B5EF4-FFF2-40B4-BE49-F238E27FC236}">
                <a16:creationId xmlns:a16="http://schemas.microsoft.com/office/drawing/2014/main" id="{848F2585-FE5F-4B43-8CBF-97F01E92D717}"/>
              </a:ext>
            </a:extLst>
          </p:cNvPr>
          <p:cNvSpPr>
            <a:spLocks noGrp="1"/>
          </p:cNvSpPr>
          <p:nvPr>
            <p:ph type="title"/>
          </p:nvPr>
        </p:nvSpPr>
        <p:spPr>
          <a:xfrm>
            <a:off x="295915" y="631134"/>
            <a:ext cx="8552170" cy="530916"/>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it-IT" sz="2900" dirty="0">
                <a:latin typeface="Comic Sans MS" panose="030F0702030302020204" pitchFamily="66" charset="0"/>
              </a:rPr>
              <a:t>Criteri di Selezione</a:t>
            </a:r>
          </a:p>
        </p:txBody>
      </p:sp>
    </p:spTree>
    <p:extLst>
      <p:ext uri="{BB962C8B-B14F-4D97-AF65-F5344CB8AC3E}">
        <p14:creationId xmlns:p14="http://schemas.microsoft.com/office/powerpoint/2010/main" val="2344503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2F092C92-ABFE-4AE3-BE29-D09723F63533}"/>
              </a:ext>
            </a:extLst>
          </p:cNvPr>
          <p:cNvSpPr>
            <a:spLocks noGrp="1"/>
          </p:cNvSpPr>
          <p:nvPr>
            <p:ph type="body" sz="half" idx="2"/>
          </p:nvPr>
        </p:nvSpPr>
        <p:spPr>
          <a:xfrm>
            <a:off x="295914" y="1960660"/>
            <a:ext cx="8552171" cy="2531462"/>
          </a:xfrm>
        </p:spPr>
        <p:txBody>
          <a:bodyPr/>
          <a:lstStyle/>
          <a:p>
            <a:br>
              <a:rPr lang="it-IT" dirty="0"/>
            </a:br>
            <a:endParaRPr lang="it-IT" dirty="0"/>
          </a:p>
        </p:txBody>
      </p:sp>
      <p:graphicFrame>
        <p:nvGraphicFramePr>
          <p:cNvPr id="7" name="Tabella 6">
            <a:extLst>
              <a:ext uri="{FF2B5EF4-FFF2-40B4-BE49-F238E27FC236}">
                <a16:creationId xmlns:a16="http://schemas.microsoft.com/office/drawing/2014/main" id="{F9A441C4-5BAD-43A6-ACB8-003A13E29690}"/>
              </a:ext>
            </a:extLst>
          </p:cNvPr>
          <p:cNvGraphicFramePr>
            <a:graphicFrameLocks noGrp="1"/>
          </p:cNvGraphicFramePr>
          <p:nvPr>
            <p:extLst>
              <p:ext uri="{D42A27DB-BD31-4B8C-83A1-F6EECF244321}">
                <p14:modId xmlns:p14="http://schemas.microsoft.com/office/powerpoint/2010/main" val="2475875022"/>
              </p:ext>
            </p:extLst>
          </p:nvPr>
        </p:nvGraphicFramePr>
        <p:xfrm>
          <a:off x="295914" y="764810"/>
          <a:ext cx="8552171" cy="4301408"/>
        </p:xfrm>
        <a:graphic>
          <a:graphicData uri="http://schemas.openxmlformats.org/drawingml/2006/table">
            <a:tbl>
              <a:tblPr firstRow="1" bandRow="1">
                <a:tableStyleId>{5C22544A-7EE6-4342-B048-85BDC9FD1C3A}</a:tableStyleId>
              </a:tblPr>
              <a:tblGrid>
                <a:gridCol w="1285379">
                  <a:extLst>
                    <a:ext uri="{9D8B030D-6E8A-4147-A177-3AD203B41FA5}">
                      <a16:colId xmlns:a16="http://schemas.microsoft.com/office/drawing/2014/main" val="3597735164"/>
                    </a:ext>
                  </a:extLst>
                </a:gridCol>
                <a:gridCol w="3264119">
                  <a:extLst>
                    <a:ext uri="{9D8B030D-6E8A-4147-A177-3AD203B41FA5}">
                      <a16:colId xmlns:a16="http://schemas.microsoft.com/office/drawing/2014/main" val="2120465235"/>
                    </a:ext>
                  </a:extLst>
                </a:gridCol>
                <a:gridCol w="739480">
                  <a:extLst>
                    <a:ext uri="{9D8B030D-6E8A-4147-A177-3AD203B41FA5}">
                      <a16:colId xmlns:a16="http://schemas.microsoft.com/office/drawing/2014/main" val="4099523750"/>
                    </a:ext>
                  </a:extLst>
                </a:gridCol>
                <a:gridCol w="2538945">
                  <a:extLst>
                    <a:ext uri="{9D8B030D-6E8A-4147-A177-3AD203B41FA5}">
                      <a16:colId xmlns:a16="http://schemas.microsoft.com/office/drawing/2014/main" val="1724762624"/>
                    </a:ext>
                  </a:extLst>
                </a:gridCol>
                <a:gridCol w="724248">
                  <a:extLst>
                    <a:ext uri="{9D8B030D-6E8A-4147-A177-3AD203B41FA5}">
                      <a16:colId xmlns:a16="http://schemas.microsoft.com/office/drawing/2014/main" val="2982869435"/>
                    </a:ext>
                  </a:extLst>
                </a:gridCol>
              </a:tblGrid>
              <a:tr h="322379">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Principio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Criterio di selezione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Punteggio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Fino 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Griglie di valutazione e metodologia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448657">
                <a:tc rowSpan="3">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 </a:t>
                      </a:r>
                      <a:endParaRPr lang="it-IT" sz="1200" dirty="0">
                        <a:solidFill>
                          <a:srgbClr val="002060"/>
                        </a:solidFill>
                        <a:latin typeface="Comic Sans MS" panose="030F0702030302020204" pitchFamily="66" charset="0"/>
                      </a:endParaRPr>
                    </a:p>
                  </a:txBody>
                  <a:tcPr anchor="ctr"/>
                </a:tc>
                <a:tc>
                  <a:txBody>
                    <a:bodyPr/>
                    <a:lstStyle/>
                    <a:p>
                      <a:r>
                        <a:rPr lang="it-IT" sz="1000" b="1" kern="1200" dirty="0">
                          <a:solidFill>
                            <a:srgbClr val="0070C0"/>
                          </a:solidFill>
                          <a:effectLst/>
                          <a:latin typeface="Comic Sans MS" panose="030F0702030302020204" pitchFamily="66" charset="0"/>
                          <a:ea typeface="+mn-ea"/>
                          <a:cs typeface="+mn-cs"/>
                        </a:rPr>
                        <a:t>0.1.1 - </a:t>
                      </a:r>
                      <a:r>
                        <a:rPr lang="it-IT" sz="1000" kern="1200" dirty="0">
                          <a:solidFill>
                            <a:srgbClr val="0070C0"/>
                          </a:solidFill>
                          <a:effectLst/>
                          <a:latin typeface="Comic Sans MS" panose="030F0702030302020204" pitchFamily="66" charset="0"/>
                          <a:ea typeface="+mn-ea"/>
                          <a:cs typeface="+mn-cs"/>
                        </a:rPr>
                        <a:t>Elementi di valutazione</a:t>
                      </a:r>
                      <a:r>
                        <a:rPr lang="it-IT" sz="1000" kern="1200" dirty="0">
                          <a:solidFill>
                            <a:srgbClr val="002060"/>
                          </a:solidFill>
                          <a:effectLst/>
                          <a:latin typeface="Comic Sans MS" panose="030F0702030302020204" pitchFamily="66" charset="0"/>
                          <a:ea typeface="+mn-ea"/>
                          <a:cs typeface="+mn-cs"/>
                        </a:rPr>
                        <a:t>:</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Configurazione generale</a:t>
                      </a:r>
                      <a:r>
                        <a:rPr lang="it-IT" sz="1000" kern="1200" dirty="0">
                          <a:solidFill>
                            <a:srgbClr val="002060"/>
                          </a:solidFill>
                          <a:effectLst/>
                          <a:latin typeface="Comic Sans MS" panose="030F0702030302020204" pitchFamily="66" charset="0"/>
                          <a:ea typeface="+mn-ea"/>
                          <a:cs typeface="+mn-cs"/>
                        </a:rPr>
                        <a:t> del progetto dimostrativo;</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Obiettivi del progetto</a:t>
                      </a:r>
                      <a:r>
                        <a:rPr lang="it-IT" sz="1000" kern="1200" dirty="0">
                          <a:solidFill>
                            <a:srgbClr val="002060"/>
                          </a:solidFill>
                          <a:effectLst/>
                          <a:latin typeface="Comic Sans MS" panose="030F0702030302020204" pitchFamily="66" charset="0"/>
                          <a:ea typeface="+mn-ea"/>
                          <a:cs typeface="+mn-cs"/>
                        </a:rPr>
                        <a:t>;</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Caratteristiche dei destinatari, strategie e canali di comunicazione </a:t>
                      </a:r>
                      <a:r>
                        <a:rPr lang="it-IT" sz="1000" kern="1200" dirty="0">
                          <a:solidFill>
                            <a:srgbClr val="002060"/>
                          </a:solidFill>
                          <a:effectLst/>
                          <a:latin typeface="Comic Sans MS" panose="030F0702030302020204" pitchFamily="66" charset="0"/>
                          <a:ea typeface="+mn-ea"/>
                          <a:cs typeface="+mn-cs"/>
                        </a:rPr>
                        <a:t>per il loro coinvolgimento;</a:t>
                      </a:r>
                    </a:p>
                    <a:p>
                      <a:r>
                        <a:rPr lang="it-IT" sz="1000" kern="1200" dirty="0">
                          <a:solidFill>
                            <a:srgbClr val="002060"/>
                          </a:solidFill>
                          <a:effectLst/>
                          <a:latin typeface="Comic Sans MS" panose="030F0702030302020204" pitchFamily="66" charset="0"/>
                          <a:ea typeface="+mn-ea"/>
                          <a:cs typeface="+mn-cs"/>
                        </a:rPr>
                        <a:t>- </a:t>
                      </a:r>
                      <a:r>
                        <a:rPr lang="it-IT" sz="1000" b="1" kern="1200" dirty="0">
                          <a:solidFill>
                            <a:srgbClr val="002060"/>
                          </a:solidFill>
                          <a:effectLst/>
                          <a:latin typeface="Comic Sans MS" panose="030F0702030302020204" pitchFamily="66" charset="0"/>
                          <a:ea typeface="+mn-ea"/>
                          <a:cs typeface="+mn-cs"/>
                        </a:rPr>
                        <a:t>Risultati attesi</a:t>
                      </a:r>
                      <a:r>
                        <a:rPr lang="it-IT" sz="1000" kern="1200" dirty="0">
                          <a:solidFill>
                            <a:srgbClr val="002060"/>
                          </a:solidFill>
                          <a:effectLst/>
                          <a:latin typeface="Comic Sans MS" panose="030F0702030302020204" pitchFamily="66" charset="0"/>
                          <a:ea typeface="+mn-ea"/>
                          <a:cs typeface="+mn-cs"/>
                        </a:rPr>
                        <a:t> dal percorso dimostrativo.</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kern="1200" dirty="0">
                          <a:solidFill>
                            <a:srgbClr val="002060"/>
                          </a:solidFill>
                          <a:effectLst/>
                          <a:latin typeface="Comic Sans MS" panose="030F0702030302020204" pitchFamily="66" charset="0"/>
                          <a:ea typeface="+mn-ea"/>
                          <a:cs typeface="+mn-cs"/>
                        </a:rPr>
                        <a:t>10</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p>
                      <a:r>
                        <a:rPr lang="it-IT" sz="1000" kern="1200" dirty="0">
                          <a:solidFill>
                            <a:srgbClr val="002060"/>
                          </a:solidFill>
                          <a:effectLst/>
                          <a:latin typeface="Comic Sans MS" panose="030F0702030302020204" pitchFamily="66" charset="0"/>
                          <a:ea typeface="+mn-ea"/>
                          <a:cs typeface="+mn-cs"/>
                        </a:rPr>
                        <a:t>Configurazione generale</a:t>
                      </a:r>
                      <a:r>
                        <a:rPr lang="it-IT" sz="1000" b="1" kern="1200" dirty="0">
                          <a:solidFill>
                            <a:srgbClr val="002060"/>
                          </a:solidFill>
                          <a:effectLst/>
                          <a:latin typeface="Comic Sans MS" panose="030F0702030302020204" pitchFamily="66" charset="0"/>
                          <a:ea typeface="+mn-ea"/>
                          <a:cs typeface="+mn-cs"/>
                        </a:rPr>
                        <a:t>: da 0 a 2 punti</a:t>
                      </a:r>
                      <a:endParaRPr lang="it-IT" sz="1000" kern="1200" dirty="0">
                        <a:solidFill>
                          <a:srgbClr val="002060"/>
                        </a:solidFill>
                        <a:effectLst/>
                        <a:latin typeface="Comic Sans MS" panose="030F0702030302020204" pitchFamily="66" charset="0"/>
                        <a:ea typeface="+mn-ea"/>
                        <a:cs typeface="+mn-cs"/>
                      </a:endParaRPr>
                    </a:p>
                    <a:p>
                      <a:r>
                        <a:rPr lang="it-IT" sz="1000" kern="1200" dirty="0">
                          <a:solidFill>
                            <a:srgbClr val="002060"/>
                          </a:solidFill>
                          <a:effectLst/>
                          <a:latin typeface="Comic Sans MS" panose="030F0702030302020204" pitchFamily="66" charset="0"/>
                          <a:ea typeface="+mn-ea"/>
                          <a:cs typeface="+mn-cs"/>
                        </a:rPr>
                        <a:t>Obiettivi del progetto</a:t>
                      </a:r>
                      <a:r>
                        <a:rPr lang="it-IT" sz="1000" b="1" kern="1200" dirty="0">
                          <a:solidFill>
                            <a:srgbClr val="002060"/>
                          </a:solidFill>
                          <a:effectLst/>
                          <a:latin typeface="Comic Sans MS" panose="030F0702030302020204" pitchFamily="66" charset="0"/>
                          <a:ea typeface="+mn-ea"/>
                          <a:cs typeface="+mn-cs"/>
                        </a:rPr>
                        <a:t>: da 0 a 2 punti</a:t>
                      </a:r>
                      <a:endParaRPr lang="it-IT" sz="1000" kern="1200" dirty="0">
                        <a:solidFill>
                          <a:srgbClr val="002060"/>
                        </a:solidFill>
                        <a:effectLst/>
                        <a:latin typeface="Comic Sans MS" panose="030F0702030302020204" pitchFamily="66" charset="0"/>
                        <a:ea typeface="+mn-ea"/>
                        <a:cs typeface="+mn-cs"/>
                      </a:endParaRPr>
                    </a:p>
                    <a:p>
                      <a:r>
                        <a:rPr lang="it-IT" sz="1000" kern="1200" dirty="0">
                          <a:solidFill>
                            <a:srgbClr val="002060"/>
                          </a:solidFill>
                          <a:effectLst/>
                          <a:latin typeface="Comic Sans MS" panose="030F0702030302020204" pitchFamily="66" charset="0"/>
                          <a:ea typeface="+mn-ea"/>
                          <a:cs typeface="+mn-cs"/>
                        </a:rPr>
                        <a:t>Caratteristiche dei destinatari, strategie e canali di comunicazione per il loro coinvolgimento</a:t>
                      </a:r>
                      <a:r>
                        <a:rPr lang="it-IT" sz="1000" b="1" kern="1200" dirty="0">
                          <a:solidFill>
                            <a:srgbClr val="002060"/>
                          </a:solidFill>
                          <a:effectLst/>
                          <a:latin typeface="Comic Sans MS" panose="030F0702030302020204" pitchFamily="66" charset="0"/>
                          <a:ea typeface="+mn-ea"/>
                          <a:cs typeface="+mn-cs"/>
                        </a:rPr>
                        <a:t>: da 0 a 4</a:t>
                      </a:r>
                      <a:endParaRPr lang="it-IT" sz="1000" kern="1200" dirty="0">
                        <a:solidFill>
                          <a:srgbClr val="002060"/>
                        </a:solidFill>
                        <a:effectLst/>
                        <a:latin typeface="Comic Sans MS" panose="030F0702030302020204" pitchFamily="66" charset="0"/>
                        <a:ea typeface="+mn-ea"/>
                        <a:cs typeface="+mn-cs"/>
                      </a:endParaRPr>
                    </a:p>
                    <a:p>
                      <a:r>
                        <a:rPr lang="it-IT" sz="1000" kern="1200" dirty="0">
                          <a:solidFill>
                            <a:srgbClr val="002060"/>
                          </a:solidFill>
                          <a:effectLst/>
                          <a:latin typeface="Comic Sans MS" panose="030F0702030302020204" pitchFamily="66" charset="0"/>
                          <a:ea typeface="+mn-ea"/>
                          <a:cs typeface="+mn-cs"/>
                        </a:rPr>
                        <a:t>Risultati attesi</a:t>
                      </a:r>
                      <a:r>
                        <a:rPr lang="it-IT" sz="1000" b="1" kern="1200" dirty="0">
                          <a:solidFill>
                            <a:srgbClr val="002060"/>
                          </a:solidFill>
                          <a:effectLst/>
                          <a:latin typeface="Comic Sans MS" panose="030F0702030302020204" pitchFamily="66" charset="0"/>
                          <a:ea typeface="+mn-ea"/>
                          <a:cs typeface="+mn-cs"/>
                        </a:rPr>
                        <a:t>: da 0 a 2 punti</a:t>
                      </a:r>
                      <a:endParaRPr lang="it-IT" sz="1000" kern="1200" dirty="0">
                        <a:solidFill>
                          <a:srgbClr val="002060"/>
                        </a:solidFill>
                        <a:effectLst/>
                        <a:latin typeface="Comic Sans MS" panose="030F0702030302020204" pitchFamily="66" charset="0"/>
                        <a:ea typeface="+mn-ea"/>
                        <a:cs typeface="+mn-cs"/>
                      </a:endParaRPr>
                    </a:p>
                    <a:p>
                      <a:endParaRPr lang="it-IT" sz="1000" kern="1200" dirty="0">
                        <a:solidFill>
                          <a:srgbClr val="002060"/>
                        </a:solidFill>
                        <a:effectLst/>
                        <a:latin typeface="Comic Sans MS" panose="030F0702030302020204" pitchFamily="66" charset="0"/>
                        <a:ea typeface="+mn-ea"/>
                        <a:cs typeface="+mn-cs"/>
                      </a:endParaRPr>
                    </a:p>
                    <a:p>
                      <a:r>
                        <a:rPr lang="it-IT" sz="1000" kern="1200" dirty="0">
                          <a:solidFill>
                            <a:srgbClr val="002060"/>
                          </a:solidFill>
                          <a:effectLst/>
                          <a:latin typeface="Comic Sans MS" panose="030F0702030302020204" pitchFamily="66" charset="0"/>
                          <a:ea typeface="+mn-ea"/>
                          <a:cs typeface="+mn-cs"/>
                        </a:rPr>
                        <a:t>PUNTEGGIO CUMULABILE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3">
                  <a:txBody>
                    <a:bodyPr/>
                    <a:lstStyle/>
                    <a:p>
                      <a:pPr marL="0" algn="ctr" defTabSz="685766" rtl="0" eaLnBrk="1" latinLnBrk="0" hangingPunct="1"/>
                      <a:r>
                        <a:rPr lang="it-IT" sz="1350" b="1" kern="1200" dirty="0">
                          <a:solidFill>
                            <a:srgbClr val="002060"/>
                          </a:solidFill>
                          <a:effectLst/>
                          <a:latin typeface="Comic Sans MS" panose="030F0702030302020204" pitchFamily="66" charset="0"/>
                          <a:ea typeface="+mn-ea"/>
                          <a:cs typeface="+mn-cs"/>
                        </a:rPr>
                        <a:t>49</a:t>
                      </a:r>
                      <a:endParaRPr lang="it-IT" sz="1200" b="1" kern="1200" dirty="0">
                        <a:solidFill>
                          <a:srgbClr val="002060"/>
                        </a:solidFill>
                        <a:effectLst/>
                        <a:highlight>
                          <a:srgbClr val="00FF00"/>
                        </a:highlight>
                        <a:latin typeface="Comic Sans MS" panose="030F0702030302020204" pitchFamily="66" charset="0"/>
                        <a:ea typeface="+mn-ea"/>
                        <a:cs typeface="+mn-cs"/>
                      </a:endParaRPr>
                    </a:p>
                  </a:txBody>
                  <a:tcPr anchor="ctr"/>
                </a:tc>
                <a:extLst>
                  <a:ext uri="{0D108BD9-81ED-4DB2-BD59-A6C34878D82A}">
                    <a16:rowId xmlns:a16="http://schemas.microsoft.com/office/drawing/2014/main" val="3875956888"/>
                  </a:ext>
                </a:extLst>
              </a:tr>
              <a:tr h="1033319">
                <a:tc vMerge="1">
                  <a:txBody>
                    <a:bodyPr/>
                    <a:lstStyle/>
                    <a:p>
                      <a:pPr algn="ctr"/>
                      <a:endParaRPr lang="it-IT" sz="1200" dirty="0">
                        <a:solidFill>
                          <a:srgbClr val="002060"/>
                        </a:solidFill>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0.1.2 - Risorse Strumentali</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disponibilità e</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adeguatezza delle risorse strumentali e strutturali, messe a disposizione dai soggetti attuatori rispetto agli obiettivi perseguiti (es: aule didattiche in caso di seminari; piattaforma digitale per le attività in FAD.</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3</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Insufficiente: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0 punti</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Sufficiente: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1 punto</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Buono: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2 punti</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Ottimo: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3422404685"/>
                  </a:ext>
                </a:extLst>
              </a:tr>
              <a:tr h="1394722">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0.1.3 - Articolazione delle attività dimostrative</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(a distanza e/o in presenza).</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10</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Numero di attività dimostrative in presenza &gt; o = 80%: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10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chemeClr val="tx2"/>
                        </a:solidFill>
                        <a:effectLst/>
                        <a:highlight>
                          <a:srgbClr val="00FF00"/>
                        </a:highlight>
                        <a:latin typeface="Comic Sans MS" panose="030F0702030302020204" pitchFamily="66" charset="0"/>
                        <a:ea typeface="+mn-ea"/>
                        <a:cs typeface="+mn-cs"/>
                      </a:endParaRPr>
                    </a:p>
                  </a:txBody>
                  <a:tcPr anchor="ctr"/>
                </a:tc>
                <a:extLst>
                  <a:ext uri="{0D108BD9-81ED-4DB2-BD59-A6C34878D82A}">
                    <a16:rowId xmlns:a16="http://schemas.microsoft.com/office/drawing/2014/main" val="1178891746"/>
                  </a:ext>
                </a:extLst>
              </a:tr>
            </a:tbl>
          </a:graphicData>
        </a:graphic>
      </p:graphicFrame>
    </p:spTree>
    <p:extLst>
      <p:ext uri="{BB962C8B-B14F-4D97-AF65-F5344CB8AC3E}">
        <p14:creationId xmlns:p14="http://schemas.microsoft.com/office/powerpoint/2010/main" val="3790226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262339742"/>
              </p:ext>
            </p:extLst>
          </p:nvPr>
        </p:nvGraphicFramePr>
        <p:xfrm>
          <a:off x="55684" y="798972"/>
          <a:ext cx="9032631" cy="4222641"/>
        </p:xfrm>
        <a:graphic>
          <a:graphicData uri="http://schemas.openxmlformats.org/drawingml/2006/table">
            <a:tbl>
              <a:tblPr firstRow="1" bandRow="1">
                <a:tableStyleId>{5C22544A-7EE6-4342-B048-85BDC9FD1C3A}</a:tableStyleId>
              </a:tblPr>
              <a:tblGrid>
                <a:gridCol w="1356273">
                  <a:extLst>
                    <a:ext uri="{9D8B030D-6E8A-4147-A177-3AD203B41FA5}">
                      <a16:colId xmlns:a16="http://schemas.microsoft.com/office/drawing/2014/main" val="3597735164"/>
                    </a:ext>
                  </a:extLst>
                </a:gridCol>
                <a:gridCol w="3448815">
                  <a:extLst>
                    <a:ext uri="{9D8B030D-6E8A-4147-A177-3AD203B41FA5}">
                      <a16:colId xmlns:a16="http://schemas.microsoft.com/office/drawing/2014/main" val="2120465235"/>
                    </a:ext>
                  </a:extLst>
                </a:gridCol>
                <a:gridCol w="968527">
                  <a:extLst>
                    <a:ext uri="{9D8B030D-6E8A-4147-A177-3AD203B41FA5}">
                      <a16:colId xmlns:a16="http://schemas.microsoft.com/office/drawing/2014/main" val="4099523750"/>
                    </a:ext>
                  </a:extLst>
                </a:gridCol>
                <a:gridCol w="2494080">
                  <a:extLst>
                    <a:ext uri="{9D8B030D-6E8A-4147-A177-3AD203B41FA5}">
                      <a16:colId xmlns:a16="http://schemas.microsoft.com/office/drawing/2014/main" val="1724762624"/>
                    </a:ext>
                  </a:extLst>
                </a:gridCol>
                <a:gridCol w="764936">
                  <a:extLst>
                    <a:ext uri="{9D8B030D-6E8A-4147-A177-3AD203B41FA5}">
                      <a16:colId xmlns:a16="http://schemas.microsoft.com/office/drawing/2014/main" val="2982869435"/>
                    </a:ext>
                  </a:extLst>
                </a:gridCol>
              </a:tblGrid>
              <a:tr h="307644">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Principio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Criterio di selezione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Punteggio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Fino 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Griglie di valutazione e metodologia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935597">
                <a:tc rowSpan="3">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 </a:t>
                      </a:r>
                    </a:p>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0.1.4 - Articolazione delle attività dimostrative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(tipologia di attività previste).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1) prove in campo/operative;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2) attività di collaudo con finalità dimostrativa;</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3) esercitazioni.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7 </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tutte le tipologie di attività: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7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- 2 tipologie di attività: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5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- 1 tipologia di attività: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PUNTEGGIO NON CUMULABILE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3">
                  <a:txBody>
                    <a:bodyPr/>
                    <a:lstStyle/>
                    <a:p>
                      <a:pPr marL="0" algn="l" defTabSz="685766" rtl="0" eaLnBrk="1" latinLnBrk="0" hangingPunct="1"/>
                      <a:r>
                        <a:rPr lang="it-IT" sz="1000" b="1" kern="1200" dirty="0">
                          <a:solidFill>
                            <a:srgbClr val="002060"/>
                          </a:solidFill>
                          <a:effectLst/>
                          <a:latin typeface="Comic Sans MS" panose="030F0702030302020204" pitchFamily="66" charset="0"/>
                          <a:ea typeface="+mn-ea"/>
                          <a:cs typeface="+mn-cs"/>
                        </a:rPr>
                        <a:t>(parziale)</a:t>
                      </a:r>
                    </a:p>
                    <a:p>
                      <a:pPr marL="0" marR="0" lvl="0" indent="0" algn="l" defTabSz="685766" rtl="0" eaLnBrk="1" fontAlgn="auto" latinLnBrk="0" hangingPunct="1">
                        <a:lnSpc>
                          <a:spcPct val="100000"/>
                        </a:lnSpc>
                        <a:spcBef>
                          <a:spcPts val="0"/>
                        </a:spcBef>
                        <a:spcAft>
                          <a:spcPts val="0"/>
                        </a:spcAft>
                        <a:buClrTx/>
                        <a:buSzTx/>
                        <a:buFontTx/>
                        <a:buNone/>
                        <a:tabLst/>
                        <a:defRPr/>
                      </a:pPr>
                      <a:endParaRPr lang="it-IT" sz="1000" b="1" kern="1200" dirty="0">
                        <a:solidFill>
                          <a:srgbClr val="002060"/>
                        </a:solidFill>
                        <a:effectLst/>
                        <a:latin typeface="Comic Sans MS" panose="030F0702030302020204" pitchFamily="66" charset="0"/>
                        <a:ea typeface="+mn-ea"/>
                        <a:cs typeface="+mn-cs"/>
                      </a:endParaRPr>
                    </a:p>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875956888"/>
                  </a:ext>
                </a:extLst>
              </a:tr>
              <a:tr h="1166744">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0.1.5 – Svolgimento delle attività dimostrative</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presso strutture pubbliche e/o imprese agricole private.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10</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Imprese Agricole o privat</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e coinvolte</a:t>
                      </a: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Numero 3: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Maggiore di 3: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5punti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Strutture pubbliche</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coinvolte numero 3: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Maggiore di 3: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5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PUNTEGGIO CUMULABILE</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4233483929"/>
                  </a:ext>
                </a:extLst>
              </a:tr>
              <a:tr h="1803054">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0.1.6 - Metodi di Valutazione/Monitoraggio</a:t>
                      </a:r>
                      <a:r>
                        <a:rPr lang="it-IT" sz="1000" dirty="0">
                          <a:solidFill>
                            <a:srgbClr val="002060"/>
                          </a:solidFill>
                          <a:effectLst/>
                          <a:latin typeface="Comic Sans MS" panose="030F0702030302020204" pitchFamily="66" charset="0"/>
                          <a:ea typeface="Times New Roman" panose="02020603050405020304" pitchFamily="18" charset="0"/>
                          <a:cs typeface="TimesNewRoman"/>
                        </a:rPr>
                        <a:t>: nel progetto sono previste e descritte nel dettaglio:</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Utilizzo e descrizione di metodi di valutazione del gradimento delle iniziative.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Monitoraggio dell’andamento del progetto e modalità di valutazione finale.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4</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Attribuzione del punteggio in base alla dichiarazione dei contenuti progettuali: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se nessuno dei requisiti è riscontrabile:</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0 punti;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procedure per la verifica di gradimento dell’iniziativa: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procedure per il monitoraggio e la valutazione degli esiti del progetto: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69714918"/>
                  </a:ext>
                </a:extLst>
              </a:tr>
            </a:tbl>
          </a:graphicData>
        </a:graphic>
      </p:graphicFrame>
    </p:spTree>
    <p:extLst>
      <p:ext uri="{BB962C8B-B14F-4D97-AF65-F5344CB8AC3E}">
        <p14:creationId xmlns:p14="http://schemas.microsoft.com/office/powerpoint/2010/main" val="3436229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1264911625"/>
              </p:ext>
            </p:extLst>
          </p:nvPr>
        </p:nvGraphicFramePr>
        <p:xfrm>
          <a:off x="55684" y="682399"/>
          <a:ext cx="9032631" cy="4409158"/>
        </p:xfrm>
        <a:graphic>
          <a:graphicData uri="http://schemas.openxmlformats.org/drawingml/2006/table">
            <a:tbl>
              <a:tblPr firstRow="1" bandRow="1">
                <a:tableStyleId>{5C22544A-7EE6-4342-B048-85BDC9FD1C3A}</a:tableStyleId>
              </a:tblPr>
              <a:tblGrid>
                <a:gridCol w="1128074">
                  <a:extLst>
                    <a:ext uri="{9D8B030D-6E8A-4147-A177-3AD203B41FA5}">
                      <a16:colId xmlns:a16="http://schemas.microsoft.com/office/drawing/2014/main" val="3597735164"/>
                    </a:ext>
                  </a:extLst>
                </a:gridCol>
                <a:gridCol w="3416595">
                  <a:extLst>
                    <a:ext uri="{9D8B030D-6E8A-4147-A177-3AD203B41FA5}">
                      <a16:colId xmlns:a16="http://schemas.microsoft.com/office/drawing/2014/main" val="2120465235"/>
                    </a:ext>
                  </a:extLst>
                </a:gridCol>
                <a:gridCol w="708838">
                  <a:extLst>
                    <a:ext uri="{9D8B030D-6E8A-4147-A177-3AD203B41FA5}">
                      <a16:colId xmlns:a16="http://schemas.microsoft.com/office/drawing/2014/main" val="4099523750"/>
                    </a:ext>
                  </a:extLst>
                </a:gridCol>
                <a:gridCol w="2977116">
                  <a:extLst>
                    <a:ext uri="{9D8B030D-6E8A-4147-A177-3AD203B41FA5}">
                      <a16:colId xmlns:a16="http://schemas.microsoft.com/office/drawing/2014/main" val="1724762624"/>
                    </a:ext>
                  </a:extLst>
                </a:gridCol>
                <a:gridCol w="802008">
                  <a:extLst>
                    <a:ext uri="{9D8B030D-6E8A-4147-A177-3AD203B41FA5}">
                      <a16:colId xmlns:a16="http://schemas.microsoft.com/office/drawing/2014/main" val="2982869435"/>
                    </a:ext>
                  </a:extLst>
                </a:gridCol>
              </a:tblGrid>
              <a:tr h="324868">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Principio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Criterio di selezione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Punteggio</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Fino 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Griglie di valutazione e metodologia</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omic Sans MS" panose="030F0702030302020204" pitchFamily="66" charset="0"/>
                          <a:ea typeface="Calibri" panose="020F0502020204030204" pitchFamily="34" charset="0"/>
                          <a:cs typeface="Times New Roman" panose="02020603050405020304" pitchFamily="18" charset="0"/>
                        </a:rPr>
                        <a:t>Totale</a:t>
                      </a:r>
                      <a:endParaRPr lang="it-IT"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927859">
                <a:tc>
                  <a:txBody>
                    <a:bodyPr/>
                    <a:lstStyle/>
                    <a:p>
                      <a:pPr algn="ctr"/>
                      <a:r>
                        <a:rPr lang="it-IT" sz="1200" b="1" kern="1200" dirty="0">
                          <a:solidFill>
                            <a:srgbClr val="002060"/>
                          </a:solidFill>
                          <a:effectLst/>
                          <a:latin typeface="Comic Sans MS" panose="030F0702030302020204" pitchFamily="66" charset="0"/>
                          <a:ea typeface="+mn-ea"/>
                          <a:cs typeface="+mn-cs"/>
                        </a:rPr>
                        <a:t>01 - Qualità del progetto</a:t>
                      </a: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0.1.7 – Progetti di Innovazione</a:t>
                      </a: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Valorizzazione dei risultati di Progetti di Innovazione già conclusi.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Indicare il nome del progetto il programma di riferimento (regionale, nazionale ed Europeo) e l’Intervento specifico.</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5</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GO regionali, nazionale ed Europei 1 punto per progetto, fino a massimo di</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4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NewRoman"/>
                        </a:rPr>
                        <a:t>Altri progetti di innovazione con Fondi regionali, nazionale ed Europei:</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1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lvl="0" indent="0" algn="l" defTabSz="685766" rtl="0" eaLnBrk="1" fontAlgn="auto" latinLnBrk="0" hangingPunct="1">
                        <a:lnSpc>
                          <a:spcPct val="100000"/>
                        </a:lnSpc>
                        <a:spcBef>
                          <a:spcPts val="0"/>
                        </a:spcBef>
                        <a:spcAft>
                          <a:spcPts val="0"/>
                        </a:spcAft>
                        <a:buClrTx/>
                        <a:buSzTx/>
                        <a:buFontTx/>
                        <a:buNone/>
                        <a:tabLst/>
                        <a:defRPr/>
                      </a:pPr>
                      <a:r>
                        <a:rPr lang="it-IT" sz="1000" b="1" kern="1200" dirty="0">
                          <a:solidFill>
                            <a:srgbClr val="002060"/>
                          </a:solidFill>
                          <a:effectLst/>
                          <a:latin typeface="Comic Sans MS" panose="030F0702030302020204" pitchFamily="66" charset="0"/>
                          <a:ea typeface="+mn-ea"/>
                          <a:cs typeface="+mn-cs"/>
                        </a:rPr>
                        <a:t>(parziale)</a:t>
                      </a:r>
                    </a:p>
                    <a:p>
                      <a:pPr marL="0" algn="l" defTabSz="685766" rtl="0" eaLnBrk="1" latinLnBrk="0" hangingPunct="1"/>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3875956888"/>
                  </a:ext>
                </a:extLst>
              </a:tr>
              <a:tr h="1714382">
                <a:tc rowSpan="2">
                  <a:txBody>
                    <a:bodyPr/>
                    <a:lstStyle/>
                    <a:p>
                      <a:pPr algn="ctr"/>
                      <a:r>
                        <a:rPr lang="it-IT" sz="1200" b="1" kern="1200" dirty="0">
                          <a:solidFill>
                            <a:srgbClr val="002060"/>
                          </a:solidFill>
                          <a:effectLst/>
                          <a:latin typeface="Comic Sans MS" panose="030F0702030302020204" pitchFamily="66" charset="0"/>
                          <a:ea typeface="+mn-ea"/>
                          <a:cs typeface="+mn-cs"/>
                        </a:rPr>
                        <a:t>02 - Qualità del team di progetto</a:t>
                      </a: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PS-BoldMT"/>
                        </a:rPr>
                        <a:t>0.2.1 Composizione del team di progetto (è il gruppo di lavoro che sovraintende all’attuazione del progetto dimostrativo)</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ItalicMT"/>
                        </a:rPr>
                        <a:t>Saranno considerati l’appropriatezza delle competenze specifiche, dei ruoli e delle esperienze in funzione del progetto dimostrativo presentato, sia del capofila che dell’eventuale partner in caso di ATI/ATS, la complementarità del team di progetto, compresa la rappresentatività a livello territoriale dell’eventuale partner o capifila.</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10</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Appropriatezza </a:t>
                      </a:r>
                      <a:r>
                        <a:rPr lang="it-IT" sz="1000" dirty="0">
                          <a:solidFill>
                            <a:srgbClr val="002060"/>
                          </a:solidFill>
                          <a:effectLst/>
                          <a:latin typeface="Comic Sans MS" panose="030F0702030302020204" pitchFamily="66" charset="0"/>
                          <a:ea typeface="Times New Roman" panose="02020603050405020304" pitchFamily="18" charset="0"/>
                          <a:cs typeface="TimesNewRomanPS-ItalicMT"/>
                        </a:rPr>
                        <a:t>delle competenze specifiche:</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da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0 a 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Esperienza e ruoli del team: da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0 a 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Complementarietà del team: da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0 a 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Rappresentatività: da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0 a 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algn="ctr" defTabSz="685766" rtl="0" eaLnBrk="1" latinLnBrk="0" hangingPunct="1"/>
                      <a:r>
                        <a:rPr lang="it-IT" sz="1350" b="1" kern="1200" dirty="0">
                          <a:solidFill>
                            <a:srgbClr val="002060"/>
                          </a:solidFill>
                          <a:effectLst/>
                          <a:latin typeface="Comic Sans MS" panose="030F0702030302020204" pitchFamily="66" charset="0"/>
                          <a:ea typeface="+mn-ea"/>
                          <a:cs typeface="+mn-cs"/>
                        </a:rPr>
                        <a:t>27</a:t>
                      </a:r>
                      <a:endParaRPr lang="it-IT" sz="1000" b="1" kern="1200" dirty="0">
                        <a:solidFill>
                          <a:srgbClr val="002060"/>
                        </a:solidFill>
                        <a:effectLst/>
                        <a:latin typeface="Comic Sans MS" panose="030F0702030302020204" pitchFamily="66" charset="0"/>
                        <a:ea typeface="+mn-ea"/>
                        <a:cs typeface="+mn-cs"/>
                      </a:endParaRPr>
                    </a:p>
                  </a:txBody>
                  <a:tcPr anchor="ctr"/>
                </a:tc>
                <a:extLst>
                  <a:ext uri="{0D108BD9-81ED-4DB2-BD59-A6C34878D82A}">
                    <a16:rowId xmlns:a16="http://schemas.microsoft.com/office/drawing/2014/main" val="4233483929"/>
                  </a:ext>
                </a:extLst>
              </a:tr>
              <a:tr h="1400390">
                <a:tc vMerge="1">
                  <a:txBody>
                    <a:bodyPr/>
                    <a:lstStyle/>
                    <a:p>
                      <a:pPr algn="ctr"/>
                      <a:endParaRPr lang="it-IT" sz="1200" dirty="0">
                        <a:solidFill>
                          <a:srgbClr val="002060"/>
                        </a:solidFill>
                        <a:latin typeface="Comic Sans MS" panose="030F0702030302020204" pitchFamily="66" charset="0"/>
                      </a:endParaRPr>
                    </a:p>
                  </a:txBody>
                  <a:tcPr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0.2.2 Esperienza del capofila nella gestione amministrativa e nel coordinamento.</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PS-BoldMT"/>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PS-BoldMT"/>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5</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Nessuna esperienza: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0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Esperienza</a:t>
                      </a:r>
                      <a:r>
                        <a:rPr lang="it-IT" sz="1000" u="sng" dirty="0">
                          <a:solidFill>
                            <a:srgbClr val="002060"/>
                          </a:solidFill>
                          <a:effectLst/>
                          <a:latin typeface="Comic Sans MS" panose="030F0702030302020204" pitchFamily="66" charset="0"/>
                          <a:ea typeface="Times New Roman" panose="02020603050405020304" pitchFamily="18" charset="0"/>
                          <a:cs typeface="TimesNewRomanPSMT"/>
                        </a:rPr>
                        <a:t>,</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in </a:t>
                      </a:r>
                      <a:r>
                        <a:rPr lang="it-IT" sz="1000" dirty="0">
                          <a:solidFill>
                            <a:srgbClr val="002060"/>
                          </a:solidFill>
                          <a:effectLst/>
                          <a:latin typeface="Comic Sans MS" panose="030F0702030302020204" pitchFamily="66" charset="0"/>
                          <a:ea typeface="Times New Roman" panose="02020603050405020304" pitchFamily="18" charset="0"/>
                          <a:cs typeface="TimesNewRomanPS-BoldMT"/>
                        </a:rPr>
                        <a:t>progetti multi partner e multi attori finanziati da PSR/CSR - </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nazionali/UE,</a:t>
                      </a:r>
                      <a:r>
                        <a:rPr lang="it-IT" sz="1000" dirty="0">
                          <a:solidFill>
                            <a:srgbClr val="002060"/>
                          </a:solidFill>
                          <a:effectLst/>
                          <a:latin typeface="Comic Sans MS" panose="030F0702030302020204" pitchFamily="66" charset="0"/>
                          <a:ea typeface="Times New Roman" panose="02020603050405020304" pitchFamily="18" charset="0"/>
                          <a:cs typeface="TimesNewRomanPS-BoldMT"/>
                        </a:rPr>
                        <a:t> </a:t>
                      </a:r>
                      <a:r>
                        <a:rPr lang="it-IT" sz="1000" u="sng" dirty="0">
                          <a:solidFill>
                            <a:srgbClr val="002060"/>
                          </a:solidFill>
                          <a:effectLst/>
                          <a:latin typeface="Comic Sans MS" panose="030F0702030302020204" pitchFamily="66" charset="0"/>
                          <a:ea typeface="Times New Roman" panose="02020603050405020304" pitchFamily="18" charset="0"/>
                          <a:cs typeface="TimesNewRomanPS-BoldMT"/>
                        </a:rPr>
                        <a:t>ma non nel ruolo di Capofila</a:t>
                      </a:r>
                      <a:r>
                        <a:rPr lang="it-IT" sz="1000" b="1" dirty="0">
                          <a:solidFill>
                            <a:srgbClr val="002060"/>
                          </a:solidFill>
                          <a:effectLst/>
                          <a:latin typeface="Comic Sans MS" panose="030F0702030302020204" pitchFamily="66" charset="0"/>
                          <a:ea typeface="Times New Roman" panose="02020603050405020304" pitchFamily="18" charset="0"/>
                          <a:cs typeface="TimesNewRomanPS-BoldMT"/>
                        </a:rPr>
                        <a:t>:</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PSMT"/>
                        </a:rPr>
                        <a:t>Esperienza, in </a:t>
                      </a:r>
                      <a:r>
                        <a:rPr lang="it-IT" sz="1000" dirty="0">
                          <a:solidFill>
                            <a:srgbClr val="002060"/>
                          </a:solidFill>
                          <a:effectLst/>
                          <a:latin typeface="Comic Sans MS" panose="030F0702030302020204" pitchFamily="66" charset="0"/>
                          <a:ea typeface="Times New Roman" panose="02020603050405020304" pitchFamily="18" charset="0"/>
                          <a:cs typeface="TimesNewRomanPS-BoldMT"/>
                        </a:rPr>
                        <a:t>progetti multi partner e multi attori, e multi attori finanziati da PSR/CSR - </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nazionali/UE,</a:t>
                      </a:r>
                      <a:r>
                        <a:rPr lang="it-IT" sz="1000" dirty="0">
                          <a:solidFill>
                            <a:srgbClr val="002060"/>
                          </a:solidFill>
                          <a:effectLst/>
                          <a:latin typeface="Comic Sans MS" panose="030F0702030302020204" pitchFamily="66" charset="0"/>
                          <a:ea typeface="Times New Roman" panose="02020603050405020304" pitchFamily="18" charset="0"/>
                          <a:cs typeface="TimesNewRomanPS-BoldMT"/>
                        </a:rPr>
                        <a:t> </a:t>
                      </a:r>
                      <a:r>
                        <a:rPr lang="it-IT" sz="1000" u="sng" dirty="0">
                          <a:solidFill>
                            <a:srgbClr val="002060"/>
                          </a:solidFill>
                          <a:effectLst/>
                          <a:latin typeface="Comic Sans MS" panose="030F0702030302020204" pitchFamily="66" charset="0"/>
                          <a:ea typeface="Times New Roman" panose="02020603050405020304" pitchFamily="18" charset="0"/>
                          <a:cs typeface="TimesNewRomanPS-BoldMT"/>
                        </a:rPr>
                        <a:t>nel ruolo di Capofila</a:t>
                      </a:r>
                      <a:r>
                        <a:rPr lang="it-IT" sz="1000" b="1" dirty="0">
                          <a:solidFill>
                            <a:srgbClr val="002060"/>
                          </a:solidFill>
                          <a:effectLst/>
                          <a:latin typeface="Comic Sans MS" panose="030F0702030302020204" pitchFamily="66" charset="0"/>
                          <a:ea typeface="Times New Roman" panose="02020603050405020304" pitchFamily="18" charset="0"/>
                          <a:cs typeface="TimesNewRomanPS-BoldMT"/>
                        </a:rPr>
                        <a:t>:</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5</a:t>
                      </a:r>
                      <a:r>
                        <a:rPr lang="it-IT" sz="1000" dirty="0">
                          <a:solidFill>
                            <a:srgbClr val="002060"/>
                          </a:solidFill>
                          <a:effectLst/>
                          <a:latin typeface="Comic Sans MS" panose="030F0702030302020204" pitchFamily="66" charset="0"/>
                          <a:ea typeface="Times New Roman" panose="02020603050405020304" pitchFamily="18" charset="0"/>
                          <a:cs typeface="TimesNewRomanPSMT"/>
                        </a:rPr>
                        <a:t> </a:t>
                      </a:r>
                      <a:r>
                        <a:rPr lang="it-IT" sz="1000" b="1" dirty="0">
                          <a:solidFill>
                            <a:srgbClr val="002060"/>
                          </a:solidFill>
                          <a:effectLst/>
                          <a:latin typeface="Comic Sans MS" panose="030F0702030302020204" pitchFamily="66" charset="0"/>
                          <a:ea typeface="Times New Roman" panose="02020603050405020304" pitchFamily="18" charset="0"/>
                          <a:cs typeface="TimesNewRomanPSMT"/>
                        </a:rPr>
                        <a:t>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NON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it-IT"/>
                    </a:p>
                  </a:txBody>
                  <a:tcPr/>
                </a:tc>
                <a:extLst>
                  <a:ext uri="{0D108BD9-81ED-4DB2-BD59-A6C34878D82A}">
                    <a16:rowId xmlns:a16="http://schemas.microsoft.com/office/drawing/2014/main" val="882222878"/>
                  </a:ext>
                </a:extLst>
              </a:tr>
            </a:tbl>
          </a:graphicData>
        </a:graphic>
      </p:graphicFrame>
    </p:spTree>
    <p:extLst>
      <p:ext uri="{BB962C8B-B14F-4D97-AF65-F5344CB8AC3E}">
        <p14:creationId xmlns:p14="http://schemas.microsoft.com/office/powerpoint/2010/main" val="1961986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418246307"/>
              </p:ext>
            </p:extLst>
          </p:nvPr>
        </p:nvGraphicFramePr>
        <p:xfrm>
          <a:off x="51288" y="902681"/>
          <a:ext cx="9041423" cy="3378381"/>
        </p:xfrm>
        <a:graphic>
          <a:graphicData uri="http://schemas.openxmlformats.org/drawingml/2006/table">
            <a:tbl>
              <a:tblPr firstRow="1" bandRow="1">
                <a:tableStyleId>{5C22544A-7EE6-4342-B048-85BDC9FD1C3A}</a:tableStyleId>
              </a:tblPr>
              <a:tblGrid>
                <a:gridCol w="1440962">
                  <a:extLst>
                    <a:ext uri="{9D8B030D-6E8A-4147-A177-3AD203B41FA5}">
                      <a16:colId xmlns:a16="http://schemas.microsoft.com/office/drawing/2014/main" val="3597735164"/>
                    </a:ext>
                  </a:extLst>
                </a:gridCol>
                <a:gridCol w="3368803">
                  <a:extLst>
                    <a:ext uri="{9D8B030D-6E8A-4147-A177-3AD203B41FA5}">
                      <a16:colId xmlns:a16="http://schemas.microsoft.com/office/drawing/2014/main" val="2120465235"/>
                    </a:ext>
                  </a:extLst>
                </a:gridCol>
                <a:gridCol w="1008588">
                  <a:extLst>
                    <a:ext uri="{9D8B030D-6E8A-4147-A177-3AD203B41FA5}">
                      <a16:colId xmlns:a16="http://schemas.microsoft.com/office/drawing/2014/main" val="4099523750"/>
                    </a:ext>
                  </a:extLst>
                </a:gridCol>
                <a:gridCol w="2457389">
                  <a:extLst>
                    <a:ext uri="{9D8B030D-6E8A-4147-A177-3AD203B41FA5}">
                      <a16:colId xmlns:a16="http://schemas.microsoft.com/office/drawing/2014/main" val="1724762624"/>
                    </a:ext>
                  </a:extLst>
                </a:gridCol>
                <a:gridCol w="765681">
                  <a:extLst>
                    <a:ext uri="{9D8B030D-6E8A-4147-A177-3AD203B41FA5}">
                      <a16:colId xmlns:a16="http://schemas.microsoft.com/office/drawing/2014/main" val="2982869435"/>
                    </a:ext>
                  </a:extLst>
                </a:gridCol>
              </a:tblGrid>
              <a:tr h="322411">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1109621">
                <a:tc rowSpan="2">
                  <a:txBody>
                    <a:bodyPr/>
                    <a:lstStyle/>
                    <a:p>
                      <a:pPr>
                        <a:lnSpc>
                          <a:spcPct val="107000"/>
                        </a:lnSpc>
                        <a:spcAft>
                          <a:spcPts val="0"/>
                        </a:spcAft>
                      </a:pPr>
                      <a:r>
                        <a:rPr lang="it-IT" sz="1200" b="1" dirty="0">
                          <a:solidFill>
                            <a:srgbClr val="002060"/>
                          </a:solidFill>
                          <a:effectLst/>
                          <a:latin typeface="Comic Sans MS" panose="030F0702030302020204" pitchFamily="66" charset="0"/>
                          <a:ea typeface="Calibri" panose="020F0502020204030204" pitchFamily="34" charset="0"/>
                          <a:cs typeface="TimesNewRoman"/>
                        </a:rPr>
                        <a:t>02 - Qualità del team di progetto </a:t>
                      </a:r>
                    </a:p>
                    <a:p>
                      <a:pPr>
                        <a:lnSpc>
                          <a:spcPct val="107000"/>
                        </a:lnSpc>
                        <a:spcAft>
                          <a:spcPts val="0"/>
                        </a:spcAft>
                      </a:pPr>
                      <a:endParaRPr lang="it-IT" sz="1200" b="1" dirty="0">
                        <a:solidFill>
                          <a:srgbClr val="002060"/>
                        </a:solidFill>
                        <a:effectLst/>
                        <a:latin typeface="+mj-lt"/>
                        <a:ea typeface="Calibri" panose="020F0502020204030204" pitchFamily="34" charset="0"/>
                        <a:cs typeface="TimesNewRoman"/>
                      </a:endParaRPr>
                    </a:p>
                  </a:txBody>
                  <a:tcPr marL="68580" marR="68580" marT="0" marB="0"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0.2.3 Presenza nel team di progetto di personale con documentata esperienza a livello europeo con particolare riferimento a PEI AGRI e AKIS </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6</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Si tratta di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personale dipendente</a:t>
                      </a:r>
                      <a:r>
                        <a:rPr lang="it-IT" sz="1000" dirty="0">
                          <a:solidFill>
                            <a:srgbClr val="002060"/>
                          </a:solidFill>
                          <a:effectLst/>
                          <a:latin typeface="Comic Sans MS" panose="030F0702030302020204" pitchFamily="66" charset="0"/>
                          <a:ea typeface="Times New Roman" panose="02020603050405020304" pitchFamily="18" charset="0"/>
                          <a:cs typeface="TimesNewRoman"/>
                        </a:rPr>
                        <a:t> coinvolto nel team di progetto: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Si tratta di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collaboratori esterni</a:t>
                      </a:r>
                      <a:r>
                        <a:rPr lang="it-IT" sz="1000" dirty="0">
                          <a:solidFill>
                            <a:srgbClr val="002060"/>
                          </a:solidFill>
                          <a:effectLst/>
                          <a:latin typeface="Comic Sans MS" panose="030F0702030302020204" pitchFamily="66" charset="0"/>
                          <a:ea typeface="Times New Roman" panose="02020603050405020304" pitchFamily="18" charset="0"/>
                          <a:cs typeface="TimesNewRoman"/>
                        </a:rPr>
                        <a:t> coinvolti nel team di progetto: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NewRoman"/>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2">
                  <a:txBody>
                    <a:bodyPr/>
                    <a:lstStyle/>
                    <a:p>
                      <a:pPr marL="0" algn="l" defTabSz="685766" rtl="0" eaLnBrk="1" latinLnBrk="0" hangingPunct="1"/>
                      <a:r>
                        <a:rPr lang="it-IT" sz="1100" b="1" kern="1200" dirty="0">
                          <a:solidFill>
                            <a:srgbClr val="002060"/>
                          </a:solidFill>
                          <a:effectLst/>
                          <a:latin typeface="Comic Sans MS" panose="030F0702030302020204" pitchFamily="66" charset="0"/>
                          <a:ea typeface="+mn-ea"/>
                          <a:cs typeface="+mn-cs"/>
                        </a:rPr>
                        <a:t>(</a:t>
                      </a:r>
                      <a:r>
                        <a:rPr lang="it-IT" sz="1000" b="1" kern="1200" dirty="0">
                          <a:solidFill>
                            <a:srgbClr val="002060"/>
                          </a:solidFill>
                          <a:effectLst/>
                          <a:latin typeface="Comic Sans MS" panose="030F0702030302020204" pitchFamily="66" charset="0"/>
                          <a:ea typeface="+mn-ea"/>
                          <a:cs typeface="+mn-cs"/>
                        </a:rPr>
                        <a:t>parziale)</a:t>
                      </a:r>
                    </a:p>
                  </a:txBody>
                  <a:tcPr marL="68580" marR="68580" marT="0" marB="0" anchor="ctr"/>
                </a:tc>
                <a:extLst>
                  <a:ext uri="{0D108BD9-81ED-4DB2-BD59-A6C34878D82A}">
                    <a16:rowId xmlns:a16="http://schemas.microsoft.com/office/drawing/2014/main" val="3875956888"/>
                  </a:ext>
                </a:extLst>
              </a:tr>
              <a:tr h="1923384">
                <a:tc vMerge="1">
                  <a:txBody>
                    <a:bodyPr/>
                    <a:lstStyle/>
                    <a:p>
                      <a:endParaRPr lang="it-IT"/>
                    </a:p>
                  </a:txBody>
                  <a:tcPr/>
                </a:tc>
                <a:tc>
                  <a:txBody>
                    <a:bodyPr/>
                    <a:lstStyle/>
                    <a:p>
                      <a:pPr>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0.2.4- Presenza nel team di progetto di OO.PP.AA, associazioni di produttori, cooperative, consorzi, distretti del cibo, altri soggetti in grado di aggregare il settore primario.</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6</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1 soggetto: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2 o più soggetti: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6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PUNTEGGI NON CUMULABILI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marL="0" algn="ctr" defTabSz="685766" rtl="0" eaLnBrk="1" latinLnBrk="0" hangingPunct="1"/>
                      <a:endParaRPr lang="it-IT" sz="1200" b="1" kern="1200" dirty="0">
                        <a:solidFill>
                          <a:srgbClr val="002060"/>
                        </a:solidFill>
                        <a:effectLst/>
                        <a:latin typeface="+mn-lt"/>
                        <a:ea typeface="+mn-ea"/>
                        <a:cs typeface="+mn-cs"/>
                      </a:endParaRPr>
                    </a:p>
                  </a:txBody>
                  <a:tcPr anchor="ctr"/>
                </a:tc>
                <a:extLst>
                  <a:ext uri="{0D108BD9-81ED-4DB2-BD59-A6C34878D82A}">
                    <a16:rowId xmlns:a16="http://schemas.microsoft.com/office/drawing/2014/main" val="3137957831"/>
                  </a:ext>
                </a:extLst>
              </a:tr>
            </a:tbl>
          </a:graphicData>
        </a:graphic>
      </p:graphicFrame>
    </p:spTree>
    <p:extLst>
      <p:ext uri="{BB962C8B-B14F-4D97-AF65-F5344CB8AC3E}">
        <p14:creationId xmlns:p14="http://schemas.microsoft.com/office/powerpoint/2010/main" val="338860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209283459"/>
              </p:ext>
            </p:extLst>
          </p:nvPr>
        </p:nvGraphicFramePr>
        <p:xfrm>
          <a:off x="116498" y="707698"/>
          <a:ext cx="8911003" cy="4352499"/>
        </p:xfrm>
        <a:graphic>
          <a:graphicData uri="http://schemas.openxmlformats.org/drawingml/2006/table">
            <a:tbl>
              <a:tblPr firstRow="1" bandRow="1">
                <a:tableStyleId>{5C22544A-7EE6-4342-B048-85BDC9FD1C3A}</a:tableStyleId>
              </a:tblPr>
              <a:tblGrid>
                <a:gridCol w="1458302">
                  <a:extLst>
                    <a:ext uri="{9D8B030D-6E8A-4147-A177-3AD203B41FA5}">
                      <a16:colId xmlns:a16="http://schemas.microsoft.com/office/drawing/2014/main" val="3597735164"/>
                    </a:ext>
                  </a:extLst>
                </a:gridCol>
                <a:gridCol w="2488436">
                  <a:extLst>
                    <a:ext uri="{9D8B030D-6E8A-4147-A177-3AD203B41FA5}">
                      <a16:colId xmlns:a16="http://schemas.microsoft.com/office/drawing/2014/main" val="2120465235"/>
                    </a:ext>
                  </a:extLst>
                </a:gridCol>
                <a:gridCol w="1079405">
                  <a:extLst>
                    <a:ext uri="{9D8B030D-6E8A-4147-A177-3AD203B41FA5}">
                      <a16:colId xmlns:a16="http://schemas.microsoft.com/office/drawing/2014/main" val="4099523750"/>
                    </a:ext>
                  </a:extLst>
                </a:gridCol>
                <a:gridCol w="2543819">
                  <a:extLst>
                    <a:ext uri="{9D8B030D-6E8A-4147-A177-3AD203B41FA5}">
                      <a16:colId xmlns:a16="http://schemas.microsoft.com/office/drawing/2014/main" val="1724762624"/>
                    </a:ext>
                  </a:extLst>
                </a:gridCol>
                <a:gridCol w="1341041">
                  <a:extLst>
                    <a:ext uri="{9D8B030D-6E8A-4147-A177-3AD203B41FA5}">
                      <a16:colId xmlns:a16="http://schemas.microsoft.com/office/drawing/2014/main" val="2982869435"/>
                    </a:ext>
                  </a:extLst>
                </a:gridCol>
              </a:tblGrid>
              <a:tr h="379030">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910388">
                <a:tc>
                  <a:txBody>
                    <a:bodyPr/>
                    <a:lstStyle/>
                    <a:p>
                      <a:r>
                        <a:rPr lang="it-IT" sz="1100" b="1" kern="1200" dirty="0">
                          <a:solidFill>
                            <a:srgbClr val="002060"/>
                          </a:solidFill>
                          <a:effectLst/>
                          <a:latin typeface="Comic Sans MS" panose="030F0702030302020204" pitchFamily="66" charset="0"/>
                          <a:ea typeface="+mn-ea"/>
                          <a:cs typeface="+mn-cs"/>
                        </a:rPr>
                        <a:t>03 - Coerenza delle tematiche affrontate con gli obiettivi generali e specifici della PAC</a:t>
                      </a:r>
                      <a:endParaRPr lang="it-IT" sz="1100" kern="1200" dirty="0">
                        <a:solidFill>
                          <a:srgbClr val="002060"/>
                        </a:solidFill>
                        <a:effectLst/>
                        <a:latin typeface="Comic Sans MS" panose="030F0702030302020204" pitchFamily="66" charset="0"/>
                        <a:ea typeface="+mn-ea"/>
                        <a:cs typeface="+mn-cs"/>
                      </a:endParaRPr>
                    </a:p>
                  </a:txBody>
                  <a:tcPr marL="68580" marR="68580" marT="0" marB="0"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0.3 -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b="1" dirty="0">
                          <a:solidFill>
                            <a:srgbClr val="0070C0"/>
                          </a:solidFill>
                          <a:effectLst/>
                          <a:latin typeface="Comic Sans MS" panose="030F0702030302020204" pitchFamily="66" charset="0"/>
                          <a:ea typeface="Times New Roman" panose="02020603050405020304" pitchFamily="18" charset="0"/>
                          <a:cs typeface="TimesNewRoman"/>
                        </a:rPr>
                        <a:t>Il progetto comprende attività i cui contenuti sono coerenti con gli obiettivi della PAC 2023-2027</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3</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Insufficiente: </a:t>
                      </a:r>
                      <a:r>
                        <a:rPr lang="it-IT" sz="1000" b="1">
                          <a:solidFill>
                            <a:srgbClr val="002060"/>
                          </a:solidFill>
                          <a:effectLst/>
                          <a:latin typeface="Comic Sans MS" panose="030F0702030302020204" pitchFamily="66" charset="0"/>
                          <a:ea typeface="Times New Roman" panose="02020603050405020304" pitchFamily="18" charset="0"/>
                          <a:cs typeface="TimesNewRoman"/>
                        </a:rPr>
                        <a:t>0 punti</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Sufficiente: </a:t>
                      </a:r>
                      <a:r>
                        <a:rPr lang="it-IT" sz="1000" b="1">
                          <a:solidFill>
                            <a:srgbClr val="002060"/>
                          </a:solidFill>
                          <a:effectLst/>
                          <a:latin typeface="Comic Sans MS" panose="030F0702030302020204" pitchFamily="66" charset="0"/>
                          <a:ea typeface="Times New Roman" panose="02020603050405020304" pitchFamily="18" charset="0"/>
                          <a:cs typeface="TimesNewRoman"/>
                        </a:rPr>
                        <a:t>1 punto</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Buono: </a:t>
                      </a:r>
                      <a:r>
                        <a:rPr lang="it-IT" sz="1000" b="1">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Ottimo: </a:t>
                      </a:r>
                      <a:r>
                        <a:rPr lang="it-IT" sz="1000" b="1">
                          <a:solidFill>
                            <a:srgbClr val="002060"/>
                          </a:solidFill>
                          <a:effectLst/>
                          <a:latin typeface="Comic Sans MS" panose="030F0702030302020204" pitchFamily="66" charset="0"/>
                          <a:ea typeface="Times New Roman" panose="02020603050405020304" pitchFamily="18" charset="0"/>
                          <a:cs typeface="TimesNewRoman"/>
                        </a:rPr>
                        <a:t>3 punti</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algn="ctr" defTabSz="685766" rtl="0" eaLnBrk="1" latinLnBrk="0" hangingPunct="1">
                        <a:lnSpc>
                          <a:spcPct val="107000"/>
                        </a:lnSpc>
                        <a:spcAft>
                          <a:spcPts val="0"/>
                        </a:spcAft>
                      </a:pPr>
                      <a:r>
                        <a:rPr lang="it-IT" sz="1350" b="1" kern="1200" dirty="0">
                          <a:solidFill>
                            <a:srgbClr val="002060"/>
                          </a:solidFill>
                          <a:effectLst/>
                          <a:latin typeface="Comic Sans MS" panose="030F0702030302020204" pitchFamily="66" charset="0"/>
                          <a:ea typeface="+mn-ea"/>
                          <a:cs typeface="+mn-cs"/>
                        </a:rPr>
                        <a:t>3</a:t>
                      </a:r>
                    </a:p>
                  </a:txBody>
                  <a:tcPr marL="68580" marR="68580" marT="0" marB="0" anchor="ctr"/>
                </a:tc>
                <a:extLst>
                  <a:ext uri="{0D108BD9-81ED-4DB2-BD59-A6C34878D82A}">
                    <a16:rowId xmlns:a16="http://schemas.microsoft.com/office/drawing/2014/main" val="3875956888"/>
                  </a:ext>
                </a:extLst>
              </a:tr>
              <a:tr h="1417412">
                <a:tc rowSpan="3">
                  <a:txBody>
                    <a:bodyPr/>
                    <a:lstStyle/>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04 - premialità per specifiche tematiche e/o obiettivi e/o ricaduta territoriale e/o tipologia di attività sulla base delle diverse esigenze regionali e/o locali.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0.4.1 - Tematiche:</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Tematica 1 </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Sostenibilità Ambientale</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Tematica 2</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 Zootecnia e Benessere Animale</a:t>
                      </a: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10</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Il Progetto tratta la </a:t>
                      </a:r>
                      <a:r>
                        <a:rPr lang="it-IT" sz="1000" b="1">
                          <a:solidFill>
                            <a:srgbClr val="002060"/>
                          </a:solidFill>
                          <a:effectLst/>
                          <a:latin typeface="Comic Sans MS" panose="030F0702030302020204" pitchFamily="66" charset="0"/>
                          <a:ea typeface="Times New Roman" panose="02020603050405020304" pitchFamily="18" charset="0"/>
                          <a:cs typeface="TimesNewRoman"/>
                        </a:rPr>
                        <a:t>tematica 1</a:t>
                      </a:r>
                      <a:r>
                        <a:rPr lang="it-IT" sz="1000">
                          <a:solidFill>
                            <a:srgbClr val="002060"/>
                          </a:solidFill>
                          <a:effectLst/>
                          <a:latin typeface="Comic Sans MS" panose="030F0702030302020204" pitchFamily="66" charset="0"/>
                          <a:ea typeface="Times New Roman" panose="02020603050405020304" pitchFamily="18" charset="0"/>
                          <a:cs typeface="TimesNewRoman"/>
                        </a:rPr>
                        <a:t> con oltre il 50% delle attività previste (spesa): </a:t>
                      </a:r>
                      <a:r>
                        <a:rPr lang="it-IT" sz="1000" b="1">
                          <a:solidFill>
                            <a:srgbClr val="002060"/>
                          </a:solidFill>
                          <a:effectLst/>
                          <a:latin typeface="Comic Sans MS" panose="030F0702030302020204" pitchFamily="66" charset="0"/>
                          <a:ea typeface="Times New Roman" panose="02020603050405020304" pitchFamily="18" charset="0"/>
                          <a:cs typeface="TimesNewRoman"/>
                        </a:rPr>
                        <a:t>5 punti</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 </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Il Progetto tratta la </a:t>
                      </a:r>
                      <a:r>
                        <a:rPr lang="it-IT" sz="1000" b="1">
                          <a:solidFill>
                            <a:srgbClr val="002060"/>
                          </a:solidFill>
                          <a:effectLst/>
                          <a:latin typeface="Comic Sans MS" panose="030F0702030302020204" pitchFamily="66" charset="0"/>
                          <a:ea typeface="Times New Roman" panose="02020603050405020304" pitchFamily="18" charset="0"/>
                          <a:cs typeface="TimesNewRoman"/>
                        </a:rPr>
                        <a:t>tematica 2</a:t>
                      </a:r>
                      <a:r>
                        <a:rPr lang="it-IT" sz="1000">
                          <a:solidFill>
                            <a:srgbClr val="002060"/>
                          </a:solidFill>
                          <a:effectLst/>
                          <a:latin typeface="Comic Sans MS" panose="030F0702030302020204" pitchFamily="66" charset="0"/>
                          <a:ea typeface="Times New Roman" panose="02020603050405020304" pitchFamily="18" charset="0"/>
                          <a:cs typeface="TimesNewRoman"/>
                        </a:rPr>
                        <a:t> con oltre il 30% delle attività previste (spesa): </a:t>
                      </a:r>
                      <a:r>
                        <a:rPr lang="it-IT" sz="1000" b="1">
                          <a:solidFill>
                            <a:srgbClr val="002060"/>
                          </a:solidFill>
                          <a:effectLst/>
                          <a:latin typeface="Comic Sans MS" panose="030F0702030302020204" pitchFamily="66" charset="0"/>
                          <a:ea typeface="Times New Roman" panose="02020603050405020304" pitchFamily="18" charset="0"/>
                          <a:cs typeface="TimesNewRoman"/>
                        </a:rPr>
                        <a:t>5</a:t>
                      </a:r>
                      <a:r>
                        <a:rPr lang="it-IT" sz="1000">
                          <a:solidFill>
                            <a:srgbClr val="002060"/>
                          </a:solidFill>
                          <a:effectLst/>
                          <a:latin typeface="Comic Sans MS" panose="030F0702030302020204" pitchFamily="66" charset="0"/>
                          <a:ea typeface="Times New Roman" panose="02020603050405020304" pitchFamily="18" charset="0"/>
                          <a:cs typeface="TimesNewRoman"/>
                        </a:rPr>
                        <a:t> </a:t>
                      </a:r>
                      <a:r>
                        <a:rPr lang="it-IT" sz="1000" b="1">
                          <a:solidFill>
                            <a:srgbClr val="002060"/>
                          </a:solidFill>
                          <a:effectLst/>
                          <a:latin typeface="Comic Sans MS" panose="030F0702030302020204" pitchFamily="66" charset="0"/>
                          <a:ea typeface="Times New Roman" panose="02020603050405020304" pitchFamily="18" charset="0"/>
                          <a:cs typeface="TimesNewRoman"/>
                        </a:rPr>
                        <a:t>punti</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 </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a:solidFill>
                            <a:srgbClr val="002060"/>
                          </a:solidFill>
                          <a:effectLst/>
                          <a:latin typeface="Comic Sans MS" panose="030F0702030302020204" pitchFamily="66" charset="0"/>
                          <a:ea typeface="Times New Roman" panose="02020603050405020304" pitchFamily="18" charset="0"/>
                          <a:cs typeface="TimesNewRoman"/>
                        </a:rPr>
                        <a:t>PUNTEGGI CUMULABILI </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rowSpan="3">
                  <a:txBody>
                    <a:bodyPr/>
                    <a:lstStyle/>
                    <a:p>
                      <a:pPr algn="ctr">
                        <a:lnSpc>
                          <a:spcPct val="107000"/>
                        </a:lnSpc>
                        <a:spcAft>
                          <a:spcPts val="0"/>
                        </a:spcAft>
                      </a:pPr>
                      <a:r>
                        <a:rPr lang="it-IT" sz="1350" b="1" kern="1200" dirty="0">
                          <a:solidFill>
                            <a:srgbClr val="002060"/>
                          </a:solidFill>
                          <a:effectLst/>
                          <a:latin typeface="Comic Sans MS" panose="030F0702030302020204" pitchFamily="66" charset="0"/>
                          <a:ea typeface="+mn-ea"/>
                          <a:cs typeface="+mn-cs"/>
                        </a:rPr>
                        <a:t>21</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3973980"/>
                  </a:ext>
                </a:extLst>
              </a:tr>
              <a:tr h="693971">
                <a:tc vMerge="1">
                  <a:txBody>
                    <a:bodyPr/>
                    <a:lstStyle/>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0.4.2 -</a:t>
                      </a:r>
                      <a:r>
                        <a:rPr lang="it-IT" sz="1000" dirty="0">
                          <a:solidFill>
                            <a:srgbClr val="0070C0"/>
                          </a:solidFill>
                          <a:effectLst/>
                          <a:latin typeface="Comic Sans MS" panose="030F0702030302020204" pitchFamily="66" charset="0"/>
                          <a:ea typeface="Times New Roman" panose="02020603050405020304" pitchFamily="18" charset="0"/>
                          <a:cs typeface="TimesNewRoman"/>
                        </a:rPr>
                        <a:t> </a:t>
                      </a:r>
                      <a:r>
                        <a:rPr lang="it-IT" sz="1000" b="1" dirty="0">
                          <a:solidFill>
                            <a:srgbClr val="0070C0"/>
                          </a:solidFill>
                          <a:effectLst/>
                          <a:latin typeface="Comic Sans MS" panose="030F0702030302020204" pitchFamily="66" charset="0"/>
                          <a:ea typeface="Times New Roman" panose="02020603050405020304" pitchFamily="18" charset="0"/>
                          <a:cs typeface="TimesNewRoman"/>
                        </a:rPr>
                        <a:t>Le attività dimostrative in presenza sono realizzate sul territorio regionale</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6 </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tutto il territorio: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6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almeno 6 territori provinciali: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4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almeno 3 territori provinciali: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 inferiore a 3: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0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vMerge="1">
                  <a:txBody>
                    <a:bodyPr/>
                    <a:lstStyle/>
                    <a:p>
                      <a:pPr>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5139140"/>
                  </a:ext>
                </a:extLst>
              </a:tr>
              <a:tr h="910388">
                <a:tc vMerge="1">
                  <a:txBody>
                    <a:bodyPr/>
                    <a:lstStyle/>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b"/>
                </a:tc>
                <a:tc>
                  <a:txBody>
                    <a:bodyPr/>
                    <a:lstStyle/>
                    <a:p>
                      <a:pPr>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0.4.3 - Le attività dimostrative saranno realizzate in territori extra regionali o UE</a:t>
                      </a:r>
                      <a:endPar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3</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Requisito presente: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3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Requisito assente: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0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vMerge="1">
                  <a:txBody>
                    <a:bodyPr/>
                    <a:lstStyle/>
                    <a:p>
                      <a:pPr algn="ctr">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2986475"/>
                  </a:ext>
                </a:extLst>
              </a:tr>
            </a:tbl>
          </a:graphicData>
        </a:graphic>
      </p:graphicFrame>
    </p:spTree>
    <p:extLst>
      <p:ext uri="{BB962C8B-B14F-4D97-AF65-F5344CB8AC3E}">
        <p14:creationId xmlns:p14="http://schemas.microsoft.com/office/powerpoint/2010/main" val="1842627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a:extLst>
              <a:ext uri="{FF2B5EF4-FFF2-40B4-BE49-F238E27FC236}">
                <a16:creationId xmlns:a16="http://schemas.microsoft.com/office/drawing/2014/main" id="{B57B3644-D0DD-487D-B33A-36567D8A8AFC}"/>
              </a:ext>
            </a:extLst>
          </p:cNvPr>
          <p:cNvGraphicFramePr>
            <a:graphicFrameLocks noGrp="1"/>
          </p:cNvGraphicFramePr>
          <p:nvPr>
            <p:extLst>
              <p:ext uri="{D42A27DB-BD31-4B8C-83A1-F6EECF244321}">
                <p14:modId xmlns:p14="http://schemas.microsoft.com/office/powerpoint/2010/main" val="2528779228"/>
              </p:ext>
            </p:extLst>
          </p:nvPr>
        </p:nvGraphicFramePr>
        <p:xfrm>
          <a:off x="116498" y="707698"/>
          <a:ext cx="8911003" cy="4248350"/>
        </p:xfrm>
        <a:graphic>
          <a:graphicData uri="http://schemas.openxmlformats.org/drawingml/2006/table">
            <a:tbl>
              <a:tblPr firstRow="1" bandRow="1">
                <a:tableStyleId>{5C22544A-7EE6-4342-B048-85BDC9FD1C3A}</a:tableStyleId>
              </a:tblPr>
              <a:tblGrid>
                <a:gridCol w="1458302">
                  <a:extLst>
                    <a:ext uri="{9D8B030D-6E8A-4147-A177-3AD203B41FA5}">
                      <a16:colId xmlns:a16="http://schemas.microsoft.com/office/drawing/2014/main" val="3597735164"/>
                    </a:ext>
                  </a:extLst>
                </a:gridCol>
                <a:gridCol w="3221043">
                  <a:extLst>
                    <a:ext uri="{9D8B030D-6E8A-4147-A177-3AD203B41FA5}">
                      <a16:colId xmlns:a16="http://schemas.microsoft.com/office/drawing/2014/main" val="2120465235"/>
                    </a:ext>
                  </a:extLst>
                </a:gridCol>
                <a:gridCol w="982901">
                  <a:extLst>
                    <a:ext uri="{9D8B030D-6E8A-4147-A177-3AD203B41FA5}">
                      <a16:colId xmlns:a16="http://schemas.microsoft.com/office/drawing/2014/main" val="4099523750"/>
                    </a:ext>
                  </a:extLst>
                </a:gridCol>
                <a:gridCol w="2483076">
                  <a:extLst>
                    <a:ext uri="{9D8B030D-6E8A-4147-A177-3AD203B41FA5}">
                      <a16:colId xmlns:a16="http://schemas.microsoft.com/office/drawing/2014/main" val="1724762624"/>
                    </a:ext>
                  </a:extLst>
                </a:gridCol>
                <a:gridCol w="765681">
                  <a:extLst>
                    <a:ext uri="{9D8B030D-6E8A-4147-A177-3AD203B41FA5}">
                      <a16:colId xmlns:a16="http://schemas.microsoft.com/office/drawing/2014/main" val="2982869435"/>
                    </a:ext>
                  </a:extLst>
                </a:gridCol>
              </a:tblGrid>
              <a:tr h="378095">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Principio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Criterio di selezione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Punteggio</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Fino 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Griglie di valutazione e metodologia</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it-IT" sz="1000" b="1" dirty="0">
                          <a:effectLst/>
                          <a:latin typeface="Calibri" panose="020F0502020204030204" pitchFamily="34" charset="0"/>
                          <a:ea typeface="Calibri" panose="020F0502020204030204" pitchFamily="34" charset="0"/>
                          <a:cs typeface="Times New Roman" panose="02020603050405020304" pitchFamily="18" charset="0"/>
                        </a:rPr>
                        <a:t>Totale</a:t>
                      </a:r>
                      <a:endParaRPr lang="it-IT"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41600918"/>
                  </a:ext>
                </a:extLst>
              </a:tr>
              <a:tr h="790199">
                <a:tc>
                  <a:txBody>
                    <a:bodyPr/>
                    <a:lstStyle/>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b="1" dirty="0">
                          <a:solidFill>
                            <a:srgbClr val="002060"/>
                          </a:solidFill>
                          <a:effectLst/>
                          <a:latin typeface="Comic Sans MS" panose="030F0702030302020204" pitchFamily="66" charset="0"/>
                          <a:ea typeface="Times New Roman" panose="02020603050405020304" pitchFamily="18" charset="0"/>
                          <a:cs typeface="TimesNewRoman"/>
                        </a:rPr>
                        <a:t>04 - premialità per specifiche tematiche e/o obiettivi e/o ricaduta territoriale e/o tipologia di attività sulla base delle diverse esigenze regionali e/o locali.</a:t>
                      </a:r>
                      <a:endParaRPr lang="it-IT" sz="11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000" b="1" dirty="0">
                          <a:solidFill>
                            <a:srgbClr val="0070C0"/>
                          </a:solidFill>
                          <a:effectLst/>
                          <a:latin typeface="Comic Sans MS" panose="030F0702030302020204" pitchFamily="66" charset="0"/>
                          <a:ea typeface="Times New Roman" panose="02020603050405020304" pitchFamily="18" charset="0"/>
                          <a:cs typeface="TimesNewRoman"/>
                        </a:rPr>
                        <a:t>0.4.4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 </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Attività dimostrative in presenza localizzate nelle aree ricadenti nei territori della </a:t>
                      </a:r>
                      <a:r>
                        <a:rPr lang="it-IT" sz="1000" b="1"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Toscana diffusa</a:t>
                      </a:r>
                      <a:r>
                        <a:rPr lang="it-IT" sz="1000" dirty="0">
                          <a:solidFill>
                            <a:srgbClr val="0070C0"/>
                          </a:solidFill>
                          <a:effectLst/>
                          <a:latin typeface="Comic Sans MS" panose="030F0702030302020204" pitchFamily="66" charset="0"/>
                          <a:ea typeface="Times New Roman" panose="02020603050405020304" pitchFamily="18" charset="0"/>
                          <a:cs typeface="Times New Roman" panose="02020603050405020304" pitchFamily="18" charset="0"/>
                        </a:rPr>
                        <a:t>, </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documentate da programma delle attività. </a:t>
                      </a:r>
                    </a:p>
                  </a:txBody>
                  <a:tcPr marL="68580" marR="68580" marT="0" marB="0" anchor="ctr"/>
                </a:tc>
                <a:tc>
                  <a:txBody>
                    <a:bodyPr/>
                    <a:lstStyle/>
                    <a:p>
                      <a:pPr algn="ctr">
                        <a:lnSpc>
                          <a:spcPct val="107000"/>
                        </a:lnSpc>
                        <a:spcAft>
                          <a:spcPts val="0"/>
                        </a:spcAft>
                      </a:pPr>
                      <a:r>
                        <a:rPr lang="it-IT" sz="1000" b="1">
                          <a:solidFill>
                            <a:srgbClr val="002060"/>
                          </a:solidFill>
                          <a:effectLst/>
                          <a:latin typeface="Comic Sans MS" panose="030F0702030302020204" pitchFamily="66" charset="0"/>
                          <a:ea typeface="Times New Roman" panose="02020603050405020304" pitchFamily="18" charset="0"/>
                          <a:cs typeface="TimesNewRoman"/>
                        </a:rPr>
                        <a:t>2</a:t>
                      </a:r>
                      <a:endParaRPr lang="it-IT" sz="100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NewRoman"/>
                        </a:rPr>
                        <a:t>Attribuzione del punteggio in base alla dichiarazione dei contenuti progettuali, oltre il 10% del numero delle attività in presenza: </a:t>
                      </a:r>
                      <a:r>
                        <a:rPr lang="it-IT" sz="1000" b="1" dirty="0">
                          <a:solidFill>
                            <a:srgbClr val="002060"/>
                          </a:solidFill>
                          <a:effectLst/>
                          <a:latin typeface="Comic Sans MS" panose="030F0702030302020204" pitchFamily="66" charset="0"/>
                          <a:ea typeface="Times New Roman" panose="02020603050405020304" pitchFamily="18" charset="0"/>
                          <a:cs typeface="TimesNewRoman"/>
                        </a:rPr>
                        <a:t>2 punti</a:t>
                      </a: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100" b="1"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rPr>
                        <a:t>parziale</a:t>
                      </a:r>
                    </a:p>
                  </a:txBody>
                  <a:tcPr marL="68580" marR="68580" marT="0" marB="0" anchor="ctr"/>
                </a:tc>
                <a:extLst>
                  <a:ext uri="{0D108BD9-81ED-4DB2-BD59-A6C34878D82A}">
                    <a16:rowId xmlns:a16="http://schemas.microsoft.com/office/drawing/2014/main" val="3875956888"/>
                  </a:ext>
                </a:extLst>
              </a:tr>
              <a:tr h="260367">
                <a:tc gridSpan="4">
                  <a:txBody>
                    <a:bodyPr/>
                    <a:lstStyle/>
                    <a:p>
                      <a:pPr algn="r">
                        <a:lnSpc>
                          <a:spcPct val="107000"/>
                        </a:lnSpc>
                        <a:spcAft>
                          <a:spcPts val="0"/>
                        </a:spcAft>
                      </a:pPr>
                      <a:r>
                        <a:rPr lang="it-IT" sz="12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Totale</a:t>
                      </a:r>
                    </a:p>
                  </a:txBody>
                  <a:tcPr marL="68580" marR="68580" marT="0" marB="0" anchor="ctr"/>
                </a:tc>
                <a:tc hMerge="1">
                  <a:txBody>
                    <a:bodyPr/>
                    <a:lstStyle/>
                    <a:p>
                      <a:pPr algn="just">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just">
                        <a:lnSpc>
                          <a:spcPct val="107000"/>
                        </a:lnSpc>
                        <a:spcAft>
                          <a:spcPts val="0"/>
                        </a:spcAft>
                      </a:pPr>
                      <a:r>
                        <a:rPr lang="it-IT" sz="1200" b="1"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rPr>
                        <a:t>100</a:t>
                      </a:r>
                    </a:p>
                  </a:txBody>
                  <a:tcPr marL="68580" marR="68580" marT="0" marB="0" anchor="ctr"/>
                </a:tc>
                <a:extLst>
                  <a:ext uri="{0D108BD9-81ED-4DB2-BD59-A6C34878D82A}">
                    <a16:rowId xmlns:a16="http://schemas.microsoft.com/office/drawing/2014/main" val="1132296919"/>
                  </a:ext>
                </a:extLst>
              </a:tr>
              <a:tr h="203113">
                <a:tc gridSpan="5">
                  <a:txBody>
                    <a:bodyPr/>
                    <a:lstStyle/>
                    <a:p>
                      <a:pPr algn="ctr">
                        <a:lnSpc>
                          <a:spcPct val="107000"/>
                        </a:lnSpc>
                        <a:spcAft>
                          <a:spcPts val="0"/>
                        </a:spcAft>
                      </a:pPr>
                      <a:r>
                        <a:rPr lang="it-IT" sz="1000" b="1"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Punteggio minimo complessivo: 60 punti</a:t>
                      </a:r>
                    </a:p>
                  </a:txBody>
                  <a:tcPr marL="68580" marR="68580" marT="0" marB="0" anchor="ctr"/>
                </a:tc>
                <a:tc hMerge="1">
                  <a:txBody>
                    <a:bodyPr/>
                    <a:lstStyle/>
                    <a:p>
                      <a:pPr algn="just">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ctr">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pPr algn="just">
                        <a:lnSpc>
                          <a:spcPct val="107000"/>
                        </a:lnSpc>
                        <a:spcAft>
                          <a:spcPts val="0"/>
                        </a:spcAft>
                      </a:pPr>
                      <a:endParaRPr lang="it-IT" sz="1100" dirty="0">
                        <a:solidFill>
                          <a:schemeClr val="tx2"/>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2365000"/>
                  </a:ext>
                </a:extLst>
              </a:tr>
              <a:tr h="939737">
                <a:tc gridSpan="5">
                  <a:txBody>
                    <a:bodyPr/>
                    <a:lstStyle/>
                    <a:p>
                      <a:pPr algn="just">
                        <a:lnSpc>
                          <a:spcPct val="107000"/>
                        </a:lnSpc>
                        <a:spcAft>
                          <a:spcPts val="0"/>
                        </a:spcAft>
                      </a:pP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Per territori della Toscana diffusa si intendono: l’insieme dei territori caratterizzati da minima densità abitativa, maggiore difficoltà di collegamento alle più evidenti conurbazioni urbane comunque di grande rilievo storico, culturale, paesistico, ambientale, come definiti negli atti di programmazione regionale (L.R. n. 11 del 2025). La superficie di tali comuni è stata messa a disposizione su geoscopio (</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hlinkClick r:id="rId2"/>
                        </a:rPr>
                        <a:t>https://www502.regione.toscana.it/geoscopio/toscanadiffusa.html</a:t>
                      </a:r>
                      <a:r>
                        <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rPr>
                        <a:t>) una cartografica di dettaglio, in cui è possibile effettuare una ricerca, anche per particella catastale.</a:t>
                      </a:r>
                    </a:p>
                    <a:p>
                      <a:pPr algn="just">
                        <a:lnSpc>
                          <a:spcPct val="107000"/>
                        </a:lnSpc>
                        <a:spcAft>
                          <a:spcPts val="0"/>
                        </a:spcAft>
                      </a:pPr>
                      <a:endParaRPr lang="it-IT" sz="1000" dirty="0">
                        <a:solidFill>
                          <a:srgbClr val="002060"/>
                        </a:solidFill>
                        <a:effectLst/>
                        <a:latin typeface="Comic Sans MS" panose="030F0702030302020204" pitchFamily="66"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09825184"/>
                  </a:ext>
                </a:extLst>
              </a:tr>
            </a:tbl>
          </a:graphicData>
        </a:graphic>
      </p:graphicFrame>
    </p:spTree>
    <p:extLst>
      <p:ext uri="{BB962C8B-B14F-4D97-AF65-F5344CB8AC3E}">
        <p14:creationId xmlns:p14="http://schemas.microsoft.com/office/powerpoint/2010/main" val="4044265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9D15F7FC-2521-4318-B04C-0233A8C7C8DC}"/>
              </a:ext>
            </a:extLst>
          </p:cNvPr>
          <p:cNvSpPr>
            <a:spLocks noGrp="1"/>
          </p:cNvSpPr>
          <p:nvPr>
            <p:ph type="body" sz="half" idx="2"/>
          </p:nvPr>
        </p:nvSpPr>
        <p:spPr>
          <a:xfrm>
            <a:off x="234955" y="1746050"/>
            <a:ext cx="8170827" cy="825700"/>
          </a:xfrm>
        </p:spPr>
        <p:txBody>
          <a:bodyPr>
            <a:normAutofit lnSpcReduction="10000"/>
          </a:bodyPr>
          <a:lstStyle/>
          <a:p>
            <a:r>
              <a:rPr lang="it-IT" sz="1600" dirty="0">
                <a:latin typeface="Comic Sans MS" panose="030F0702030302020204" pitchFamily="66" charset="0"/>
              </a:rPr>
              <a:t>Il Capofila può presentare la domanda di sostegno a decorrere dal </a:t>
            </a:r>
            <a:r>
              <a:rPr lang="it-IT" sz="1600" b="1" dirty="0">
                <a:latin typeface="Comic Sans MS" panose="030F0702030302020204" pitchFamily="66" charset="0"/>
              </a:rPr>
              <a:t>27.02.2026</a:t>
            </a:r>
            <a:r>
              <a:rPr lang="it-IT" sz="1600" dirty="0">
                <a:latin typeface="Comic Sans MS" panose="030F0702030302020204" pitchFamily="66" charset="0"/>
              </a:rPr>
              <a:t> ed entro le ore </a:t>
            </a:r>
            <a:r>
              <a:rPr lang="it-IT" sz="1600" b="1" dirty="0">
                <a:latin typeface="Comic Sans MS" panose="030F0702030302020204" pitchFamily="66" charset="0"/>
              </a:rPr>
              <a:t>13:00 del 31.03.2026 sul portale ARTEA.</a:t>
            </a:r>
          </a:p>
          <a:p>
            <a:r>
              <a:rPr lang="it-IT" sz="1600" b="1" dirty="0">
                <a:latin typeface="Comic Sans MS" panose="030F0702030302020204" pitchFamily="66" charset="0"/>
              </a:rPr>
              <a:t>Il Progetto deve concludersi entro il 31.12.2027</a:t>
            </a:r>
          </a:p>
          <a:p>
            <a:endParaRPr lang="it-IT" sz="1600" b="1" dirty="0">
              <a:latin typeface="Comic Sans MS" panose="030F0702030302020204" pitchFamily="66" charset="0"/>
            </a:endParaRPr>
          </a:p>
        </p:txBody>
      </p:sp>
      <p:sp>
        <p:nvSpPr>
          <p:cNvPr id="3" name="Titolo 2">
            <a:extLst>
              <a:ext uri="{FF2B5EF4-FFF2-40B4-BE49-F238E27FC236}">
                <a16:creationId xmlns:a16="http://schemas.microsoft.com/office/drawing/2014/main" id="{BEBDA22D-B61A-4655-AD2C-7AB62EC1242B}"/>
              </a:ext>
            </a:extLst>
          </p:cNvPr>
          <p:cNvSpPr>
            <a:spLocks noGrp="1"/>
          </p:cNvSpPr>
          <p:nvPr>
            <p:ph type="title"/>
          </p:nvPr>
        </p:nvSpPr>
        <p:spPr>
          <a:xfrm>
            <a:off x="234955" y="891353"/>
            <a:ext cx="8552171" cy="530916"/>
          </a:xfrm>
        </p:spPr>
        <p:txBody>
          <a:bodyPr>
            <a:normAutofit fontScale="90000"/>
          </a:bodyPr>
          <a:lstStyle/>
          <a:p>
            <a:pPr algn="ctr"/>
            <a:r>
              <a:rPr lang="it-IT" dirty="0">
                <a:latin typeface="Comic Sans MS" panose="030F0702030302020204" pitchFamily="66" charset="0"/>
              </a:rPr>
              <a:t>Termini</a:t>
            </a:r>
            <a:r>
              <a:rPr lang="it-IT" dirty="0"/>
              <a:t> </a:t>
            </a:r>
            <a:r>
              <a:rPr lang="it-IT" dirty="0">
                <a:latin typeface="Comic Sans MS" panose="030F0702030302020204" pitchFamily="66" charset="0"/>
              </a:rPr>
              <a:t>per la presentazione della Domanda di Sostegno</a:t>
            </a:r>
          </a:p>
        </p:txBody>
      </p:sp>
      <p:sp>
        <p:nvSpPr>
          <p:cNvPr id="4" name="Rettangolo 3">
            <a:extLst>
              <a:ext uri="{FF2B5EF4-FFF2-40B4-BE49-F238E27FC236}">
                <a16:creationId xmlns:a16="http://schemas.microsoft.com/office/drawing/2014/main" id="{E36C3EAE-509C-4100-A8BB-975AF78551A9}"/>
              </a:ext>
            </a:extLst>
          </p:cNvPr>
          <p:cNvSpPr/>
          <p:nvPr/>
        </p:nvSpPr>
        <p:spPr>
          <a:xfrm>
            <a:off x="234955" y="2461747"/>
            <a:ext cx="8170827" cy="984885"/>
          </a:xfrm>
          <a:prstGeom prst="rect">
            <a:avLst/>
          </a:prstGeom>
        </p:spPr>
        <p:txBody>
          <a:bodyPr wrap="none">
            <a:spAutoFit/>
          </a:bodyPr>
          <a:lstStyle/>
          <a:p>
            <a:r>
              <a:rPr lang="it-IT" sz="2900" b="1" dirty="0">
                <a:latin typeface="Comic Sans MS" panose="030F0702030302020204" pitchFamily="66" charset="0"/>
              </a:rPr>
              <a:t>Documentazione da allegare alla Domanda di</a:t>
            </a:r>
          </a:p>
          <a:p>
            <a:pPr algn="ctr"/>
            <a:r>
              <a:rPr lang="it-IT" sz="2900" b="1" dirty="0">
                <a:latin typeface="Comic Sans MS" panose="030F0702030302020204" pitchFamily="66" charset="0"/>
              </a:rPr>
              <a:t> Sostegno</a:t>
            </a:r>
          </a:p>
        </p:txBody>
      </p:sp>
      <p:sp>
        <p:nvSpPr>
          <p:cNvPr id="5" name="Segnaposto testo 1">
            <a:extLst>
              <a:ext uri="{FF2B5EF4-FFF2-40B4-BE49-F238E27FC236}">
                <a16:creationId xmlns:a16="http://schemas.microsoft.com/office/drawing/2014/main" id="{52C1BCF8-1E46-471E-8A04-44DCEC7DF47B}"/>
              </a:ext>
            </a:extLst>
          </p:cNvPr>
          <p:cNvSpPr txBox="1">
            <a:spLocks/>
          </p:cNvSpPr>
          <p:nvPr/>
        </p:nvSpPr>
        <p:spPr>
          <a:xfrm>
            <a:off x="82502" y="3446632"/>
            <a:ext cx="9061498" cy="1586006"/>
          </a:xfrm>
          <a:prstGeom prst="rect">
            <a:avLst/>
          </a:prstGeom>
        </p:spPr>
        <p:txBody>
          <a:bodyPr>
            <a:normAutofit fontScale="92500" lnSpcReduction="20000"/>
          </a:bodyPr>
          <a:lstStyle>
            <a:lvl1pPr marL="0" indent="0" algn="l" defTabSz="685775" rtl="0" eaLnBrk="1" latinLnBrk="0" hangingPunct="1">
              <a:lnSpc>
                <a:spcPct val="90000"/>
              </a:lnSpc>
              <a:spcBef>
                <a:spcPts val="750"/>
              </a:spcBef>
              <a:buFont typeface="Arial" panose="020B0604020202020204" pitchFamily="34" charset="0"/>
              <a:buNone/>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09563" indent="0" algn="l" defTabSz="685775" rtl="0" eaLnBrk="1" latinLnBrk="0" hangingPunct="1">
              <a:lnSpc>
                <a:spcPct val="90000"/>
              </a:lnSpc>
              <a:spcBef>
                <a:spcPts val="375"/>
              </a:spcBef>
              <a:buFont typeface="Arial" panose="020B0604020202020204" pitchFamily="34" charset="0"/>
              <a:buNone/>
              <a:defRPr sz="1867" kern="1200">
                <a:solidFill>
                  <a:schemeClr val="tx1"/>
                </a:solidFill>
                <a:latin typeface="+mn-lt"/>
                <a:ea typeface="+mn-ea"/>
                <a:cs typeface="+mn-cs"/>
              </a:defRPr>
            </a:lvl2pPr>
            <a:lvl3pPr marL="1219124" indent="0" algn="l" defTabSz="685775" rtl="0" eaLnBrk="1" latinLnBrk="0" hangingPunct="1">
              <a:lnSpc>
                <a:spcPct val="90000"/>
              </a:lnSpc>
              <a:spcBef>
                <a:spcPts val="375"/>
              </a:spcBef>
              <a:buFont typeface="Arial" panose="020B0604020202020204" pitchFamily="34" charset="0"/>
              <a:buNone/>
              <a:defRPr sz="1600" kern="1200">
                <a:solidFill>
                  <a:schemeClr val="tx1"/>
                </a:solidFill>
                <a:latin typeface="+mn-lt"/>
                <a:ea typeface="+mn-ea"/>
                <a:cs typeface="+mn-cs"/>
              </a:defRPr>
            </a:lvl3pPr>
            <a:lvl4pPr marL="182868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4pPr>
            <a:lvl5pPr marL="243824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5pPr>
            <a:lvl6pPr marL="3047810"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6pPr>
            <a:lvl7pPr marL="365737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7pPr>
            <a:lvl8pPr marL="426693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8pPr>
            <a:lvl9pPr marL="4876495"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9pPr>
          </a:lstStyle>
          <a:p>
            <a:pPr marL="285750" indent="-285750">
              <a:buFontTx/>
              <a:buChar char="-"/>
            </a:pPr>
            <a:r>
              <a:rPr lang="it-IT" sz="1600" dirty="0">
                <a:latin typeface="Comic Sans MS" panose="030F0702030302020204" pitchFamily="66" charset="0"/>
              </a:rPr>
              <a:t>Formulario di Progetto: Allegato 1</a:t>
            </a:r>
          </a:p>
          <a:p>
            <a:pPr marL="285750" indent="-285750">
              <a:buFontTx/>
              <a:buChar char="-"/>
            </a:pPr>
            <a:r>
              <a:rPr lang="it-IT" sz="1600" dirty="0">
                <a:latin typeface="Comic Sans MS" panose="030F0702030302020204" pitchFamily="66" charset="0"/>
              </a:rPr>
              <a:t>Formulario Costi Standard Costi Reali: Allegato 2</a:t>
            </a:r>
          </a:p>
          <a:p>
            <a:pPr marL="285750" indent="-285750">
              <a:buFontTx/>
              <a:buChar char="-"/>
            </a:pPr>
            <a:r>
              <a:rPr lang="it-IT" sz="1600" dirty="0">
                <a:latin typeface="Comic Sans MS" panose="030F0702030302020204" pitchFamily="66" charset="0"/>
              </a:rPr>
              <a:t>Dichiarazione di intenti nel caso di ATI/ATS da costituire : Allegato 3  o Atto Costitutivo se già costituita</a:t>
            </a:r>
          </a:p>
          <a:p>
            <a:pPr marL="285750" indent="-285750">
              <a:buFontTx/>
              <a:buChar char="-"/>
            </a:pPr>
            <a:r>
              <a:rPr lang="it-IT" sz="1600" dirty="0">
                <a:latin typeface="Comic Sans MS" panose="030F0702030302020204" pitchFamily="66" charset="0"/>
              </a:rPr>
              <a:t>Controllabilità della Regolarità contributiva: Allegato 4</a:t>
            </a:r>
          </a:p>
          <a:p>
            <a:r>
              <a:rPr lang="it-IT" sz="1600" dirty="0">
                <a:latin typeface="Comic Sans MS" panose="030F0702030302020204" pitchFamily="66" charset="0"/>
              </a:rPr>
              <a:t>-    Requisiti di accesso del Beneficiario: Allegato 5</a:t>
            </a:r>
            <a:endParaRPr lang="it-IT" sz="1600" b="1" dirty="0">
              <a:latin typeface="Comic Sans MS" panose="030F0702030302020204" pitchFamily="66" charset="0"/>
            </a:endParaRPr>
          </a:p>
        </p:txBody>
      </p:sp>
    </p:spTree>
    <p:extLst>
      <p:ext uri="{BB962C8B-B14F-4D97-AF65-F5344CB8AC3E}">
        <p14:creationId xmlns:p14="http://schemas.microsoft.com/office/powerpoint/2010/main" val="3510627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10C1F0E-88D3-4A36-8054-C0E9B61EAA9B}"/>
              </a:ext>
            </a:extLst>
          </p:cNvPr>
          <p:cNvSpPr>
            <a:spLocks noGrp="1"/>
          </p:cNvSpPr>
          <p:nvPr>
            <p:ph type="body" sz="half" idx="2"/>
          </p:nvPr>
        </p:nvSpPr>
        <p:spPr>
          <a:xfrm>
            <a:off x="91440" y="1082622"/>
            <a:ext cx="8961120" cy="3855137"/>
          </a:xfrm>
        </p:spPr>
        <p:txBody>
          <a:bodyPr>
            <a:normAutofit/>
          </a:bodyPr>
          <a:lstStyle/>
          <a:p>
            <a:pPr algn="just"/>
            <a:endParaRPr lang="it-IT" sz="2400" dirty="0">
              <a:latin typeface="Comic Sans MS" panose="030F0702030302020204" pitchFamily="66" charset="0"/>
            </a:endParaRPr>
          </a:p>
          <a:p>
            <a:pPr algn="just"/>
            <a:r>
              <a:rPr lang="it-IT" sz="2400" dirty="0">
                <a:latin typeface="Comic Sans MS" panose="030F0702030302020204" pitchFamily="66" charset="0"/>
              </a:rPr>
              <a:t>Le informazioni relative al bando le potete trovare al seguente link:</a:t>
            </a:r>
          </a:p>
          <a:p>
            <a:pPr algn="just"/>
            <a:r>
              <a:rPr lang="it-IT" sz="2400" dirty="0">
                <a:latin typeface="Comic Sans MS" panose="030F0702030302020204" pitchFamily="66" charset="0"/>
              </a:rPr>
              <a:t> </a:t>
            </a:r>
            <a:r>
              <a:rPr lang="it-IT" sz="1100" dirty="0">
                <a:latin typeface="Comic Sans MS" panose="030F0702030302020204" pitchFamily="66" charset="0"/>
                <a:hlinkClick r:id="rId2"/>
              </a:rPr>
              <a:t>https://www.regione.toscana.it/-/contributi-per-azioni-dimostratve-nel-settore-agricolo-bando-annualit%C3%A0-2025</a:t>
            </a:r>
            <a:endParaRPr lang="it-IT" sz="1100" dirty="0">
              <a:latin typeface="Comic Sans MS" panose="030F0702030302020204" pitchFamily="66" charset="0"/>
            </a:endParaRPr>
          </a:p>
          <a:p>
            <a:pPr algn="just"/>
            <a:endParaRPr lang="it-IT" sz="1100" dirty="0">
              <a:latin typeface="Comic Sans MS" panose="030F0702030302020204" pitchFamily="66" charset="0"/>
            </a:endParaRPr>
          </a:p>
          <a:p>
            <a:pPr algn="just"/>
            <a:endParaRPr lang="it-IT" sz="1100" dirty="0">
              <a:latin typeface="Comic Sans MS" panose="030F0702030302020204" pitchFamily="66" charset="0"/>
            </a:endParaRPr>
          </a:p>
          <a:p>
            <a:pPr algn="just"/>
            <a:r>
              <a:rPr lang="it-IT" sz="1100" dirty="0">
                <a:latin typeface="Comic Sans MS" panose="030F0702030302020204" pitchFamily="66" charset="0"/>
              </a:rPr>
              <a:t>In cui è attivo il servizio “Scrivici” un form di richiesta informazioni e chiarimenti da compilare e inviare online. </a:t>
            </a:r>
          </a:p>
          <a:p>
            <a:pPr algn="just"/>
            <a:endParaRPr lang="it-IT" sz="1100" dirty="0">
              <a:latin typeface="Comic Sans MS" panose="030F0702030302020204" pitchFamily="66" charset="0"/>
            </a:endParaRPr>
          </a:p>
          <a:p>
            <a:pPr algn="just"/>
            <a:endParaRPr lang="it-IT" sz="1100" dirty="0">
              <a:latin typeface="Comic Sans MS" panose="030F0702030302020204" pitchFamily="66" charset="0"/>
            </a:endParaRPr>
          </a:p>
        </p:txBody>
      </p:sp>
    </p:spTree>
    <p:extLst>
      <p:ext uri="{BB962C8B-B14F-4D97-AF65-F5344CB8AC3E}">
        <p14:creationId xmlns:p14="http://schemas.microsoft.com/office/powerpoint/2010/main" val="761772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DD3279E-F739-4297-9481-43D7D213A658}"/>
              </a:ext>
            </a:extLst>
          </p:cNvPr>
          <p:cNvSpPr>
            <a:spLocks noGrp="1"/>
          </p:cNvSpPr>
          <p:nvPr>
            <p:ph type="body" sz="half" idx="2"/>
          </p:nvPr>
        </p:nvSpPr>
        <p:spPr>
          <a:xfrm>
            <a:off x="295914" y="1120723"/>
            <a:ext cx="8552171" cy="2531462"/>
          </a:xfrm>
        </p:spPr>
        <p:txBody>
          <a:bodyPr>
            <a:normAutofit fontScale="85000" lnSpcReduction="20000"/>
          </a:bodyPr>
          <a:lstStyle/>
          <a:p>
            <a:pPr algn="ctr"/>
            <a:r>
              <a:rPr lang="it-IT" sz="2200" dirty="0">
                <a:latin typeface="Comic Sans MS" panose="030F0702030302020204" pitchFamily="66" charset="0"/>
              </a:rPr>
              <a:t>Grazie per l’attenzione</a:t>
            </a:r>
          </a:p>
          <a:p>
            <a:pPr algn="ctr"/>
            <a:r>
              <a:rPr lang="it-IT" sz="2200" dirty="0">
                <a:latin typeface="Comic Sans MS" panose="030F0702030302020204" pitchFamily="66" charset="0"/>
              </a:rPr>
              <a:t>Giulia Bonfanti</a:t>
            </a:r>
          </a:p>
          <a:p>
            <a:pPr algn="ctr"/>
            <a:endParaRPr lang="it-IT" dirty="0">
              <a:latin typeface="Comic Sans MS" panose="030F0702030302020204" pitchFamily="66" charset="0"/>
            </a:endParaRPr>
          </a:p>
          <a:p>
            <a:pPr algn="ctr"/>
            <a:r>
              <a:rPr lang="it-IT" dirty="0">
                <a:latin typeface="Comic Sans MS" panose="030F0702030302020204" pitchFamily="66" charset="0"/>
              </a:rPr>
              <a:t>Funzionario Regione Toscana</a:t>
            </a:r>
          </a:p>
          <a:p>
            <a:pPr algn="ctr"/>
            <a:r>
              <a:rPr lang="it-IT" dirty="0">
                <a:latin typeface="Comic Sans MS" panose="030F0702030302020204" pitchFamily="66" charset="0"/>
              </a:rPr>
              <a:t>Direzione Agricoltura e Sviluppo Rurale </a:t>
            </a:r>
          </a:p>
          <a:p>
            <a:pPr algn="ctr"/>
            <a:br>
              <a:rPr lang="it-IT" dirty="0">
                <a:latin typeface="Comic Sans MS" panose="030F0702030302020204" pitchFamily="66" charset="0"/>
              </a:rPr>
            </a:br>
            <a:r>
              <a:rPr lang="it-IT" dirty="0">
                <a:latin typeface="Comic Sans MS" panose="030F0702030302020204" pitchFamily="66" charset="0"/>
              </a:rPr>
              <a:t>Settore Gestione delle Misure del PSR per la Consulenza, la Formazione, l'Innovazione, per i Giovani Agricoltori e per la Diversificazione delle Attività Agricole.</a:t>
            </a:r>
          </a:p>
          <a:p>
            <a:pPr algn="ctr"/>
            <a:r>
              <a:rPr lang="it-IT" dirty="0">
                <a:latin typeface="Comic Sans MS" panose="030F0702030302020204" pitchFamily="66" charset="0"/>
              </a:rPr>
              <a:t>tel. 055/4385408 </a:t>
            </a:r>
          </a:p>
          <a:p>
            <a:pPr algn="ctr"/>
            <a:r>
              <a:rPr lang="it-IT" dirty="0">
                <a:latin typeface="Comic Sans MS" panose="030F0702030302020204" pitchFamily="66" charset="0"/>
              </a:rPr>
              <a:t>giulia.bonfanti@regione.toscana.it</a:t>
            </a:r>
          </a:p>
        </p:txBody>
      </p:sp>
    </p:spTree>
    <p:extLst>
      <p:ext uri="{BB962C8B-B14F-4D97-AF65-F5344CB8AC3E}">
        <p14:creationId xmlns:p14="http://schemas.microsoft.com/office/powerpoint/2010/main" val="238264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7961-95D1-5B9E-62A3-7A7184FA86F7}"/>
              </a:ext>
            </a:extLst>
          </p:cNvPr>
          <p:cNvSpPr>
            <a:spLocks noGrp="1"/>
          </p:cNvSpPr>
          <p:nvPr>
            <p:ph type="title"/>
          </p:nvPr>
        </p:nvSpPr>
        <p:spPr>
          <a:xfrm>
            <a:off x="1892301" y="806450"/>
            <a:ext cx="5816600" cy="508000"/>
          </a:xfrm>
        </p:spPr>
        <p:txBody>
          <a:bodyPr/>
          <a:lstStyle/>
          <a:p>
            <a:pPr algn="ctr"/>
            <a:r>
              <a:rPr lang="it-IT" sz="3200" dirty="0">
                <a:solidFill>
                  <a:schemeClr val="accent6"/>
                </a:solidFill>
                <a:latin typeface="Comic Sans MS" panose="030F0702030302020204" pitchFamily="66" charset="0"/>
              </a:rPr>
              <a:t>Finalità Intervento SRH05</a:t>
            </a:r>
            <a:br>
              <a:rPr lang="it-IT" sz="3200" dirty="0">
                <a:solidFill>
                  <a:srgbClr val="203466"/>
                </a:solidFill>
                <a:latin typeface="Comic Sans MS" panose="030F0702030302020204" pitchFamily="66" charset="0"/>
              </a:rPr>
            </a:br>
            <a:br>
              <a:rPr lang="it-IT" sz="3200" dirty="0">
                <a:solidFill>
                  <a:srgbClr val="203466"/>
                </a:solidFill>
                <a:latin typeface="Comic Sans MS" panose="030F0702030302020204" pitchFamily="66" charset="0"/>
              </a:rPr>
            </a:br>
            <a:endParaRPr lang="en-IT" sz="2000" dirty="0">
              <a:solidFill>
                <a:schemeClr val="tx2"/>
              </a:solidFill>
              <a:latin typeface="Comic Sans MS" panose="030F0702030302020204" pitchFamily="66" charset="0"/>
            </a:endParaRPr>
          </a:p>
        </p:txBody>
      </p:sp>
      <p:sp>
        <p:nvSpPr>
          <p:cNvPr id="5" name="CasellaDiTesto 4">
            <a:extLst>
              <a:ext uri="{FF2B5EF4-FFF2-40B4-BE49-F238E27FC236}">
                <a16:creationId xmlns:a16="http://schemas.microsoft.com/office/drawing/2014/main" id="{DE788963-44C1-40BA-BF70-BA745D9F6BC5}"/>
              </a:ext>
            </a:extLst>
          </p:cNvPr>
          <p:cNvSpPr txBox="1"/>
          <p:nvPr/>
        </p:nvSpPr>
        <p:spPr>
          <a:xfrm>
            <a:off x="1795574" y="1441450"/>
            <a:ext cx="6438899" cy="3385542"/>
          </a:xfrm>
          <a:prstGeom prst="rect">
            <a:avLst/>
          </a:prstGeom>
          <a:noFill/>
        </p:spPr>
        <p:txBody>
          <a:bodyPr wrap="square" rtlCol="0">
            <a:spAutoFit/>
          </a:bodyPr>
          <a:lstStyle/>
          <a:p>
            <a:pPr algn="just"/>
            <a:r>
              <a:rPr lang="it-IT" sz="1800" b="1" dirty="0">
                <a:solidFill>
                  <a:schemeClr val="tx2"/>
                </a:solidFill>
                <a:latin typeface="Comic Sans MS" panose="030F0702030302020204" pitchFamily="66" charset="0"/>
                <a:ea typeface="Times New Roman" panose="02020603050405020304" pitchFamily="18" charset="0"/>
                <a:cs typeface="TimesNewRoman"/>
              </a:rPr>
              <a:t>Sostenere progetti dimostrativi in grado di favorire il rafforzamento e lo scambio di conoscenze, mediante la verifica diretta, in presenza o a distanza, delle opportunità offerte dalle innovazioni e dai risultati della ricerca</a:t>
            </a:r>
          </a:p>
          <a:p>
            <a:pPr algn="ctr"/>
            <a:r>
              <a:rPr lang="it-IT" sz="2000" b="1" dirty="0">
                <a:solidFill>
                  <a:srgbClr val="203466"/>
                </a:solidFill>
                <a:latin typeface="Comic Sans MS" panose="030F0702030302020204" pitchFamily="66" charset="0"/>
                <a:ea typeface="Times New Roman" panose="02020603050405020304" pitchFamily="18" charset="0"/>
                <a:cs typeface="TimesNewRoman"/>
              </a:rPr>
              <a:t>      </a:t>
            </a:r>
            <a:r>
              <a:rPr lang="it-IT" sz="2400" b="1" dirty="0">
                <a:solidFill>
                  <a:srgbClr val="203466"/>
                </a:solidFill>
                <a:latin typeface="Comic Sans MS" panose="030F0702030302020204" pitchFamily="66" charset="0"/>
                <a:ea typeface="Times New Roman" panose="02020603050405020304" pitchFamily="18" charset="0"/>
                <a:cs typeface="TimesNewRoman"/>
              </a:rPr>
              <a:t>attraverso la realizzazione di </a:t>
            </a:r>
          </a:p>
          <a:p>
            <a:pPr marL="342900" indent="-342900" algn="just">
              <a:buFont typeface="Arial" panose="020B0604020202020204" pitchFamily="34" charset="0"/>
              <a:buChar char="•"/>
            </a:pPr>
            <a:r>
              <a:rPr lang="it-IT" sz="2000" b="1" dirty="0">
                <a:solidFill>
                  <a:srgbClr val="00B0F0"/>
                </a:solidFill>
                <a:latin typeface="Comic Sans MS" panose="030F0702030302020204" pitchFamily="66" charset="0"/>
                <a:ea typeface="Times New Roman" panose="02020603050405020304" pitchFamily="18" charset="0"/>
                <a:cs typeface="TimesNewRoman"/>
              </a:rPr>
              <a:t>Prove in campo e operative</a:t>
            </a:r>
          </a:p>
          <a:p>
            <a:pPr marL="342900" indent="-342900" algn="just">
              <a:buFont typeface="Arial" panose="020B0604020202020204" pitchFamily="34" charset="0"/>
              <a:buChar char="•"/>
            </a:pPr>
            <a:r>
              <a:rPr lang="it-IT" sz="2000" b="1" dirty="0">
                <a:solidFill>
                  <a:srgbClr val="00B0F0"/>
                </a:solidFill>
                <a:latin typeface="Comic Sans MS" panose="030F0702030302020204" pitchFamily="66" charset="0"/>
              </a:rPr>
              <a:t>Attività di collaudo con finalità dimostrativa</a:t>
            </a:r>
          </a:p>
          <a:p>
            <a:pPr marL="342900" indent="-342900" algn="just">
              <a:buFont typeface="Arial" panose="020B0604020202020204" pitchFamily="34" charset="0"/>
              <a:buChar char="•"/>
            </a:pPr>
            <a:r>
              <a:rPr lang="it-IT" sz="2000" b="1" dirty="0">
                <a:solidFill>
                  <a:srgbClr val="00B0F0"/>
                </a:solidFill>
                <a:latin typeface="Comic Sans MS" panose="030F0702030302020204" pitchFamily="66" charset="0"/>
              </a:rPr>
              <a:t>Esercitazioni. </a:t>
            </a:r>
          </a:p>
          <a:p>
            <a:pPr algn="just"/>
            <a:r>
              <a:rPr lang="it-IT" sz="1800" b="1" dirty="0">
                <a:solidFill>
                  <a:schemeClr val="tx2"/>
                </a:solidFill>
                <a:latin typeface="Comic Sans MS" panose="030F0702030302020204" pitchFamily="66" charset="0"/>
              </a:rPr>
              <a:t>Inerente al </a:t>
            </a:r>
            <a:r>
              <a:rPr lang="it-IT" sz="2000" b="1" u="sng" dirty="0">
                <a:solidFill>
                  <a:schemeClr val="tx2"/>
                </a:solidFill>
                <a:latin typeface="Comic Sans MS" panose="030F0702030302020204" pitchFamily="66" charset="0"/>
              </a:rPr>
              <a:t>settore agroalimentare in termini produttivi.</a:t>
            </a:r>
          </a:p>
        </p:txBody>
      </p:sp>
    </p:spTree>
    <p:extLst>
      <p:ext uri="{BB962C8B-B14F-4D97-AF65-F5344CB8AC3E}">
        <p14:creationId xmlns:p14="http://schemas.microsoft.com/office/powerpoint/2010/main" val="2263258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DBB4C746-4BC2-4553-B33C-937EEE0E5AA6}"/>
              </a:ext>
            </a:extLst>
          </p:cNvPr>
          <p:cNvGraphicFramePr/>
          <p:nvPr>
            <p:extLst>
              <p:ext uri="{D42A27DB-BD31-4B8C-83A1-F6EECF244321}">
                <p14:modId xmlns:p14="http://schemas.microsoft.com/office/powerpoint/2010/main" val="3030765478"/>
              </p:ext>
            </p:extLst>
          </p:nvPr>
        </p:nvGraphicFramePr>
        <p:xfrm>
          <a:off x="1524000" y="87663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asellaDiTesto 4">
            <a:extLst>
              <a:ext uri="{FF2B5EF4-FFF2-40B4-BE49-F238E27FC236}">
                <a16:creationId xmlns:a16="http://schemas.microsoft.com/office/drawing/2014/main" id="{69CA6C2C-BDD6-4DBB-A5CE-F03388063C25}"/>
              </a:ext>
            </a:extLst>
          </p:cNvPr>
          <p:cNvSpPr txBox="1"/>
          <p:nvPr/>
        </p:nvSpPr>
        <p:spPr>
          <a:xfrm>
            <a:off x="316259" y="2246914"/>
            <a:ext cx="1739423" cy="1323439"/>
          </a:xfrm>
          <a:prstGeom prst="rect">
            <a:avLst/>
          </a:prstGeom>
          <a:noFill/>
        </p:spPr>
        <p:txBody>
          <a:bodyPr wrap="square" rtlCol="0">
            <a:spAutoFit/>
          </a:bodyPr>
          <a:lstStyle/>
          <a:p>
            <a:pPr algn="ctr"/>
            <a:r>
              <a:rPr lang="it-IT" sz="2000" b="1" dirty="0">
                <a:solidFill>
                  <a:srgbClr val="92D050"/>
                </a:solidFill>
                <a:latin typeface="Comic Sans MS" panose="030F0702030302020204" pitchFamily="66" charset="0"/>
              </a:rPr>
              <a:t>Perché organizzare un’attività Dimostrativa</a:t>
            </a:r>
            <a:endParaRPr lang="it-IT" sz="2000" dirty="0"/>
          </a:p>
        </p:txBody>
      </p:sp>
    </p:spTree>
    <p:extLst>
      <p:ext uri="{BB962C8B-B14F-4D97-AF65-F5344CB8AC3E}">
        <p14:creationId xmlns:p14="http://schemas.microsoft.com/office/powerpoint/2010/main" val="317151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D9391CA-7C20-9295-C252-E899293B49F0}"/>
              </a:ext>
            </a:extLst>
          </p:cNvPr>
          <p:cNvSpPr>
            <a:spLocks noGrp="1"/>
          </p:cNvSpPr>
          <p:nvPr>
            <p:ph type="title"/>
          </p:nvPr>
        </p:nvSpPr>
        <p:spPr>
          <a:xfrm>
            <a:off x="510363" y="70106"/>
            <a:ext cx="8754139" cy="135458"/>
          </a:xfrm>
          <a:ln>
            <a:noFill/>
          </a:ln>
          <a:effectLst>
            <a:outerShdw blurRad="44450" dist="27940" dir="5400000" algn="ctr">
              <a:srgbClr val="000000">
                <a:alpha val="32000"/>
              </a:srgbClr>
            </a:outerShdw>
          </a:effectLst>
        </p:spPr>
        <p:txBody>
          <a:bodyPr>
            <a:normAutofit fontScale="90000"/>
          </a:bodyPr>
          <a:lstStyle/>
          <a:p>
            <a:pPr algn="ct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sz="2200" dirty="0">
                <a:solidFill>
                  <a:srgbClr val="002060"/>
                </a:solidFill>
                <a:latin typeface="Comic Sans MS" panose="030F0702030302020204" pitchFamily="66" charset="0"/>
              </a:rPr>
            </a:br>
            <a:br>
              <a:rPr lang="it-IT" dirty="0">
                <a:solidFill>
                  <a:schemeClr val="tx2"/>
                </a:solidFill>
                <a:latin typeface="Comic Sans MS" panose="030F0702030302020204" pitchFamily="66" charset="0"/>
              </a:rPr>
            </a:br>
            <a:endParaRPr lang="en-IT" dirty="0">
              <a:solidFill>
                <a:schemeClr val="tx2"/>
              </a:solidFill>
              <a:latin typeface="Comic Sans MS" panose="030F0702030302020204" pitchFamily="66" charset="0"/>
            </a:endParaRPr>
          </a:p>
        </p:txBody>
      </p:sp>
      <p:sp>
        <p:nvSpPr>
          <p:cNvPr id="4" name="Rettangolo 3">
            <a:extLst>
              <a:ext uri="{FF2B5EF4-FFF2-40B4-BE49-F238E27FC236}">
                <a16:creationId xmlns:a16="http://schemas.microsoft.com/office/drawing/2014/main" id="{61C2ACEE-0FF1-429B-A334-E465307BA2DF}"/>
              </a:ext>
            </a:extLst>
          </p:cNvPr>
          <p:cNvSpPr/>
          <p:nvPr/>
        </p:nvSpPr>
        <p:spPr>
          <a:xfrm>
            <a:off x="63501" y="667229"/>
            <a:ext cx="8874936" cy="4258986"/>
          </a:xfrm>
          <a:prstGeom prst="rect">
            <a:avLst/>
          </a:prstGeom>
        </p:spPr>
        <p:txBody>
          <a:bodyPr wrap="square">
            <a:spAutoFit/>
          </a:bodyPr>
          <a:lstStyle/>
          <a:p>
            <a:pPr algn="ctr"/>
            <a:r>
              <a:rPr lang="it-IT" sz="2000" dirty="0">
                <a:solidFill>
                  <a:schemeClr val="accent6"/>
                </a:solidFill>
                <a:effectLst>
                  <a:outerShdw blurRad="38100" dist="38100" dir="2700000" algn="tl">
                    <a:srgbClr val="000000">
                      <a:alpha val="43137"/>
                    </a:srgbClr>
                  </a:outerShdw>
                </a:effectLst>
                <a:latin typeface="Comic Sans MS" panose="030F0702030302020204" pitchFamily="66" charset="0"/>
              </a:rPr>
              <a:t>Beneficiari: </a:t>
            </a:r>
          </a:p>
          <a:p>
            <a:pPr algn="ctr"/>
            <a:br>
              <a:rPr lang="it-IT" dirty="0">
                <a:solidFill>
                  <a:schemeClr val="accent6"/>
                </a:solidFill>
                <a:latin typeface="Comic Sans MS" panose="030F0702030302020204" pitchFamily="66" charset="0"/>
              </a:rPr>
            </a:br>
            <a:r>
              <a:rPr lang="it-IT" sz="1400" b="1" dirty="0">
                <a:solidFill>
                  <a:srgbClr val="002060"/>
                </a:solidFill>
                <a:latin typeface="Comic Sans MS" panose="030F0702030302020204" pitchFamily="66" charset="0"/>
              </a:rPr>
              <a:t>- Enti di Formazione accreditati;</a:t>
            </a:r>
            <a:br>
              <a:rPr lang="it-IT" sz="1400" b="1" dirty="0">
                <a:solidFill>
                  <a:srgbClr val="002060"/>
                </a:solidFill>
                <a:latin typeface="Comic Sans MS" panose="030F0702030302020204" pitchFamily="66" charset="0"/>
              </a:rPr>
            </a:br>
            <a:r>
              <a:rPr lang="it-IT" sz="1400" b="1" dirty="0">
                <a:solidFill>
                  <a:srgbClr val="002060"/>
                </a:solidFill>
                <a:latin typeface="Comic Sans MS" panose="030F0702030302020204" pitchFamily="66" charset="0"/>
              </a:rPr>
              <a:t>- Soggetti prestatori di consulenza;</a:t>
            </a:r>
            <a:br>
              <a:rPr lang="it-IT" sz="1400" b="1" dirty="0">
                <a:solidFill>
                  <a:srgbClr val="002060"/>
                </a:solidFill>
                <a:latin typeface="Comic Sans MS" panose="030F0702030302020204" pitchFamily="66" charset="0"/>
              </a:rPr>
            </a:br>
            <a:r>
              <a:rPr lang="it-IT" sz="1400" b="1" dirty="0">
                <a:solidFill>
                  <a:srgbClr val="002060"/>
                </a:solidFill>
                <a:latin typeface="Comic Sans MS" panose="030F0702030302020204" pitchFamily="66" charset="0"/>
              </a:rPr>
              <a:t>- Enti di ricerca, Università e Scuole di studi superiori universitari pubblici e privati;</a:t>
            </a:r>
          </a:p>
          <a:p>
            <a:pPr marL="285750" indent="-285750" algn="ctr">
              <a:buFontTx/>
              <a:buChar char="-"/>
            </a:pPr>
            <a:r>
              <a:rPr lang="it-IT" sz="1400" b="1" dirty="0">
                <a:solidFill>
                  <a:srgbClr val="002060"/>
                </a:solidFill>
                <a:latin typeface="Comic Sans MS" panose="030F0702030302020204" pitchFamily="66" charset="0"/>
              </a:rPr>
              <a:t>Istituti tecnici superiori;</a:t>
            </a:r>
          </a:p>
          <a:p>
            <a:pPr marL="285750" indent="-285750" algn="ctr">
              <a:buFontTx/>
              <a:buChar char="-"/>
            </a:pPr>
            <a:r>
              <a:rPr lang="it-IT" sz="1400" b="1" dirty="0">
                <a:solidFill>
                  <a:srgbClr val="002060"/>
                </a:solidFill>
                <a:latin typeface="Comic Sans MS" panose="030F0702030302020204" pitchFamily="66" charset="0"/>
              </a:rPr>
              <a:t>Istituti di istruzione tecnici e professionali;</a:t>
            </a:r>
          </a:p>
          <a:p>
            <a:pPr marL="285750" indent="-285750" algn="ctr">
              <a:buFontTx/>
              <a:buChar char="-"/>
            </a:pPr>
            <a:r>
              <a:rPr lang="it-IT" sz="1400" b="1" dirty="0">
                <a:solidFill>
                  <a:srgbClr val="002060"/>
                </a:solidFill>
                <a:latin typeface="Comic Sans MS" panose="030F0702030302020204" pitchFamily="66" charset="0"/>
              </a:rPr>
              <a:t>Altri soggetti pubblici e privati attivi nell’ambito dell’AKIS;</a:t>
            </a:r>
          </a:p>
          <a:p>
            <a:pPr marL="171450" indent="-171450" algn="ctr">
              <a:buFontTx/>
              <a:buChar char="-"/>
            </a:pPr>
            <a:r>
              <a:rPr lang="it-IT" sz="1400" b="1" dirty="0">
                <a:solidFill>
                  <a:srgbClr val="002060"/>
                </a:solidFill>
                <a:latin typeface="Comic Sans MS" panose="030F0702030302020204" pitchFamily="66" charset="0"/>
              </a:rPr>
              <a:t>Regioni e Province autonome anche attraverso i lori Enti strumentali, Agenzie e Società in house.</a:t>
            </a:r>
          </a:p>
          <a:p>
            <a:endParaRPr lang="it-IT" sz="1600" dirty="0">
              <a:solidFill>
                <a:srgbClr val="00B0F0"/>
              </a:solidFill>
              <a:latin typeface="Comic Sans MS" panose="030F0702030302020204" pitchFamily="66" charset="0"/>
            </a:endParaRPr>
          </a:p>
          <a:p>
            <a:r>
              <a:rPr lang="it-IT" sz="1400" dirty="0">
                <a:solidFill>
                  <a:srgbClr val="00B0F0"/>
                </a:solidFill>
                <a:latin typeface="Comic Sans MS" panose="030F0702030302020204" pitchFamily="66" charset="0"/>
              </a:rPr>
              <a:t>Possono presentare domanda in forma singola o associata.</a:t>
            </a:r>
          </a:p>
          <a:p>
            <a:pPr algn="just"/>
            <a:r>
              <a:rPr lang="it-IT" sz="1400" dirty="0">
                <a:solidFill>
                  <a:srgbClr val="00B0F0"/>
                </a:solidFill>
                <a:latin typeface="Comic Sans MS" panose="030F0702030302020204" pitchFamily="66" charset="0"/>
              </a:rPr>
              <a:t>Ciascun Beneficiario può presentare </a:t>
            </a:r>
            <a:r>
              <a:rPr lang="it-IT" sz="1400" u="sng" dirty="0">
                <a:solidFill>
                  <a:srgbClr val="00B0F0"/>
                </a:solidFill>
                <a:latin typeface="Comic Sans MS" panose="030F0702030302020204" pitchFamily="66" charset="0"/>
              </a:rPr>
              <a:t>una sola domanda come Capofila </a:t>
            </a:r>
            <a:r>
              <a:rPr lang="it-IT" sz="1400" dirty="0">
                <a:solidFill>
                  <a:srgbClr val="00B0F0"/>
                </a:solidFill>
                <a:latin typeface="Comic Sans MS" panose="030F0702030302020204" pitchFamily="66" charset="0"/>
              </a:rPr>
              <a:t>ed eventualmente essere </a:t>
            </a:r>
            <a:r>
              <a:rPr lang="it-IT" sz="1400" u="sng" dirty="0">
                <a:solidFill>
                  <a:srgbClr val="00B0F0"/>
                </a:solidFill>
                <a:latin typeface="Comic Sans MS" panose="030F0702030302020204" pitchFamily="66" charset="0"/>
              </a:rPr>
              <a:t>partner non capofila in un’altra e unica </a:t>
            </a:r>
            <a:r>
              <a:rPr lang="it-IT" sz="1400" dirty="0">
                <a:solidFill>
                  <a:srgbClr val="00B0F0"/>
                </a:solidFill>
                <a:latin typeface="Comic Sans MS" panose="030F0702030302020204" pitchFamily="66" charset="0"/>
              </a:rPr>
              <a:t>proposta progettuale.</a:t>
            </a:r>
          </a:p>
          <a:p>
            <a:pPr algn="ctr"/>
            <a:endParaRPr lang="it-IT" sz="1400" dirty="0">
              <a:solidFill>
                <a:schemeClr val="accent6"/>
              </a:solidFill>
              <a:effectLst>
                <a:outerShdw blurRad="38100" dist="38100" dir="2700000" algn="tl">
                  <a:srgbClr val="000000">
                    <a:alpha val="43137"/>
                  </a:srgbClr>
                </a:outerShdw>
              </a:effectLst>
              <a:latin typeface="Comic Sans MS" panose="030F0702030302020204" pitchFamily="66" charset="0"/>
            </a:endParaRPr>
          </a:p>
          <a:p>
            <a:pPr algn="ctr"/>
            <a:r>
              <a:rPr lang="it-IT" sz="2000" dirty="0">
                <a:solidFill>
                  <a:schemeClr val="accent6"/>
                </a:solidFill>
                <a:effectLst>
                  <a:outerShdw blurRad="38100" dist="38100" dir="2700000" algn="tl">
                    <a:srgbClr val="000000">
                      <a:alpha val="43137"/>
                    </a:srgbClr>
                  </a:outerShdw>
                </a:effectLst>
                <a:latin typeface="Comic Sans MS" panose="030F0702030302020204" pitchFamily="66" charset="0"/>
              </a:rPr>
              <a:t>Localizzazione degli Interventi</a:t>
            </a:r>
          </a:p>
          <a:p>
            <a:pPr algn="just"/>
            <a:endParaRPr lang="it-IT" sz="1600" dirty="0">
              <a:solidFill>
                <a:srgbClr val="00B0F0"/>
              </a:solidFill>
              <a:latin typeface="Comic Sans MS" panose="030F0702030302020204" pitchFamily="66" charset="0"/>
            </a:endParaRPr>
          </a:p>
          <a:p>
            <a:pPr algn="just"/>
            <a:r>
              <a:rPr lang="it-IT" sz="1400" dirty="0">
                <a:solidFill>
                  <a:srgbClr val="002060"/>
                </a:solidFill>
                <a:latin typeface="Comic Sans MS" panose="030F0702030302020204" pitchFamily="66" charset="0"/>
              </a:rPr>
              <a:t>L’intervento può svolgersi sia sul </a:t>
            </a:r>
            <a:r>
              <a:rPr lang="it-IT" sz="1400" b="1" dirty="0">
                <a:solidFill>
                  <a:srgbClr val="002060"/>
                </a:solidFill>
                <a:latin typeface="Comic Sans MS" panose="030F0702030302020204" pitchFamily="66" charset="0"/>
              </a:rPr>
              <a:t>territorio regionale toscano che extra regionale ed UE</a:t>
            </a:r>
            <a:r>
              <a:rPr lang="it-IT" sz="1400" dirty="0">
                <a:solidFill>
                  <a:srgbClr val="002060"/>
                </a:solidFill>
                <a:latin typeface="Comic Sans MS" panose="030F0702030302020204" pitchFamily="66" charset="0"/>
              </a:rPr>
              <a:t>.</a:t>
            </a:r>
            <a:endParaRPr lang="it-IT" sz="1400" dirty="0">
              <a:solidFill>
                <a:srgbClr val="00B0F0"/>
              </a:solidFill>
              <a:latin typeface="Comic Sans MS" panose="030F0702030302020204" pitchFamily="66" charset="0"/>
            </a:endParaRPr>
          </a:p>
          <a:p>
            <a:br>
              <a:rPr lang="it-IT" sz="1050" dirty="0">
                <a:solidFill>
                  <a:srgbClr val="002060"/>
                </a:solidFill>
                <a:latin typeface="Comic Sans MS" panose="030F0702030302020204" pitchFamily="66" charset="0"/>
              </a:rPr>
            </a:br>
            <a:endParaRPr lang="it-IT" dirty="0"/>
          </a:p>
        </p:txBody>
      </p:sp>
    </p:spTree>
    <p:extLst>
      <p:ext uri="{BB962C8B-B14F-4D97-AF65-F5344CB8AC3E}">
        <p14:creationId xmlns:p14="http://schemas.microsoft.com/office/powerpoint/2010/main" val="425629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525F03D-C903-4A8B-9B8F-FA0184301F72}"/>
              </a:ext>
            </a:extLst>
          </p:cNvPr>
          <p:cNvSpPr>
            <a:spLocks noGrp="1"/>
          </p:cNvSpPr>
          <p:nvPr>
            <p:ph type="body" sz="half" idx="2"/>
          </p:nvPr>
        </p:nvSpPr>
        <p:spPr>
          <a:xfrm>
            <a:off x="255724" y="2449869"/>
            <a:ext cx="8552171" cy="2531462"/>
          </a:xfrm>
        </p:spPr>
        <p:txBody>
          <a:bodyPr/>
          <a:lstStyle/>
          <a:p>
            <a:pPr algn="just"/>
            <a:endParaRPr lang="it-IT" b="1" dirty="0">
              <a:solidFill>
                <a:schemeClr val="accent6"/>
              </a:solidFill>
              <a:latin typeface="Comic Sans MS" panose="030F0702030302020204" pitchFamily="66" charset="0"/>
            </a:endParaRPr>
          </a:p>
          <a:p>
            <a:pPr algn="just"/>
            <a:r>
              <a:rPr lang="it-IT" b="1" dirty="0">
                <a:solidFill>
                  <a:schemeClr val="accent6"/>
                </a:solidFill>
                <a:latin typeface="Comic Sans MS" panose="030F0702030302020204" pitchFamily="66" charset="0"/>
              </a:rPr>
              <a:t>Importo massimo </a:t>
            </a:r>
            <a:r>
              <a:rPr lang="it-IT" b="1" dirty="0">
                <a:latin typeface="Comic Sans MS" panose="030F0702030302020204" pitchFamily="66" charset="0"/>
              </a:rPr>
              <a:t>del contributo pubblico concesso per domanda di sostegno: </a:t>
            </a:r>
            <a:r>
              <a:rPr lang="it-IT" sz="2000" b="1" dirty="0">
                <a:latin typeface="Comic Sans MS" panose="030F0702030302020204" pitchFamily="66" charset="0"/>
              </a:rPr>
              <a:t>100.000,00 € </a:t>
            </a:r>
          </a:p>
          <a:p>
            <a:pPr algn="just"/>
            <a:r>
              <a:rPr lang="it-IT" b="1" dirty="0">
                <a:solidFill>
                  <a:schemeClr val="accent6"/>
                </a:solidFill>
                <a:latin typeface="Comic Sans MS" panose="030F0702030302020204" pitchFamily="66" charset="0"/>
              </a:rPr>
              <a:t>Importo minimo</a:t>
            </a:r>
            <a:r>
              <a:rPr lang="it-IT" b="1" dirty="0">
                <a:latin typeface="Comic Sans MS" panose="030F0702030302020204" pitchFamily="66" charset="0"/>
              </a:rPr>
              <a:t> del contributo pubblico concesso per domanda di sostegno: 4</a:t>
            </a:r>
            <a:r>
              <a:rPr lang="it-IT" sz="2000" b="1" dirty="0">
                <a:latin typeface="Comic Sans MS" panose="030F0702030302020204" pitchFamily="66" charset="0"/>
              </a:rPr>
              <a:t>0.000,00 € </a:t>
            </a:r>
          </a:p>
          <a:p>
            <a:pPr algn="ctr"/>
            <a:endParaRPr lang="it-IT" b="1" i="1" dirty="0">
              <a:latin typeface="Comic Sans MS" panose="030F0702030302020204" pitchFamily="66" charset="0"/>
            </a:endParaRPr>
          </a:p>
          <a:p>
            <a:pPr algn="ctr"/>
            <a:r>
              <a:rPr lang="it-IT" sz="1600" b="1" i="1" dirty="0">
                <a:latin typeface="Comic Sans MS" panose="030F0702030302020204" pitchFamily="66" charset="0"/>
              </a:rPr>
              <a:t>Sovvenzione in conto capitale con intensità dell’aiuto pari al 100% dei costi sostenuti</a:t>
            </a:r>
            <a:endParaRPr lang="it-IT" sz="1600" i="1" dirty="0">
              <a:latin typeface="Comic Sans MS" panose="030F0702030302020204" pitchFamily="66" charset="0"/>
            </a:endParaRPr>
          </a:p>
          <a:p>
            <a:endParaRPr lang="it-IT" dirty="0"/>
          </a:p>
        </p:txBody>
      </p:sp>
      <p:sp>
        <p:nvSpPr>
          <p:cNvPr id="4" name="CasellaDiTesto 3">
            <a:extLst>
              <a:ext uri="{FF2B5EF4-FFF2-40B4-BE49-F238E27FC236}">
                <a16:creationId xmlns:a16="http://schemas.microsoft.com/office/drawing/2014/main" id="{3AE10F2D-1D62-4B63-A832-4BDF99A1091D}"/>
              </a:ext>
            </a:extLst>
          </p:cNvPr>
          <p:cNvSpPr txBox="1"/>
          <p:nvPr/>
        </p:nvSpPr>
        <p:spPr>
          <a:xfrm>
            <a:off x="-179361" y="2049219"/>
            <a:ext cx="8754139" cy="461665"/>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it-IT" sz="2400" b="1" dirty="0">
                <a:solidFill>
                  <a:schemeClr val="accent6"/>
                </a:solidFill>
                <a:latin typeface="Comic Sans MS" panose="030F0702030302020204" pitchFamily="66" charset="0"/>
              </a:rPr>
              <a:t>Dotazione Finanziaria</a:t>
            </a:r>
            <a:r>
              <a:rPr lang="it-IT" sz="2000" b="1" dirty="0">
                <a:solidFill>
                  <a:schemeClr val="accent6"/>
                </a:solidFill>
                <a:latin typeface="Comic Sans MS" panose="030F0702030302020204" pitchFamily="66" charset="0"/>
              </a:rPr>
              <a:t>   </a:t>
            </a:r>
            <a:r>
              <a:rPr lang="it-IT" sz="2400" b="1" dirty="0">
                <a:solidFill>
                  <a:schemeClr val="tx2"/>
                </a:solidFill>
                <a:latin typeface="Comic Sans MS" panose="030F0702030302020204" pitchFamily="66" charset="0"/>
              </a:rPr>
              <a:t>880.000,00 €</a:t>
            </a:r>
          </a:p>
        </p:txBody>
      </p:sp>
      <p:sp>
        <p:nvSpPr>
          <p:cNvPr id="3" name="Rettangolo 2">
            <a:extLst>
              <a:ext uri="{FF2B5EF4-FFF2-40B4-BE49-F238E27FC236}">
                <a16:creationId xmlns:a16="http://schemas.microsoft.com/office/drawing/2014/main" id="{1CAF41E7-190F-4864-8AB7-7979FD3B7AE9}"/>
              </a:ext>
            </a:extLst>
          </p:cNvPr>
          <p:cNvSpPr/>
          <p:nvPr/>
        </p:nvSpPr>
        <p:spPr>
          <a:xfrm>
            <a:off x="1990085" y="768893"/>
            <a:ext cx="5083451" cy="1354217"/>
          </a:xfrm>
          <a:prstGeom prst="rect">
            <a:avLst/>
          </a:prstGeom>
        </p:spPr>
        <p:txBody>
          <a:bodyPr wrap="square">
            <a:spAutoFit/>
          </a:bodyPr>
          <a:lstStyle/>
          <a:p>
            <a:pPr algn="ctr"/>
            <a:r>
              <a:rPr lang="it-IT" sz="1800" dirty="0">
                <a:solidFill>
                  <a:schemeClr val="accent6"/>
                </a:solidFill>
                <a:effectLst>
                  <a:outerShdw blurRad="38100" dist="38100" dir="2700000" algn="tl">
                    <a:srgbClr val="000000">
                      <a:alpha val="43137"/>
                    </a:srgbClr>
                  </a:outerShdw>
                </a:effectLst>
                <a:latin typeface="Comic Sans MS" panose="030F0702030302020204" pitchFamily="66" charset="0"/>
              </a:rPr>
              <a:t>Destinatari finali:</a:t>
            </a:r>
          </a:p>
          <a:p>
            <a:pPr algn="ctr"/>
            <a:r>
              <a:rPr lang="it-IT" sz="1600" b="1" dirty="0">
                <a:solidFill>
                  <a:srgbClr val="002060"/>
                </a:solidFill>
                <a:latin typeface="Comic Sans MS" panose="030F0702030302020204" pitchFamily="66" charset="0"/>
              </a:rPr>
              <a:t>- Addetti dei settori agricolo, forestale</a:t>
            </a:r>
          </a:p>
          <a:p>
            <a:pPr algn="ctr"/>
            <a:r>
              <a:rPr lang="it-IT" sz="1600" b="1" dirty="0">
                <a:solidFill>
                  <a:srgbClr val="002060"/>
                </a:solidFill>
                <a:latin typeface="Comic Sans MS" panose="030F0702030302020204" pitchFamily="66" charset="0"/>
              </a:rPr>
              <a:t>- Altri soggetti pubblici e privati</a:t>
            </a:r>
          </a:p>
          <a:p>
            <a:pPr algn="ctr"/>
            <a:r>
              <a:rPr lang="it-IT" sz="1600" b="1" dirty="0">
                <a:solidFill>
                  <a:srgbClr val="002060"/>
                </a:solidFill>
                <a:latin typeface="Comic Sans MS" panose="030F0702030302020204" pitchFamily="66" charset="0"/>
              </a:rPr>
              <a:t>- Gestori del territorio operanti nelle zone rurali</a:t>
            </a:r>
          </a:p>
          <a:p>
            <a:pPr algn="ctr"/>
            <a:r>
              <a:rPr lang="it-IT" sz="1600" b="1" dirty="0">
                <a:solidFill>
                  <a:srgbClr val="002060"/>
                </a:solidFill>
                <a:latin typeface="Comic Sans MS" panose="030F0702030302020204" pitchFamily="66" charset="0"/>
              </a:rPr>
              <a:t>- Cittadini e consumatori</a:t>
            </a:r>
            <a:endParaRPr lang="en-IT" sz="1600" b="1" dirty="0">
              <a:solidFill>
                <a:srgbClr val="002060"/>
              </a:solidFill>
              <a:latin typeface="Comic Sans MS" panose="030F0702030302020204" pitchFamily="66" charset="0"/>
            </a:endParaRPr>
          </a:p>
        </p:txBody>
      </p:sp>
    </p:spTree>
    <p:extLst>
      <p:ext uri="{BB962C8B-B14F-4D97-AF65-F5344CB8AC3E}">
        <p14:creationId xmlns:p14="http://schemas.microsoft.com/office/powerpoint/2010/main" val="1794828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9E5183CD-AF4B-4C22-8F33-9117D13A0F16}"/>
              </a:ext>
            </a:extLst>
          </p:cNvPr>
          <p:cNvSpPr>
            <a:spLocks noGrp="1"/>
          </p:cNvSpPr>
          <p:nvPr>
            <p:ph type="title"/>
          </p:nvPr>
        </p:nvSpPr>
        <p:spPr>
          <a:xfrm>
            <a:off x="295915" y="635152"/>
            <a:ext cx="8428985" cy="380848"/>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it-IT" sz="2000" dirty="0">
                <a:latin typeface="Comic Sans MS" panose="030F0702030302020204" pitchFamily="66" charset="0"/>
              </a:rPr>
              <a:t>Attività finanziabili</a:t>
            </a:r>
          </a:p>
        </p:txBody>
      </p:sp>
      <p:sp>
        <p:nvSpPr>
          <p:cNvPr id="14" name="Segnaposto testo 13">
            <a:extLst>
              <a:ext uri="{FF2B5EF4-FFF2-40B4-BE49-F238E27FC236}">
                <a16:creationId xmlns:a16="http://schemas.microsoft.com/office/drawing/2014/main" id="{787F498B-3A65-4C26-AD20-6B82FEF3EE5A}"/>
              </a:ext>
            </a:extLst>
          </p:cNvPr>
          <p:cNvSpPr>
            <a:spLocks noGrp="1"/>
          </p:cNvSpPr>
          <p:nvPr>
            <p:ph type="body" sz="half" idx="2"/>
          </p:nvPr>
        </p:nvSpPr>
        <p:spPr>
          <a:xfrm>
            <a:off x="0" y="965200"/>
            <a:ext cx="9093200" cy="4178300"/>
          </a:xfrm>
        </p:spPr>
        <p:txBody>
          <a:bodyPr>
            <a:normAutofit fontScale="77500" lnSpcReduction="20000"/>
          </a:bodyPr>
          <a:lstStyle/>
          <a:p>
            <a:r>
              <a:rPr lang="it-IT" sz="1700" dirty="0">
                <a:latin typeface="Comic Sans MS" panose="030F0702030302020204" pitchFamily="66" charset="0"/>
              </a:rPr>
              <a:t>Per accedere al finanziamento, le attività di seguito elencate dovranno essere organizzate in </a:t>
            </a:r>
            <a:r>
              <a:rPr lang="it-IT" sz="1500" b="1" u="sng" dirty="0">
                <a:latin typeface="Comic Sans MS" panose="030F0702030302020204" pitchFamily="66" charset="0"/>
              </a:rPr>
              <a:t>progetti dimostrativi</a:t>
            </a:r>
            <a:r>
              <a:rPr lang="it-IT" sz="1700" dirty="0">
                <a:latin typeface="Comic Sans MS" panose="030F0702030302020204" pitchFamily="66" charset="0"/>
              </a:rPr>
              <a:t>:</a:t>
            </a:r>
          </a:p>
          <a:p>
            <a:pPr marL="342900" indent="-342900" algn="just">
              <a:spcBef>
                <a:spcPts val="600"/>
              </a:spcBef>
              <a:buAutoNum type="arabicPeriod"/>
            </a:pPr>
            <a:r>
              <a:rPr lang="it-IT" sz="1700" b="1" dirty="0">
                <a:solidFill>
                  <a:srgbClr val="00B0F0"/>
                </a:solidFill>
                <a:latin typeface="Comic Sans MS" panose="030F0702030302020204" pitchFamily="66" charset="0"/>
              </a:rPr>
              <a:t>prove in campo/operative:</a:t>
            </a:r>
            <a:r>
              <a:rPr lang="it-IT" sz="1700" dirty="0">
                <a:latin typeface="Comic Sans MS" panose="030F0702030302020204" pitchFamily="66" charset="0"/>
              </a:rPr>
              <a:t> esse prevedono la cura e lo sviluppo di un ciclo biologico o di una fase necessaria del ciclo stesso, di carattere vegetale o animale o un processo di trasformazione di un prodotto agricolo, le prove possono riguardare il processo stesso.</a:t>
            </a:r>
          </a:p>
          <a:p>
            <a:pPr marL="342900" indent="-342900" algn="just">
              <a:spcBef>
                <a:spcPts val="600"/>
              </a:spcBef>
              <a:buFont typeface="+mj-lt"/>
              <a:buAutoNum type="arabicPeriod"/>
            </a:pPr>
            <a:r>
              <a:rPr lang="it-IT" sz="1700" b="1" dirty="0">
                <a:solidFill>
                  <a:srgbClr val="00B0F0"/>
                </a:solidFill>
                <a:latin typeface="Comic Sans MS" panose="030F0702030302020204" pitchFamily="66" charset="0"/>
              </a:rPr>
              <a:t>attività di collaudo con finalità dimostrativa:</a:t>
            </a:r>
            <a:r>
              <a:rPr lang="it-IT" sz="1700" dirty="0">
                <a:latin typeface="Comic Sans MS" panose="030F0702030302020204" pitchFamily="66" charset="0"/>
              </a:rPr>
              <a:t> verifica in campo dell’adattabilità di specie/varietà animali o vegetali a diversi agroecosistemi o verifica di materie prime, materiali, macchine o loro componenti, attrezzature, costruzioni, prodotti, manufatti, al fine di validarne l’uso cui sono destinati. </a:t>
            </a:r>
            <a:r>
              <a:rPr lang="it-IT" sz="1700" b="1" dirty="0">
                <a:latin typeface="Comic Sans MS" panose="030F0702030302020204" pitchFamily="66" charset="0"/>
              </a:rPr>
              <a:t>Le attività di collaudo si riferiscono all’inserimento dell’innovazione proposta nel contesto di riferimento.</a:t>
            </a:r>
          </a:p>
          <a:p>
            <a:pPr marL="342900" indent="-342900" algn="just">
              <a:spcBef>
                <a:spcPts val="600"/>
              </a:spcBef>
              <a:buFont typeface="+mj-lt"/>
              <a:buAutoNum type="arabicPeriod"/>
            </a:pPr>
            <a:r>
              <a:rPr lang="it-IT" sz="1700" dirty="0">
                <a:solidFill>
                  <a:srgbClr val="00B0F0"/>
                </a:solidFill>
                <a:latin typeface="Comic Sans MS" panose="030F0702030302020204" pitchFamily="66" charset="0"/>
              </a:rPr>
              <a:t>e</a:t>
            </a:r>
            <a:r>
              <a:rPr lang="it-IT" sz="1700" b="1" dirty="0">
                <a:solidFill>
                  <a:srgbClr val="00B0F0"/>
                </a:solidFill>
                <a:latin typeface="Comic Sans MS" panose="030F0702030302020204" pitchFamily="66" charset="0"/>
              </a:rPr>
              <a:t>sercitazioni finalizzate alla divulgazione di innovazioni tecnologiche:</a:t>
            </a:r>
            <a:r>
              <a:rPr lang="it-IT" sz="1700" dirty="0">
                <a:solidFill>
                  <a:srgbClr val="00B0F0"/>
                </a:solidFill>
                <a:latin typeface="Comic Sans MS" panose="030F0702030302020204" pitchFamily="66" charset="0"/>
              </a:rPr>
              <a:t> </a:t>
            </a:r>
            <a:r>
              <a:rPr lang="it-IT" sz="1700" dirty="0">
                <a:latin typeface="Comic Sans MS" panose="030F0702030302020204" pitchFamily="66" charset="0"/>
              </a:rPr>
              <a:t>attività svolte al fine di far acquisire agli agricoltori, agli addetti alle imprese e a tutti gli altri destinatari finali un addestramento/apprendimento pratico relativo all’inserimento dell’innovazione proposta nel contesto di riferimento. Le esercitazioni sono svolte presso i siti dove hanno luogo le prove in campo/operative e/o le attività di collaudo, salvo casi opportunamente motivati.</a:t>
            </a:r>
          </a:p>
          <a:p>
            <a:pPr algn="just"/>
            <a:r>
              <a:rPr lang="it-IT" sz="1700" i="1" dirty="0">
                <a:solidFill>
                  <a:schemeClr val="tx1"/>
                </a:solidFill>
                <a:latin typeface="Comic Sans MS" panose="030F0702030302020204" pitchFamily="66" charset="0"/>
              </a:rPr>
              <a:t>Il progetto deve prevedere una o più delle seguenti attività, finalizzate a presentare lo svolgimento e i risalutati ottenuti dalle attività sopra descritte ed essere a queste collegate</a:t>
            </a:r>
            <a:r>
              <a:rPr lang="it-IT" sz="1700" dirty="0">
                <a:latin typeface="Comic Sans MS" panose="030F0702030302020204" pitchFamily="66" charset="0"/>
              </a:rPr>
              <a:t>:</a:t>
            </a:r>
          </a:p>
          <a:p>
            <a:pPr algn="just"/>
            <a:endParaRPr lang="it-IT" sz="1700" dirty="0">
              <a:latin typeface="Comic Sans MS" panose="030F0702030302020204" pitchFamily="66" charset="0"/>
            </a:endParaRPr>
          </a:p>
          <a:p>
            <a:pPr marL="342900" indent="-342900" algn="just">
              <a:spcBef>
                <a:spcPts val="600"/>
              </a:spcBef>
              <a:buAutoNum type="alphaLcPeriod"/>
            </a:pPr>
            <a:r>
              <a:rPr lang="it-IT" sz="1700" b="1" dirty="0">
                <a:solidFill>
                  <a:srgbClr val="00B0F0"/>
                </a:solidFill>
                <a:latin typeface="Comic Sans MS" panose="030F0702030302020204" pitchFamily="66" charset="0"/>
              </a:rPr>
              <a:t>visite:</a:t>
            </a:r>
            <a:r>
              <a:rPr lang="it-IT" sz="1700" dirty="0">
                <a:solidFill>
                  <a:srgbClr val="00B0F0"/>
                </a:solidFill>
                <a:latin typeface="Comic Sans MS" panose="030F0702030302020204" pitchFamily="66" charset="0"/>
              </a:rPr>
              <a:t> </a:t>
            </a:r>
            <a:r>
              <a:rPr lang="it-IT" sz="1700" dirty="0">
                <a:latin typeface="Comic Sans MS" panose="030F0702030302020204" pitchFamily="66" charset="0"/>
              </a:rPr>
              <a:t>incontri relativi alle prove in campo, alle attività di collaudo ed esercitazioni, finalizzati alla crescita professionale degli agricoltori, degli addetti alle imprese e agli altri destinatari finali.</a:t>
            </a:r>
          </a:p>
          <a:p>
            <a:pPr marL="342900" indent="-342900" algn="just">
              <a:spcBef>
                <a:spcPts val="600"/>
              </a:spcBef>
              <a:buAutoNum type="alphaLcPeriod"/>
            </a:pPr>
            <a:r>
              <a:rPr lang="en-US" sz="1700" b="1" dirty="0">
                <a:solidFill>
                  <a:srgbClr val="00B0F0"/>
                </a:solidFill>
                <a:latin typeface="Comic Sans MS" panose="030F0702030302020204" pitchFamily="66" charset="0"/>
              </a:rPr>
              <a:t>open day: </a:t>
            </a:r>
            <a:r>
              <a:rPr lang="en-US" sz="1700" dirty="0">
                <a:latin typeface="Comic Sans MS" panose="030F0702030302020204" pitchFamily="66" charset="0"/>
              </a:rPr>
              <a:t>e</a:t>
            </a:r>
            <a:r>
              <a:rPr lang="it-IT" sz="1700" dirty="0">
                <a:latin typeface="Comic Sans MS" panose="030F0702030302020204" pitchFamily="66" charset="0"/>
              </a:rPr>
              <a:t>venti di divulgazione in cui i siti, dove hanno luogo le prove in campo e/o le attività di collaudo e/o le esercitazioni, sono rese accessibili per la visita da parte del pubblico interessato.</a:t>
            </a:r>
            <a:endParaRPr lang="en-US" sz="1700" dirty="0">
              <a:latin typeface="Comic Sans MS" panose="030F0702030302020204" pitchFamily="66" charset="0"/>
            </a:endParaRPr>
          </a:p>
          <a:p>
            <a:pPr marL="342900" indent="-342900" algn="just">
              <a:spcBef>
                <a:spcPts val="600"/>
              </a:spcBef>
              <a:buAutoNum type="alphaLcPeriod"/>
            </a:pPr>
            <a:r>
              <a:rPr lang="it-IT" sz="1700" b="1" dirty="0">
                <a:solidFill>
                  <a:srgbClr val="00B0F0"/>
                </a:solidFill>
                <a:latin typeface="Comic Sans MS" panose="030F0702030302020204" pitchFamily="66" charset="0"/>
              </a:rPr>
              <a:t>seminari</a:t>
            </a:r>
            <a:r>
              <a:rPr lang="en-US" sz="1700" b="1" dirty="0">
                <a:solidFill>
                  <a:srgbClr val="00B0F0"/>
                </a:solidFill>
                <a:latin typeface="Comic Sans MS" panose="030F0702030302020204" pitchFamily="66" charset="0"/>
              </a:rPr>
              <a:t>:</a:t>
            </a:r>
            <a:r>
              <a:rPr lang="en-US" sz="1700" dirty="0">
                <a:solidFill>
                  <a:srgbClr val="00B0F0"/>
                </a:solidFill>
                <a:latin typeface="Comic Sans MS" panose="030F0702030302020204" pitchFamily="66" charset="0"/>
              </a:rPr>
              <a:t> </a:t>
            </a:r>
            <a:r>
              <a:rPr lang="it-IT" sz="1700" dirty="0">
                <a:latin typeface="Comic Sans MS" panose="030F0702030302020204" pitchFamily="66" charset="0"/>
              </a:rPr>
              <a:t>incontri in presenza di approfondimento, confronto, discussione, divulgazione rivolti a tutti i destinatari finali.</a:t>
            </a:r>
            <a:endParaRPr lang="en-US" sz="1700" dirty="0">
              <a:latin typeface="Comic Sans MS" panose="030F0702030302020204" pitchFamily="66" charset="0"/>
            </a:endParaRPr>
          </a:p>
          <a:p>
            <a:pPr marL="342900" indent="-342900">
              <a:spcBef>
                <a:spcPts val="600"/>
              </a:spcBef>
              <a:buAutoNum type="alphaLcPeriod"/>
            </a:pPr>
            <a:r>
              <a:rPr lang="en-US" sz="1700" b="1" dirty="0">
                <a:solidFill>
                  <a:srgbClr val="00B0F0"/>
                </a:solidFill>
                <a:latin typeface="Comic Sans MS" panose="030F0702030302020204" pitchFamily="66" charset="0"/>
              </a:rPr>
              <a:t>webinar:</a:t>
            </a:r>
            <a:r>
              <a:rPr lang="en-US" sz="1700" dirty="0">
                <a:solidFill>
                  <a:srgbClr val="00B0F0"/>
                </a:solidFill>
                <a:latin typeface="Comic Sans MS" panose="030F0702030302020204" pitchFamily="66" charset="0"/>
              </a:rPr>
              <a:t> </a:t>
            </a:r>
            <a:r>
              <a:rPr lang="it-IT" sz="1700" dirty="0">
                <a:latin typeface="Comic Sans MS" panose="030F0702030302020204" pitchFamily="66" charset="0"/>
              </a:rPr>
              <a:t>seminari svolti in modalità a distanza attraverso una piattaforma informatica utilizzata dal beneficiario</a:t>
            </a:r>
            <a:endParaRPr lang="en-US" sz="1700" dirty="0">
              <a:latin typeface="Comic Sans MS" panose="030F0702030302020204" pitchFamily="66" charset="0"/>
            </a:endParaRPr>
          </a:p>
          <a:p>
            <a:endParaRPr lang="it-IT" dirty="0"/>
          </a:p>
        </p:txBody>
      </p:sp>
    </p:spTree>
    <p:extLst>
      <p:ext uri="{BB962C8B-B14F-4D97-AF65-F5344CB8AC3E}">
        <p14:creationId xmlns:p14="http://schemas.microsoft.com/office/powerpoint/2010/main" val="3419047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D86C370-38C6-4F1B-AE06-72ABD207FA93}"/>
              </a:ext>
            </a:extLst>
          </p:cNvPr>
          <p:cNvSpPr>
            <a:spLocks noGrp="1"/>
          </p:cNvSpPr>
          <p:nvPr>
            <p:ph type="body" sz="half" idx="2"/>
          </p:nvPr>
        </p:nvSpPr>
        <p:spPr>
          <a:xfrm>
            <a:off x="269359" y="1134140"/>
            <a:ext cx="8578728" cy="3341005"/>
          </a:xfrm>
        </p:spPr>
        <p:txBody>
          <a:bodyPr/>
          <a:lstStyle/>
          <a:p>
            <a:r>
              <a:rPr lang="it-IT" dirty="0">
                <a:latin typeface="Comic Sans MS" panose="030F0702030302020204" pitchFamily="66" charset="0"/>
              </a:rPr>
              <a:t>Le attività dimostrative:</a:t>
            </a:r>
          </a:p>
          <a:p>
            <a:pPr marL="285750" indent="-285750">
              <a:buFontTx/>
              <a:buChar char="-"/>
            </a:pPr>
            <a:r>
              <a:rPr lang="it-IT" b="1" dirty="0">
                <a:solidFill>
                  <a:srgbClr val="00B0F0"/>
                </a:solidFill>
                <a:latin typeface="Comic Sans MS" panose="030F0702030302020204" pitchFamily="66" charset="0"/>
              </a:rPr>
              <a:t>prove in campo</a:t>
            </a:r>
            <a:r>
              <a:rPr lang="it-IT" dirty="0">
                <a:latin typeface="Comic Sans MS" panose="030F0702030302020204" pitchFamily="66" charset="0"/>
              </a:rPr>
              <a:t>;</a:t>
            </a:r>
          </a:p>
          <a:p>
            <a:pPr marL="285750" indent="-285750">
              <a:buFontTx/>
              <a:buChar char="-"/>
            </a:pPr>
            <a:r>
              <a:rPr lang="it-IT" b="1" dirty="0">
                <a:solidFill>
                  <a:srgbClr val="00B0F0"/>
                </a:solidFill>
                <a:latin typeface="Comic Sans MS" panose="030F0702030302020204" pitchFamily="66" charset="0"/>
              </a:rPr>
              <a:t>attività di collaudo</a:t>
            </a:r>
            <a:r>
              <a:rPr lang="it-IT" dirty="0">
                <a:latin typeface="Comic Sans MS" panose="030F0702030302020204" pitchFamily="66" charset="0"/>
              </a:rPr>
              <a:t>;</a:t>
            </a:r>
          </a:p>
          <a:p>
            <a:pPr marL="285750" indent="-285750">
              <a:buFontTx/>
              <a:buChar char="-"/>
            </a:pPr>
            <a:r>
              <a:rPr lang="it-IT" b="1" dirty="0">
                <a:solidFill>
                  <a:srgbClr val="00B0F0"/>
                </a:solidFill>
                <a:latin typeface="Comic Sans MS" panose="030F0702030302020204" pitchFamily="66" charset="0"/>
              </a:rPr>
              <a:t>esercitazioni</a:t>
            </a:r>
            <a:r>
              <a:rPr lang="it-IT" dirty="0">
                <a:latin typeface="Comic Sans MS" panose="030F0702030302020204" pitchFamily="66" charset="0"/>
              </a:rPr>
              <a:t>.</a:t>
            </a:r>
          </a:p>
          <a:p>
            <a:pPr algn="just"/>
            <a:r>
              <a:rPr lang="it-IT" dirty="0">
                <a:latin typeface="Comic Sans MS" panose="030F0702030302020204" pitchFamily="66" charset="0"/>
              </a:rPr>
              <a:t>Possono essere realizzate sia </a:t>
            </a:r>
            <a:r>
              <a:rPr lang="it-IT" b="1" dirty="0">
                <a:latin typeface="Comic Sans MS" panose="030F0702030302020204" pitchFamily="66" charset="0"/>
              </a:rPr>
              <a:t>in presenza </a:t>
            </a:r>
            <a:r>
              <a:rPr lang="it-IT" dirty="0">
                <a:latin typeface="Comic Sans MS" panose="030F0702030302020204" pitchFamily="66" charset="0"/>
              </a:rPr>
              <a:t>che in </a:t>
            </a:r>
            <a:r>
              <a:rPr lang="it-IT" b="1" dirty="0">
                <a:latin typeface="Comic Sans MS" panose="030F0702030302020204" pitchFamily="66" charset="0"/>
              </a:rPr>
              <a:t>modalità telematica</a:t>
            </a:r>
            <a:r>
              <a:rPr lang="it-IT" dirty="0">
                <a:latin typeface="Comic Sans MS" panose="030F0702030302020204" pitchFamily="66" charset="0"/>
              </a:rPr>
              <a:t>, con collegamenti diretti con gli utenti (</a:t>
            </a:r>
            <a:r>
              <a:rPr lang="it-IT" b="1" dirty="0">
                <a:latin typeface="Comic Sans MS" panose="030F0702030302020204" pitchFamily="66" charset="0"/>
              </a:rPr>
              <a:t>modalità sincrona</a:t>
            </a:r>
            <a:r>
              <a:rPr lang="it-IT" dirty="0">
                <a:latin typeface="Comic Sans MS" panose="030F0702030302020204" pitchFamily="66" charset="0"/>
              </a:rPr>
              <a:t>) e non attraverso registrazioni scaricabili dai destinatari in un secondo momento. </a:t>
            </a:r>
          </a:p>
          <a:p>
            <a:pPr algn="just"/>
            <a:endParaRPr lang="it-IT" dirty="0">
              <a:latin typeface="Comic Sans MS" panose="030F0702030302020204" pitchFamily="66" charset="0"/>
            </a:endParaRPr>
          </a:p>
          <a:p>
            <a:endParaRPr lang="it-IT" dirty="0"/>
          </a:p>
        </p:txBody>
      </p:sp>
    </p:spTree>
    <p:extLst>
      <p:ext uri="{BB962C8B-B14F-4D97-AF65-F5344CB8AC3E}">
        <p14:creationId xmlns:p14="http://schemas.microsoft.com/office/powerpoint/2010/main" val="4201845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1853C9CF-825F-44BF-B880-16078A9C4644}"/>
              </a:ext>
            </a:extLst>
          </p:cNvPr>
          <p:cNvSpPr>
            <a:spLocks noGrp="1"/>
          </p:cNvSpPr>
          <p:nvPr>
            <p:ph type="body" sz="half" idx="2"/>
          </p:nvPr>
        </p:nvSpPr>
        <p:spPr>
          <a:xfrm>
            <a:off x="82502" y="1120657"/>
            <a:ext cx="8824711" cy="4098298"/>
          </a:xfrm>
        </p:spPr>
        <p:txBody>
          <a:bodyPr>
            <a:normAutofit fontScale="92500" lnSpcReduction="20000"/>
          </a:bodyPr>
          <a:lstStyle/>
          <a:p>
            <a:pPr algn="just"/>
            <a:r>
              <a:rPr lang="it-IT" sz="1100" dirty="0">
                <a:solidFill>
                  <a:srgbClr val="002060"/>
                </a:solidFill>
                <a:latin typeface="Comic Sans MS" panose="030F0702030302020204" pitchFamily="66" charset="0"/>
              </a:rPr>
              <a:t>Le attività che verranno dettagliate all’interno del Progetto Dimostrativo, dovranno essere collegate a una o ad entrambe delle seguenti tematiche:</a:t>
            </a:r>
          </a:p>
          <a:p>
            <a:pPr algn="just">
              <a:lnSpc>
                <a:spcPct val="107000"/>
              </a:lnSpc>
              <a:spcAft>
                <a:spcPts val="0"/>
              </a:spcAft>
            </a:pPr>
            <a:r>
              <a:rPr lang="it-IT" sz="1100" b="1" dirty="0">
                <a:solidFill>
                  <a:srgbClr val="0070C0"/>
                </a:solidFill>
                <a:latin typeface="Comic Sans MS" panose="030F0702030302020204" pitchFamily="66" charset="0"/>
                <a:ea typeface="Times New Roman" panose="02020603050405020304" pitchFamily="18" charset="0"/>
                <a:cs typeface="TimesNewRoman"/>
              </a:rPr>
              <a:t>Tematica 1 - Sostenibilità Ambientale</a:t>
            </a:r>
            <a:endParaRPr lang="it-IT" sz="1100" dirty="0">
              <a:solidFill>
                <a:srgbClr val="0070C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a:t>
            </a:r>
            <a:r>
              <a:rPr lang="it-IT" sz="1100" b="1" dirty="0">
                <a:solidFill>
                  <a:srgbClr val="002060"/>
                </a:solidFill>
                <a:latin typeface="Comic Sans MS" panose="030F0702030302020204" pitchFamily="66" charset="0"/>
                <a:ea typeface="Times New Roman" panose="02020603050405020304" pitchFamily="18" charset="0"/>
                <a:cs typeface="TimesNewRoman"/>
              </a:rPr>
              <a:t>Innovazione di prodotto</a:t>
            </a:r>
            <a:r>
              <a:rPr lang="it-IT" sz="1100" dirty="0">
                <a:solidFill>
                  <a:srgbClr val="002060"/>
                </a:solidFill>
                <a:latin typeface="Comic Sans MS" panose="030F0702030302020204" pitchFamily="66" charset="0"/>
                <a:ea typeface="Times New Roman" panose="02020603050405020304" pitchFamily="18" charset="0"/>
                <a:cs typeface="TimesNewRoman"/>
              </a:rPr>
              <a:t>, adozione di </a:t>
            </a:r>
            <a:r>
              <a:rPr lang="it-IT" sz="1100" b="1" dirty="0">
                <a:solidFill>
                  <a:srgbClr val="002060"/>
                </a:solidFill>
                <a:latin typeface="Comic Sans MS" panose="030F0702030302020204" pitchFamily="66" charset="0"/>
                <a:ea typeface="Times New Roman" panose="02020603050405020304" pitchFamily="18" charset="0"/>
                <a:cs typeface="TimesNewRoman"/>
              </a:rPr>
              <a:t>nuove tecnologie </a:t>
            </a:r>
            <a:r>
              <a:rPr lang="it-IT" sz="1100" dirty="0">
                <a:solidFill>
                  <a:srgbClr val="002060"/>
                </a:solidFill>
                <a:latin typeface="Comic Sans MS" panose="030F0702030302020204" pitchFamily="66" charset="0"/>
                <a:ea typeface="Times New Roman" panose="02020603050405020304" pitchFamily="18" charset="0"/>
                <a:cs typeface="TimesNewRoman"/>
              </a:rPr>
              <a:t>per rendere </a:t>
            </a:r>
            <a:r>
              <a:rPr lang="it-IT" sz="1100" b="1" dirty="0">
                <a:solidFill>
                  <a:srgbClr val="002060"/>
                </a:solidFill>
                <a:latin typeface="Comic Sans MS" panose="030F0702030302020204" pitchFamily="66" charset="0"/>
                <a:ea typeface="Times New Roman" panose="02020603050405020304" pitchFamily="18" charset="0"/>
                <a:cs typeface="TimesNewRoman"/>
              </a:rPr>
              <a:t>l’agricoltura più sostenibile, efficiente e produttiva</a:t>
            </a:r>
            <a:r>
              <a:rPr lang="it-IT" sz="1100" dirty="0">
                <a:solidFill>
                  <a:srgbClr val="002060"/>
                </a:solidFill>
                <a:latin typeface="Comic Sans MS" panose="030F0702030302020204" pitchFamily="66" charset="0"/>
                <a:ea typeface="Times New Roman" panose="02020603050405020304" pitchFamily="18" charset="0"/>
                <a:cs typeface="TimesNewRoman"/>
              </a:rPr>
              <a:t>.</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Adozione di </a:t>
            </a:r>
            <a:r>
              <a:rPr lang="it-IT" sz="1100" b="1" dirty="0">
                <a:solidFill>
                  <a:srgbClr val="002060"/>
                </a:solidFill>
                <a:latin typeface="Comic Sans MS" panose="030F0702030302020204" pitchFamily="66" charset="0"/>
                <a:ea typeface="Times New Roman" panose="02020603050405020304" pitchFamily="18" charset="0"/>
                <a:cs typeface="TimesNewRoman"/>
              </a:rPr>
              <a:t>pratiche sostenibili </a:t>
            </a:r>
            <a:r>
              <a:rPr lang="it-IT" sz="1100" dirty="0">
                <a:solidFill>
                  <a:srgbClr val="002060"/>
                </a:solidFill>
                <a:latin typeface="Comic Sans MS" panose="030F0702030302020204" pitchFamily="66" charset="0"/>
                <a:ea typeface="Times New Roman" panose="02020603050405020304" pitchFamily="18" charset="0"/>
                <a:cs typeface="TimesNewRoman"/>
              </a:rPr>
              <a:t>in materia di </a:t>
            </a:r>
            <a:r>
              <a:rPr lang="it-IT" sz="1100" b="1" dirty="0">
                <a:solidFill>
                  <a:srgbClr val="002060"/>
                </a:solidFill>
                <a:latin typeface="Comic Sans MS" panose="030F0702030302020204" pitchFamily="66" charset="0"/>
                <a:ea typeface="Times New Roman" panose="02020603050405020304" pitchFamily="18" charset="0"/>
                <a:cs typeface="TimesNewRoman"/>
              </a:rPr>
              <a:t>fertilizzazione </a:t>
            </a:r>
            <a:r>
              <a:rPr lang="it-IT" sz="1100" dirty="0">
                <a:solidFill>
                  <a:srgbClr val="002060"/>
                </a:solidFill>
                <a:latin typeface="Comic Sans MS" panose="030F0702030302020204" pitchFamily="66" charset="0"/>
                <a:ea typeface="Times New Roman" panose="02020603050405020304" pitchFamily="18" charset="0"/>
                <a:cs typeface="TimesNewRoman"/>
              </a:rPr>
              <a:t>volte a </a:t>
            </a:r>
            <a:r>
              <a:rPr lang="it-IT" sz="1100" b="1" dirty="0">
                <a:solidFill>
                  <a:srgbClr val="002060"/>
                </a:solidFill>
                <a:latin typeface="Comic Sans MS" panose="030F0702030302020204" pitchFamily="66" charset="0"/>
                <a:ea typeface="Times New Roman" panose="02020603050405020304" pitchFamily="18" charset="0"/>
                <a:cs typeface="TimesNewRoman"/>
              </a:rPr>
              <a:t>ridurre l’uso dei prodotti fitosanitari</a:t>
            </a:r>
            <a:r>
              <a:rPr lang="it-IT" sz="1100" dirty="0">
                <a:solidFill>
                  <a:srgbClr val="002060"/>
                </a:solidFill>
                <a:latin typeface="Comic Sans MS" panose="030F0702030302020204" pitchFamily="66" charset="0"/>
                <a:ea typeface="Times New Roman" panose="02020603050405020304" pitchFamily="18" charset="0"/>
                <a:cs typeface="TimesNewRoman"/>
              </a:rPr>
              <a:t>, al fine di </a:t>
            </a:r>
            <a:r>
              <a:rPr lang="it-IT" sz="1100" b="1" dirty="0">
                <a:solidFill>
                  <a:srgbClr val="002060"/>
                </a:solidFill>
                <a:latin typeface="Comic Sans MS" panose="030F0702030302020204" pitchFamily="66" charset="0"/>
                <a:ea typeface="Times New Roman" panose="02020603050405020304" pitchFamily="18" charset="0"/>
                <a:cs typeface="TimesNewRoman"/>
              </a:rPr>
              <a:t>conservare e ripristinare la fertilità e qualità dei suoli</a:t>
            </a:r>
            <a:r>
              <a:rPr lang="it-IT" sz="1100" dirty="0">
                <a:solidFill>
                  <a:srgbClr val="002060"/>
                </a:solidFill>
                <a:latin typeface="Comic Sans MS" panose="030F0702030302020204" pitchFamily="66" charset="0"/>
                <a:ea typeface="Times New Roman" panose="02020603050405020304" pitchFamily="18" charset="0"/>
                <a:cs typeface="TimesNewRoman"/>
              </a:rPr>
              <a:t>.</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Rendere </a:t>
            </a:r>
            <a:r>
              <a:rPr lang="it-IT" sz="1100" b="1" dirty="0">
                <a:solidFill>
                  <a:srgbClr val="002060"/>
                </a:solidFill>
                <a:latin typeface="Comic Sans MS" panose="030F0702030302020204" pitchFamily="66" charset="0"/>
                <a:ea typeface="Times New Roman" panose="02020603050405020304" pitchFamily="18" charset="0"/>
                <a:cs typeface="TimesNewRoman"/>
              </a:rPr>
              <a:t>più efficiente e sostenibile l’uso delle risorse idriche </a:t>
            </a:r>
            <a:r>
              <a:rPr lang="it-IT" sz="1100" dirty="0">
                <a:solidFill>
                  <a:srgbClr val="002060"/>
                </a:solidFill>
                <a:latin typeface="Comic Sans MS" panose="030F0702030302020204" pitchFamily="66" charset="0"/>
                <a:ea typeface="Times New Roman" panose="02020603050405020304" pitchFamily="18" charset="0"/>
                <a:cs typeface="TimesNewRoman"/>
              </a:rPr>
              <a:t>nel comparto agricolo ed agroalimentare, valorizzando i </a:t>
            </a:r>
            <a:r>
              <a:rPr lang="it-IT" sz="1100" b="1" dirty="0">
                <a:solidFill>
                  <a:srgbClr val="002060"/>
                </a:solidFill>
                <a:latin typeface="Comic Sans MS" panose="030F0702030302020204" pitchFamily="66" charset="0"/>
                <a:ea typeface="Times New Roman" panose="02020603050405020304" pitchFamily="18" charset="0"/>
                <a:cs typeface="TimesNewRoman"/>
              </a:rPr>
              <a:t>sistemi irrigui innovativi,</a:t>
            </a:r>
            <a:r>
              <a:rPr lang="it-IT" sz="1100" dirty="0">
                <a:solidFill>
                  <a:srgbClr val="002060"/>
                </a:solidFill>
                <a:latin typeface="Comic Sans MS" panose="030F0702030302020204" pitchFamily="66" charset="0"/>
                <a:ea typeface="Times New Roman" panose="02020603050405020304" pitchFamily="18" charset="0"/>
                <a:cs typeface="TimesNewRoman"/>
              </a:rPr>
              <a:t> promuovendo lo stoccaggio e il riuso della risorsa anche attraverso pratiche agronomiche.</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Utilizzo di </a:t>
            </a:r>
            <a:r>
              <a:rPr lang="it-IT" sz="1100" b="1" dirty="0">
                <a:solidFill>
                  <a:srgbClr val="002060"/>
                </a:solidFill>
                <a:latin typeface="Comic Sans MS" panose="030F0702030302020204" pitchFamily="66" charset="0"/>
                <a:ea typeface="Times New Roman" panose="02020603050405020304" pitchFamily="18" charset="0"/>
                <a:cs typeface="TimesNewRoman"/>
              </a:rPr>
              <a:t>energia da fonti rinnovabili da prodotti e sotto-prodotti di origine agricola e zootecnica</a:t>
            </a:r>
            <a:r>
              <a:rPr lang="it-IT" sz="1100" dirty="0">
                <a:solidFill>
                  <a:srgbClr val="002060"/>
                </a:solidFill>
                <a:latin typeface="Comic Sans MS" panose="030F0702030302020204" pitchFamily="66" charset="0"/>
                <a:ea typeface="Times New Roman" panose="02020603050405020304" pitchFamily="18" charset="0"/>
                <a:cs typeface="TimesNewRoman"/>
              </a:rPr>
              <a:t>.</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Sostenere </a:t>
            </a:r>
            <a:r>
              <a:rPr lang="it-IT" sz="1100" b="1" dirty="0">
                <a:solidFill>
                  <a:srgbClr val="002060"/>
                </a:solidFill>
                <a:latin typeface="Comic Sans MS" panose="030F0702030302020204" pitchFamily="66" charset="0"/>
                <a:ea typeface="Times New Roman" panose="02020603050405020304" pitchFamily="18" charset="0"/>
                <a:cs typeface="TimesNewRoman"/>
              </a:rPr>
              <a:t>l’applicazione di pratiche di agricoltura biologica.</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Favorire </a:t>
            </a:r>
            <a:r>
              <a:rPr lang="it-IT" sz="1100" b="1" dirty="0">
                <a:solidFill>
                  <a:srgbClr val="002060"/>
                </a:solidFill>
                <a:latin typeface="Comic Sans MS" panose="030F0702030302020204" pitchFamily="66" charset="0"/>
                <a:ea typeface="Times New Roman" panose="02020603050405020304" pitchFamily="18" charset="0"/>
                <a:cs typeface="TimesNewRoman"/>
              </a:rPr>
              <a:t>l’adozione di buone pratiche per l’adattamento delle colture e degli allevamenti ai cambiamenti climatici.</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 </a:t>
            </a:r>
            <a:r>
              <a:rPr lang="it-IT" sz="1100" b="1" dirty="0">
                <a:solidFill>
                  <a:srgbClr val="002060"/>
                </a:solidFill>
                <a:latin typeface="Comic Sans MS" panose="030F0702030302020204" pitchFamily="66" charset="0"/>
                <a:ea typeface="Times New Roman" panose="02020603050405020304" pitchFamily="18" charset="0"/>
                <a:cs typeface="TimesNewRoman"/>
              </a:rPr>
              <a:t>E altri argomenti purché rientranti nella Tematica Sostenibilità Ambientale.</a:t>
            </a:r>
          </a:p>
          <a:p>
            <a:pPr algn="just">
              <a:lnSpc>
                <a:spcPct val="107000"/>
              </a:lnSpc>
              <a:spcAft>
                <a:spcPts val="0"/>
              </a:spcAft>
            </a:pPr>
            <a:r>
              <a:rPr lang="it-IT" sz="1100" b="1" dirty="0">
                <a:solidFill>
                  <a:srgbClr val="0070C0"/>
                </a:solidFill>
                <a:latin typeface="Comic Sans MS" panose="030F0702030302020204" pitchFamily="66" charset="0"/>
                <a:ea typeface="Times New Roman" panose="02020603050405020304" pitchFamily="18" charset="0"/>
                <a:cs typeface="TimesNewRoman"/>
              </a:rPr>
              <a:t>Tematica 2</a:t>
            </a:r>
            <a:r>
              <a:rPr lang="it-IT" sz="1100" dirty="0">
                <a:solidFill>
                  <a:srgbClr val="0070C0"/>
                </a:solidFill>
                <a:latin typeface="Comic Sans MS" panose="030F0702030302020204" pitchFamily="66" charset="0"/>
                <a:ea typeface="Times New Roman" panose="02020603050405020304" pitchFamily="18" charset="0"/>
                <a:cs typeface="TimesNewRoman"/>
              </a:rPr>
              <a:t> </a:t>
            </a:r>
            <a:r>
              <a:rPr lang="it-IT" sz="1100" b="1" dirty="0">
                <a:solidFill>
                  <a:srgbClr val="0070C0"/>
                </a:solidFill>
                <a:latin typeface="Comic Sans MS" panose="030F0702030302020204" pitchFamily="66" charset="0"/>
                <a:ea typeface="Times New Roman" panose="02020603050405020304" pitchFamily="18" charset="0"/>
                <a:cs typeface="TimesNewRoman"/>
              </a:rPr>
              <a:t>- Zootecnia e Benessere Animale</a:t>
            </a:r>
            <a:endParaRPr lang="it-IT" sz="1100" dirty="0">
              <a:solidFill>
                <a:srgbClr val="0070C0"/>
              </a:solidFill>
              <a:latin typeface="Comic Sans MS" panose="030F0702030302020204" pitchFamily="66" charset="0"/>
              <a:ea typeface="Times New Roman" panose="02020603050405020304" pitchFamily="18" charset="0"/>
              <a:cs typeface="Times New Roman" panose="02020603050405020304" pitchFamily="18" charset="0"/>
            </a:endParaRP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a:t>
            </a:r>
            <a:r>
              <a:rPr lang="it-IT" sz="1100" b="1" dirty="0">
                <a:solidFill>
                  <a:srgbClr val="002060"/>
                </a:solidFill>
                <a:latin typeface="Comic Sans MS" panose="030F0702030302020204" pitchFamily="66" charset="0"/>
                <a:ea typeface="Times New Roman" panose="02020603050405020304" pitchFamily="18" charset="0"/>
                <a:cs typeface="TimesNewRoman"/>
              </a:rPr>
              <a:t>Modelli innovativi aziendali di allevamento</a:t>
            </a:r>
            <a:r>
              <a:rPr lang="it-IT" sz="1100" dirty="0">
                <a:solidFill>
                  <a:srgbClr val="002060"/>
                </a:solidFill>
                <a:latin typeface="Comic Sans MS" panose="030F0702030302020204" pitchFamily="66" charset="0"/>
                <a:ea typeface="Times New Roman" panose="02020603050405020304" pitchFamily="18" charset="0"/>
                <a:cs typeface="TimesNewRoman"/>
              </a:rPr>
              <a:t>, per la riduzione dei costi di allevamento e di alimentazione del bestiame e dell’impatto ambientale.</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Sostenere </a:t>
            </a:r>
            <a:r>
              <a:rPr lang="it-IT" sz="1100" b="1" dirty="0">
                <a:solidFill>
                  <a:srgbClr val="002060"/>
                </a:solidFill>
                <a:latin typeface="Comic Sans MS" panose="030F0702030302020204" pitchFamily="66" charset="0"/>
                <a:ea typeface="Times New Roman" panose="02020603050405020304" pitchFamily="18" charset="0"/>
                <a:cs typeface="TimesNewRoman"/>
              </a:rPr>
              <a:t>l’applicazione di pratiche di zootecnia biologica.</a:t>
            </a:r>
            <a:endParaRPr lang="it-IT" sz="1100" dirty="0">
              <a:solidFill>
                <a:srgbClr val="002060"/>
              </a:solidFill>
              <a:latin typeface="Comic Sans MS" panose="030F0702030302020204" pitchFamily="66" charset="0"/>
              <a:ea typeface="Times New Roman" panose="02020603050405020304" pitchFamily="18" charset="0"/>
              <a:cs typeface="TimesNewRoman"/>
            </a:endParaRP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a:t>
            </a:r>
            <a:r>
              <a:rPr lang="it-IT" sz="1100" b="1" dirty="0">
                <a:solidFill>
                  <a:srgbClr val="002060"/>
                </a:solidFill>
                <a:latin typeface="Comic Sans MS" panose="030F0702030302020204" pitchFamily="66" charset="0"/>
                <a:ea typeface="Times New Roman" panose="02020603050405020304" pitchFamily="18" charset="0"/>
                <a:cs typeface="TimesNewRoman"/>
              </a:rPr>
              <a:t>Contrastare le malattie negli allevamenti e le epizoozie</a:t>
            </a:r>
            <a:r>
              <a:rPr lang="it-IT" sz="1100" dirty="0">
                <a:solidFill>
                  <a:srgbClr val="002060"/>
                </a:solidFill>
                <a:latin typeface="Comic Sans MS" panose="030F0702030302020204" pitchFamily="66" charset="0"/>
                <a:ea typeface="Times New Roman" panose="02020603050405020304" pitchFamily="18" charset="0"/>
                <a:cs typeface="TimesNewRoman"/>
              </a:rPr>
              <a:t> nel rispetto degli obiettivi sanitari nazionali ed europei.</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Promuovere la </a:t>
            </a:r>
            <a:r>
              <a:rPr lang="it-IT" sz="1100" b="1" dirty="0">
                <a:solidFill>
                  <a:srgbClr val="002060"/>
                </a:solidFill>
                <a:latin typeface="Comic Sans MS" panose="030F0702030302020204" pitchFamily="66" charset="0"/>
                <a:ea typeface="Times New Roman" panose="02020603050405020304" pitchFamily="18" charset="0"/>
                <a:cs typeface="TimesNewRoman"/>
              </a:rPr>
              <a:t>convivenza degli allevamenti con la fauna selvatica </a:t>
            </a:r>
            <a:r>
              <a:rPr lang="it-IT" sz="1100" dirty="0">
                <a:solidFill>
                  <a:srgbClr val="002060"/>
                </a:solidFill>
                <a:latin typeface="Comic Sans MS" panose="030F0702030302020204" pitchFamily="66" charset="0"/>
                <a:ea typeface="Times New Roman" panose="02020603050405020304" pitchFamily="18" charset="0"/>
                <a:cs typeface="TimesNewRoman"/>
              </a:rPr>
              <a:t>ed i grandi predatori.</a:t>
            </a:r>
          </a:p>
          <a:p>
            <a:pPr algn="just">
              <a:lnSpc>
                <a:spcPct val="107000"/>
              </a:lnSpc>
              <a:spcAft>
                <a:spcPts val="0"/>
              </a:spcAft>
            </a:pPr>
            <a:r>
              <a:rPr lang="it-IT" sz="1100" dirty="0">
                <a:solidFill>
                  <a:srgbClr val="002060"/>
                </a:solidFill>
                <a:latin typeface="Comic Sans MS" panose="030F0702030302020204" pitchFamily="66" charset="0"/>
                <a:ea typeface="Times New Roman" panose="02020603050405020304" pitchFamily="18" charset="0"/>
                <a:cs typeface="TimesNewRoman"/>
              </a:rPr>
              <a:t>- </a:t>
            </a:r>
            <a:r>
              <a:rPr lang="it-IT" sz="1100" b="1" dirty="0">
                <a:solidFill>
                  <a:srgbClr val="002060"/>
                </a:solidFill>
                <a:latin typeface="Comic Sans MS" panose="030F0702030302020204" pitchFamily="66" charset="0"/>
                <a:ea typeface="Times New Roman" panose="02020603050405020304" pitchFamily="18" charset="0"/>
                <a:cs typeface="TimesNewRoman"/>
              </a:rPr>
              <a:t>E altri argomenti purché rientranti nella Tematica Zootecnia e Benessere Animale.</a:t>
            </a:r>
          </a:p>
          <a:p>
            <a:pPr algn="just">
              <a:lnSpc>
                <a:spcPct val="107000"/>
              </a:lnSpc>
              <a:spcAft>
                <a:spcPts val="0"/>
              </a:spcAft>
            </a:pPr>
            <a:endParaRPr lang="it-IT" sz="1000" b="1" dirty="0">
              <a:solidFill>
                <a:srgbClr val="002060"/>
              </a:solidFill>
              <a:latin typeface="Comic Sans MS" panose="030F0702030302020204" pitchFamily="66" charset="0"/>
              <a:ea typeface="Times New Roman" panose="02020603050405020304" pitchFamily="18" charset="0"/>
              <a:cs typeface="TimesNewRoman"/>
            </a:endParaRPr>
          </a:p>
          <a:p>
            <a:pPr algn="just"/>
            <a:endParaRPr lang="it-IT" sz="1000" dirty="0">
              <a:solidFill>
                <a:srgbClr val="002060"/>
              </a:solidFill>
              <a:latin typeface="Comic Sans MS" panose="030F0702030302020204" pitchFamily="66" charset="0"/>
            </a:endParaRPr>
          </a:p>
        </p:txBody>
      </p:sp>
      <p:sp>
        <p:nvSpPr>
          <p:cNvPr id="4" name="Titolo 2">
            <a:extLst>
              <a:ext uri="{FF2B5EF4-FFF2-40B4-BE49-F238E27FC236}">
                <a16:creationId xmlns:a16="http://schemas.microsoft.com/office/drawing/2014/main" id="{B92E8713-AEFE-40B8-AAC3-3C8D43085A1B}"/>
              </a:ext>
            </a:extLst>
          </p:cNvPr>
          <p:cNvSpPr>
            <a:spLocks noGrp="1"/>
          </p:cNvSpPr>
          <p:nvPr>
            <p:ph type="title"/>
          </p:nvPr>
        </p:nvSpPr>
        <p:spPr>
          <a:xfrm>
            <a:off x="295275" y="649280"/>
            <a:ext cx="8553450" cy="530225"/>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algn="ctr"/>
            <a:r>
              <a:rPr lang="it-IT" sz="2000" dirty="0">
                <a:latin typeface="Comic Sans MS" panose="030F0702030302020204" pitchFamily="66" charset="0"/>
              </a:rPr>
              <a:t>Tematiche</a:t>
            </a:r>
          </a:p>
        </p:txBody>
      </p:sp>
    </p:spTree>
    <p:extLst>
      <p:ext uri="{BB962C8B-B14F-4D97-AF65-F5344CB8AC3E}">
        <p14:creationId xmlns:p14="http://schemas.microsoft.com/office/powerpoint/2010/main" val="1223685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9871EDDB-024D-44DA-B05E-DA08D17881CE}"/>
              </a:ext>
            </a:extLst>
          </p:cNvPr>
          <p:cNvSpPr>
            <a:spLocks noGrp="1"/>
          </p:cNvSpPr>
          <p:nvPr>
            <p:ph type="body" sz="half" idx="2"/>
          </p:nvPr>
        </p:nvSpPr>
        <p:spPr>
          <a:xfrm>
            <a:off x="295914" y="687177"/>
            <a:ext cx="8730862" cy="2124776"/>
          </a:xfrm>
        </p:spPr>
        <p:txBody>
          <a:bodyPr>
            <a:normAutofit fontScale="92500" lnSpcReduction="20000"/>
          </a:bodyPr>
          <a:lstStyle/>
          <a:p>
            <a:pPr algn="ctr">
              <a:lnSpc>
                <a:spcPct val="100000"/>
              </a:lnSpc>
            </a:pPr>
            <a:r>
              <a:rPr lang="it-IT" sz="1700" b="1" dirty="0">
                <a:solidFill>
                  <a:schemeClr val="tx1"/>
                </a:solidFill>
                <a:latin typeface="Comic Sans MS" panose="030F0702030302020204" pitchFamily="66" charset="0"/>
              </a:rPr>
              <a:t>Costi reali e Costi Standard</a:t>
            </a:r>
          </a:p>
          <a:p>
            <a:pPr>
              <a:lnSpc>
                <a:spcPct val="100000"/>
              </a:lnSpc>
            </a:pPr>
            <a:r>
              <a:rPr lang="it-IT" sz="1400" u="sng" dirty="0">
                <a:latin typeface="Comic Sans MS" panose="030F0702030302020204" pitchFamily="66" charset="0"/>
              </a:rPr>
              <a:t>Per le seguenti tipologie di personale vengono utilizzati i costi standard:</a:t>
            </a:r>
          </a:p>
          <a:p>
            <a:pPr>
              <a:lnSpc>
                <a:spcPct val="100000"/>
              </a:lnSpc>
            </a:pPr>
            <a:r>
              <a:rPr lang="it-IT" sz="1400" dirty="0">
                <a:latin typeface="Comic Sans MS" panose="030F0702030302020204" pitchFamily="66" charset="0"/>
              </a:rPr>
              <a:t>-  </a:t>
            </a:r>
            <a:r>
              <a:rPr lang="it-IT" sz="1400" b="1" dirty="0">
                <a:latin typeface="Comic Sans MS" panose="030F0702030302020204" pitchFamily="66" charset="0"/>
              </a:rPr>
              <a:t>Personale degli enti di ricerca, imprese e altri soggetti;</a:t>
            </a:r>
          </a:p>
          <a:p>
            <a:pPr marL="171450" indent="-171450">
              <a:lnSpc>
                <a:spcPct val="100000"/>
              </a:lnSpc>
              <a:buFontTx/>
              <a:buChar char="-"/>
            </a:pPr>
            <a:r>
              <a:rPr lang="it-IT" sz="1400" b="1" dirty="0">
                <a:latin typeface="Comic Sans MS" panose="030F0702030302020204" pitchFamily="66" charset="0"/>
              </a:rPr>
              <a:t>Operaio Agricolo;</a:t>
            </a:r>
          </a:p>
          <a:p>
            <a:pPr marL="171450" indent="-171450">
              <a:lnSpc>
                <a:spcPct val="100000"/>
              </a:lnSpc>
              <a:buFontTx/>
              <a:buChar char="-"/>
            </a:pPr>
            <a:r>
              <a:rPr lang="it-IT" sz="1400" b="1" dirty="0">
                <a:latin typeface="Comic Sans MS" panose="030F0702030302020204" pitchFamily="66" charset="0"/>
              </a:rPr>
              <a:t>Imprenditore Agricolo;</a:t>
            </a:r>
          </a:p>
          <a:p>
            <a:pPr marL="171450" indent="-171450">
              <a:lnSpc>
                <a:spcPct val="100000"/>
              </a:lnSpc>
              <a:buFontTx/>
              <a:buChar char="-"/>
            </a:pPr>
            <a:r>
              <a:rPr lang="it-IT" sz="1400" b="1" dirty="0">
                <a:latin typeface="Comic Sans MS" panose="030F0702030302020204" pitchFamily="66" charset="0"/>
              </a:rPr>
              <a:t>Consulenti;</a:t>
            </a:r>
          </a:p>
          <a:p>
            <a:pPr marL="171450" indent="-171450">
              <a:lnSpc>
                <a:spcPct val="100000"/>
              </a:lnSpc>
              <a:buFontTx/>
              <a:buChar char="-"/>
            </a:pPr>
            <a:r>
              <a:rPr lang="it-IT" sz="1400" b="1" dirty="0">
                <a:latin typeface="Comic Sans MS" panose="030F0702030302020204" pitchFamily="66" charset="0"/>
              </a:rPr>
              <a:t>Comparto funzioni locali</a:t>
            </a:r>
          </a:p>
          <a:p>
            <a:pPr>
              <a:lnSpc>
                <a:spcPct val="100000"/>
              </a:lnSpc>
            </a:pPr>
            <a:r>
              <a:rPr lang="it-IT" sz="1400" b="1" u="sng" dirty="0">
                <a:latin typeface="Comic Sans MS" panose="030F0702030302020204" pitchFamily="66" charset="0"/>
              </a:rPr>
              <a:t>Per le altre tipologia di personale di spesa sarà applicata la rendicontazione a costi reali.</a:t>
            </a:r>
          </a:p>
        </p:txBody>
      </p:sp>
      <p:sp>
        <p:nvSpPr>
          <p:cNvPr id="6" name="Segnaposto testo 1">
            <a:extLst>
              <a:ext uri="{FF2B5EF4-FFF2-40B4-BE49-F238E27FC236}">
                <a16:creationId xmlns:a16="http://schemas.microsoft.com/office/drawing/2014/main" id="{5BE1406D-B526-40E0-AAE5-42468E43827A}"/>
              </a:ext>
            </a:extLst>
          </p:cNvPr>
          <p:cNvSpPr txBox="1">
            <a:spLocks/>
          </p:cNvSpPr>
          <p:nvPr/>
        </p:nvSpPr>
        <p:spPr>
          <a:xfrm>
            <a:off x="295914" y="2915080"/>
            <a:ext cx="8730862" cy="2075485"/>
          </a:xfrm>
          <a:prstGeom prst="rect">
            <a:avLst/>
          </a:prstGeom>
        </p:spPr>
        <p:txBody>
          <a:bodyPr>
            <a:normAutofit fontScale="32500" lnSpcReduction="20000"/>
          </a:bodyPr>
          <a:lstStyle>
            <a:lvl1pPr marL="0" indent="0" algn="l" defTabSz="685775" rtl="0" eaLnBrk="1" latinLnBrk="0" hangingPunct="1">
              <a:lnSpc>
                <a:spcPct val="90000"/>
              </a:lnSpc>
              <a:spcBef>
                <a:spcPts val="750"/>
              </a:spcBef>
              <a:buFont typeface="Arial" panose="020B0604020202020204" pitchFamily="34" charset="0"/>
              <a:buNone/>
              <a:defRPr sz="1800" b="0" i="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609563" indent="0" algn="l" defTabSz="685775" rtl="0" eaLnBrk="1" latinLnBrk="0" hangingPunct="1">
              <a:lnSpc>
                <a:spcPct val="90000"/>
              </a:lnSpc>
              <a:spcBef>
                <a:spcPts val="375"/>
              </a:spcBef>
              <a:buFont typeface="Arial" panose="020B0604020202020204" pitchFamily="34" charset="0"/>
              <a:buNone/>
              <a:defRPr sz="1867" kern="1200">
                <a:solidFill>
                  <a:schemeClr val="tx1"/>
                </a:solidFill>
                <a:latin typeface="+mn-lt"/>
                <a:ea typeface="+mn-ea"/>
                <a:cs typeface="+mn-cs"/>
              </a:defRPr>
            </a:lvl2pPr>
            <a:lvl3pPr marL="1219124" indent="0" algn="l" defTabSz="685775" rtl="0" eaLnBrk="1" latinLnBrk="0" hangingPunct="1">
              <a:lnSpc>
                <a:spcPct val="90000"/>
              </a:lnSpc>
              <a:spcBef>
                <a:spcPts val="375"/>
              </a:spcBef>
              <a:buFont typeface="Arial" panose="020B0604020202020204" pitchFamily="34" charset="0"/>
              <a:buNone/>
              <a:defRPr sz="1600" kern="1200">
                <a:solidFill>
                  <a:schemeClr val="tx1"/>
                </a:solidFill>
                <a:latin typeface="+mn-lt"/>
                <a:ea typeface="+mn-ea"/>
                <a:cs typeface="+mn-cs"/>
              </a:defRPr>
            </a:lvl3pPr>
            <a:lvl4pPr marL="182868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4pPr>
            <a:lvl5pPr marL="2438247"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5pPr>
            <a:lvl6pPr marL="3047810"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6pPr>
            <a:lvl7pPr marL="365737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7pPr>
            <a:lvl8pPr marL="4266932"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8pPr>
            <a:lvl9pPr marL="4876495" indent="0" algn="l" defTabSz="685775" rtl="0" eaLnBrk="1" latinLnBrk="0" hangingPunct="1">
              <a:lnSpc>
                <a:spcPct val="90000"/>
              </a:lnSpc>
              <a:spcBef>
                <a:spcPts val="375"/>
              </a:spcBef>
              <a:buFont typeface="Arial" panose="020B0604020202020204" pitchFamily="34" charset="0"/>
              <a:buNone/>
              <a:defRPr sz="1333" kern="1200">
                <a:solidFill>
                  <a:schemeClr val="tx1"/>
                </a:solidFill>
                <a:latin typeface="+mn-lt"/>
                <a:ea typeface="+mn-ea"/>
                <a:cs typeface="+mn-cs"/>
              </a:defRPr>
            </a:lvl9pPr>
          </a:lstStyle>
          <a:p>
            <a:pPr algn="ctr"/>
            <a:r>
              <a:rPr lang="it-IT" sz="4900" b="1" dirty="0">
                <a:solidFill>
                  <a:schemeClr val="tx1"/>
                </a:solidFill>
                <a:latin typeface="Comic Sans MS" panose="030F0702030302020204" pitchFamily="66" charset="0"/>
              </a:rPr>
              <a:t>Spese Ammissibili</a:t>
            </a:r>
            <a:r>
              <a:rPr lang="it-IT" sz="4900" b="1" dirty="0">
                <a:latin typeface="Comic Sans MS" panose="030F0702030302020204" pitchFamily="66" charset="0"/>
              </a:rPr>
              <a:t> </a:t>
            </a:r>
          </a:p>
          <a:p>
            <a:endParaRPr lang="it-IT" sz="1200" dirty="0">
              <a:latin typeface="Comic Sans MS" panose="030F0702030302020204" pitchFamily="66" charset="0"/>
            </a:endParaRPr>
          </a:p>
          <a:p>
            <a:pPr marL="571500" indent="-571500">
              <a:lnSpc>
                <a:spcPct val="100000"/>
              </a:lnSpc>
              <a:buFontTx/>
              <a:buChar char="-"/>
            </a:pPr>
            <a:r>
              <a:rPr lang="it-IT" sz="4000" b="1" dirty="0">
                <a:latin typeface="Comic Sans MS" panose="030F0702030302020204" pitchFamily="66" charset="0"/>
              </a:rPr>
              <a:t>Personale dipendente e non dipendente;</a:t>
            </a:r>
          </a:p>
          <a:p>
            <a:pPr marL="571500" indent="-571500">
              <a:lnSpc>
                <a:spcPct val="100000"/>
              </a:lnSpc>
              <a:buFontTx/>
              <a:buChar char="-"/>
            </a:pPr>
            <a:r>
              <a:rPr lang="it-IT" sz="4000" b="1" dirty="0">
                <a:latin typeface="Comic Sans MS" panose="030F0702030302020204" pitchFamily="66" charset="0"/>
              </a:rPr>
              <a:t>Missioni e Trasferte;</a:t>
            </a:r>
          </a:p>
          <a:p>
            <a:pPr marL="571500" indent="-571500">
              <a:lnSpc>
                <a:spcPct val="100000"/>
              </a:lnSpc>
              <a:buFontTx/>
              <a:buChar char="-"/>
            </a:pPr>
            <a:r>
              <a:rPr lang="it-IT" sz="4000" b="1" dirty="0">
                <a:latin typeface="Comic Sans MS" panose="030F0702030302020204" pitchFamily="66" charset="0"/>
              </a:rPr>
              <a:t>Materiale di consumo noleggi;</a:t>
            </a:r>
          </a:p>
          <a:p>
            <a:pPr marL="571500" indent="-571500">
              <a:lnSpc>
                <a:spcPct val="100000"/>
              </a:lnSpc>
              <a:buFontTx/>
              <a:buChar char="-"/>
            </a:pPr>
            <a:r>
              <a:rPr lang="it-IT" sz="4000" b="1" dirty="0">
                <a:latin typeface="Comic Sans MS" panose="030F0702030302020204" pitchFamily="66" charset="0"/>
              </a:rPr>
              <a:t>Investimenti Immateriali;</a:t>
            </a:r>
          </a:p>
          <a:p>
            <a:pPr marL="571500" indent="-571500">
              <a:lnSpc>
                <a:spcPct val="100000"/>
              </a:lnSpc>
              <a:buFontTx/>
              <a:buChar char="-"/>
            </a:pPr>
            <a:r>
              <a:rPr lang="it-IT" sz="4000" b="1" dirty="0">
                <a:latin typeface="Comic Sans MS" panose="030F0702030302020204" pitchFamily="66" charset="0"/>
              </a:rPr>
              <a:t>Spese generali;</a:t>
            </a:r>
          </a:p>
          <a:p>
            <a:pPr marL="571500" indent="-571500">
              <a:lnSpc>
                <a:spcPct val="100000"/>
              </a:lnSpc>
              <a:buFontTx/>
              <a:buChar char="-"/>
            </a:pPr>
            <a:r>
              <a:rPr lang="it-IT" sz="4000" b="1" dirty="0">
                <a:latin typeface="Comic Sans MS" panose="030F0702030302020204" pitchFamily="66" charset="0"/>
              </a:rPr>
              <a:t>Costi Indiretti: tasso forfettario del 7% dei costi diretti ammessi.</a:t>
            </a:r>
          </a:p>
          <a:p>
            <a:pPr>
              <a:lnSpc>
                <a:spcPct val="100000"/>
              </a:lnSpc>
            </a:pPr>
            <a:endParaRPr lang="it-IT" sz="4000" b="1" dirty="0">
              <a:latin typeface="Comic Sans MS" panose="030F0702030302020204" pitchFamily="66" charset="0"/>
            </a:endParaRPr>
          </a:p>
        </p:txBody>
      </p:sp>
    </p:spTree>
    <p:extLst>
      <p:ext uri="{BB962C8B-B14F-4D97-AF65-F5344CB8AC3E}">
        <p14:creationId xmlns:p14="http://schemas.microsoft.com/office/powerpoint/2010/main" val="2607874756"/>
      </p:ext>
    </p:extLst>
  </p:cSld>
  <p:clrMapOvr>
    <a:masterClrMapping/>
  </p:clrMapOvr>
</p:sld>
</file>

<file path=ppt/theme/theme1.xml><?xml version="1.0" encoding="utf-8"?>
<a:theme xmlns:a="http://schemas.openxmlformats.org/drawingml/2006/main" name="Sviluppo Rurale">
  <a:themeElements>
    <a:clrScheme name="Sviluppo Rurale">
      <a:dk1>
        <a:srgbClr val="83BA36"/>
      </a:dk1>
      <a:lt1>
        <a:srgbClr val="FEFFFE"/>
      </a:lt1>
      <a:dk2>
        <a:srgbClr val="203466"/>
      </a:dk2>
      <a:lt2>
        <a:srgbClr val="FEFFFE"/>
      </a:lt2>
      <a:accent1>
        <a:srgbClr val="1F3366"/>
      </a:accent1>
      <a:accent2>
        <a:srgbClr val="84BC36"/>
      </a:accent2>
      <a:accent3>
        <a:srgbClr val="ECF5E0"/>
      </a:accent3>
      <a:accent4>
        <a:srgbClr val="FFC000"/>
      </a:accent4>
      <a:accent5>
        <a:srgbClr val="1F336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zione standard2" id="{C7509EDC-FDB2-3D4C-931A-0639072005D0}" vid="{0051E63B-39BA-6841-892E-23B5B63AEDE3}"/>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Intervento_SRH03</Template>
  <TotalTime>2559</TotalTime>
  <Words>2673</Words>
  <Application>Microsoft Office PowerPoint</Application>
  <PresentationFormat>Presentazione su schermo (16:9)</PresentationFormat>
  <Paragraphs>308</Paragraphs>
  <Slides>19</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19</vt:i4>
      </vt:variant>
    </vt:vector>
  </HeadingPairs>
  <TitlesOfParts>
    <vt:vector size="31" baseType="lpstr">
      <vt:lpstr>Arial</vt:lpstr>
      <vt:lpstr>Calibri</vt:lpstr>
      <vt:lpstr>Comic Sans MS</vt:lpstr>
      <vt:lpstr>Open Sans</vt:lpstr>
      <vt:lpstr>Open Sans Extrabold</vt:lpstr>
      <vt:lpstr>Open Sans Semibold</vt:lpstr>
      <vt:lpstr>Times New Roman</vt:lpstr>
      <vt:lpstr>TimesNewRoman</vt:lpstr>
      <vt:lpstr>TimesNewRomanPS-BoldMT</vt:lpstr>
      <vt:lpstr>TimesNewRomanPS-ItalicMT</vt:lpstr>
      <vt:lpstr>TimesNewRomanPSMT</vt:lpstr>
      <vt:lpstr>Sviluppo Rurale</vt:lpstr>
      <vt:lpstr> Bando INTERVENTO SRH05  «Azioni dimostrative per il settore agricolo» Bando annualità 2025  D.D. n.26596 del 19.12.2025</vt:lpstr>
      <vt:lpstr>Finalità Intervento SRH05  </vt:lpstr>
      <vt:lpstr>Presentazione standard di PowerPoint</vt:lpstr>
      <vt:lpstr>          </vt:lpstr>
      <vt:lpstr>Presentazione standard di PowerPoint</vt:lpstr>
      <vt:lpstr>Attività finanziabili</vt:lpstr>
      <vt:lpstr>Presentazione standard di PowerPoint</vt:lpstr>
      <vt:lpstr>Tematiche</vt:lpstr>
      <vt:lpstr>Presentazione standard di PowerPoint</vt:lpstr>
      <vt:lpstr>Criteri di Selezione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Termini per la presentazione della Domanda di Sostegno</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SCHEDA INTERVENTO SRH03  «Formazione degli imprenditori agricoli, degli addetti alle imprese operanti nei settori agricoltura, zootecnia, industrie alimentari e degli altri soggetti privati e pubblici funzionali allo sviluppo delle aree rurali» Bando annualità 2024</dc:title>
  <dc:creator>GB20670</dc:creator>
  <cp:lastModifiedBy>GB20670</cp:lastModifiedBy>
  <cp:revision>115</cp:revision>
  <cp:lastPrinted>2025-07-10T14:00:18Z</cp:lastPrinted>
  <dcterms:created xsi:type="dcterms:W3CDTF">2024-01-31T09:33:32Z</dcterms:created>
  <dcterms:modified xsi:type="dcterms:W3CDTF">2026-01-30T10:34:20Z</dcterms:modified>
</cp:coreProperties>
</file>