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4"/>
  </p:notesMasterIdLst>
  <p:sldIdLst>
    <p:sldId id="257" r:id="rId2"/>
    <p:sldId id="260" r:id="rId3"/>
    <p:sldId id="258" r:id="rId4"/>
    <p:sldId id="276" r:id="rId5"/>
    <p:sldId id="262" r:id="rId6"/>
    <p:sldId id="263" r:id="rId7"/>
    <p:sldId id="278" r:id="rId8"/>
    <p:sldId id="275" r:id="rId9"/>
    <p:sldId id="279" r:id="rId10"/>
    <p:sldId id="280" r:id="rId11"/>
    <p:sldId id="281" r:id="rId12"/>
    <p:sldId id="261" r:id="rId13"/>
    <p:sldId id="268" r:id="rId14"/>
    <p:sldId id="269" r:id="rId15"/>
    <p:sldId id="270" r:id="rId16"/>
    <p:sldId id="272" r:id="rId17"/>
    <p:sldId id="282" r:id="rId18"/>
    <p:sldId id="284" r:id="rId19"/>
    <p:sldId id="273" r:id="rId20"/>
    <p:sldId id="285" r:id="rId21"/>
    <p:sldId id="286" r:id="rId22"/>
    <p:sldId id="287" r:id="rId23"/>
  </p:sldIdLst>
  <p:sldSz cx="9144000" cy="5143500" type="screen16x9"/>
  <p:notesSz cx="6858000" cy="9872663"/>
  <p:defaultText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955B41D8-3D10-4EED-AE12-40718CA79EE2}">
          <p14:sldIdLst>
            <p14:sldId id="257"/>
            <p14:sldId id="260"/>
            <p14:sldId id="258"/>
            <p14:sldId id="276"/>
            <p14:sldId id="262"/>
            <p14:sldId id="263"/>
            <p14:sldId id="278"/>
            <p14:sldId id="275"/>
            <p14:sldId id="279"/>
            <p14:sldId id="280"/>
            <p14:sldId id="281"/>
            <p14:sldId id="261"/>
            <p14:sldId id="268"/>
            <p14:sldId id="269"/>
            <p14:sldId id="270"/>
            <p14:sldId id="272"/>
            <p14:sldId id="282"/>
            <p14:sldId id="284"/>
            <p14:sldId id="273"/>
            <p14:sldId id="285"/>
            <p14:sldId id="286"/>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F05"/>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74" autoAdjust="0"/>
  </p:normalViewPr>
  <p:slideViewPr>
    <p:cSldViewPr snapToGrid="0">
      <p:cViewPr varScale="1">
        <p:scale>
          <a:sx n="84" d="100"/>
          <a:sy n="84" d="100"/>
        </p:scale>
        <p:origin x="764" y="6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5300"/>
          </a:xfrm>
          <a:prstGeom prst="rect">
            <a:avLst/>
          </a:prstGeom>
        </p:spPr>
        <p:txBody>
          <a:bodyPr vert="horz" lIns="91440" tIns="45720" rIns="91440" bIns="45720" rtlCol="0"/>
          <a:lstStyle>
            <a:lvl1pPr algn="r">
              <a:defRPr sz="1200"/>
            </a:lvl1pPr>
          </a:lstStyle>
          <a:p>
            <a:fld id="{59774EB3-5810-47F1-A152-4E542DCED35E}" type="datetimeFigureOut">
              <a:rPr lang="it-IT" smtClean="0"/>
              <a:t>30/01/2026</a:t>
            </a:fld>
            <a:endParaRPr lang="it-IT"/>
          </a:p>
        </p:txBody>
      </p:sp>
      <p:sp>
        <p:nvSpPr>
          <p:cNvPr id="4" name="Segnaposto immagine diapositiva 3"/>
          <p:cNvSpPr>
            <a:spLocks noGrp="1" noRot="1" noChangeAspect="1"/>
          </p:cNvSpPr>
          <p:nvPr>
            <p:ph type="sldImg" idx="2"/>
          </p:nvPr>
        </p:nvSpPr>
        <p:spPr>
          <a:xfrm>
            <a:off x="468313" y="1233488"/>
            <a:ext cx="5921375" cy="3332162"/>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51388"/>
            <a:ext cx="5486400" cy="3887787"/>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7363"/>
            <a:ext cx="2971800" cy="4953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377363"/>
            <a:ext cx="2971800" cy="495300"/>
          </a:xfrm>
          <a:prstGeom prst="rect">
            <a:avLst/>
          </a:prstGeom>
        </p:spPr>
        <p:txBody>
          <a:bodyPr vert="horz" lIns="91440" tIns="45720" rIns="91440" bIns="45720" rtlCol="0" anchor="b"/>
          <a:lstStyle>
            <a:lvl1pPr algn="r">
              <a:defRPr sz="1200"/>
            </a:lvl1pPr>
          </a:lstStyle>
          <a:p>
            <a:fld id="{CDD6A4BA-BD84-4122-8F3C-ED9826EA19A2}" type="slidenum">
              <a:rPr lang="it-IT" smtClean="0"/>
              <a:t>‹N›</a:t>
            </a:fld>
            <a:endParaRPr lang="it-IT"/>
          </a:p>
        </p:txBody>
      </p:sp>
    </p:spTree>
    <p:extLst>
      <p:ext uri="{BB962C8B-B14F-4D97-AF65-F5344CB8AC3E}">
        <p14:creationId xmlns:p14="http://schemas.microsoft.com/office/powerpoint/2010/main" val="2669950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468313" y="1233488"/>
            <a:ext cx="5921375" cy="3332162"/>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DD6A4BA-BD84-4122-8F3C-ED9826EA19A2}" type="slidenum">
              <a:rPr lang="it-IT" smtClean="0"/>
              <a:t>9</a:t>
            </a:fld>
            <a:endParaRPr lang="it-IT"/>
          </a:p>
        </p:txBody>
      </p:sp>
    </p:spTree>
    <p:extLst>
      <p:ext uri="{BB962C8B-B14F-4D97-AF65-F5344CB8AC3E}">
        <p14:creationId xmlns:p14="http://schemas.microsoft.com/office/powerpoint/2010/main" val="2379812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CDD6A4BA-BD84-4122-8F3C-ED9826EA19A2}" type="slidenum">
              <a:rPr lang="it-IT" smtClean="0"/>
              <a:t>19</a:t>
            </a:fld>
            <a:endParaRPr lang="it-IT"/>
          </a:p>
        </p:txBody>
      </p:sp>
    </p:spTree>
    <p:extLst>
      <p:ext uri="{BB962C8B-B14F-4D97-AF65-F5344CB8AC3E}">
        <p14:creationId xmlns:p14="http://schemas.microsoft.com/office/powerpoint/2010/main" val="14005766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a tito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19C00C1E-5B2D-42D0-E3F1-9E6CDD8FEB05}"/>
              </a:ext>
            </a:extLst>
          </p:cNvPr>
          <p:cNvSpPr>
            <a:spLocks noGrp="1"/>
          </p:cNvSpPr>
          <p:nvPr>
            <p:ph type="title"/>
          </p:nvPr>
        </p:nvSpPr>
        <p:spPr>
          <a:xfrm>
            <a:off x="344176" y="1928473"/>
            <a:ext cx="8455644" cy="994172"/>
          </a:xfrm>
          <a:prstGeom prst="rect">
            <a:avLst/>
          </a:prstGeom>
        </p:spPr>
        <p:txBody>
          <a:bodyPr>
            <a:noAutofit/>
          </a:bodyPr>
          <a:lstStyle>
            <a:lvl1pPr>
              <a:defRPr sz="5400" b="1" i="0">
                <a:solidFill>
                  <a:schemeClr val="tx2"/>
                </a:solidFill>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dirty="0"/>
          </a:p>
        </p:txBody>
      </p:sp>
      <p:sp>
        <p:nvSpPr>
          <p:cNvPr id="4" name="Text Placeholder 3">
            <a:extLst>
              <a:ext uri="{FF2B5EF4-FFF2-40B4-BE49-F238E27FC236}">
                <a16:creationId xmlns:a16="http://schemas.microsoft.com/office/drawing/2014/main" id="{10AC1CEC-6065-7B4B-6E38-60475D8BC2AF}"/>
              </a:ext>
            </a:extLst>
          </p:cNvPr>
          <p:cNvSpPr>
            <a:spLocks noGrp="1"/>
          </p:cNvSpPr>
          <p:nvPr>
            <p:ph type="body" sz="quarter" idx="10"/>
          </p:nvPr>
        </p:nvSpPr>
        <p:spPr>
          <a:xfrm>
            <a:off x="344092" y="3136962"/>
            <a:ext cx="8455819" cy="500137"/>
          </a:xfrm>
          <a:prstGeom prst="rect">
            <a:avLst/>
          </a:prstGeom>
        </p:spPr>
        <p:txBody>
          <a:bodyPr>
            <a:normAutofit/>
          </a:bodyPr>
          <a:lstStyle>
            <a:lvl1pPr marL="0" indent="0">
              <a:buNone/>
              <a:defRPr sz="3000" b="1" i="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pPr lvl="0"/>
            <a:r>
              <a:rPr lang="it-IT"/>
              <a:t>Modifica gli stili del testo dello schema</a:t>
            </a:r>
          </a:p>
        </p:txBody>
      </p:sp>
    </p:spTree>
    <p:extLst>
      <p:ext uri="{BB962C8B-B14F-4D97-AF65-F5344CB8AC3E}">
        <p14:creationId xmlns:p14="http://schemas.microsoft.com/office/powerpoint/2010/main" val="1296301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5BA198-3E8A-DA09-DD79-D29DCA2E70F3}"/>
              </a:ext>
            </a:extLst>
          </p:cNvPr>
          <p:cNvSpPr>
            <a:spLocks noGrp="1"/>
          </p:cNvSpPr>
          <p:nvPr>
            <p:ph type="title"/>
          </p:nvPr>
        </p:nvSpPr>
        <p:spPr>
          <a:xfrm>
            <a:off x="234205" y="2673160"/>
            <a:ext cx="8726983" cy="994172"/>
          </a:xfrm>
          <a:prstGeom prst="rect">
            <a:avLst/>
          </a:prstGeom>
        </p:spPr>
        <p:txBody>
          <a:bodyPr>
            <a:noAutofit/>
          </a:bodyPr>
          <a:lstStyle>
            <a:lvl1pPr algn="r">
              <a:defRPr sz="54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a:p>
        </p:txBody>
      </p:sp>
      <p:sp>
        <p:nvSpPr>
          <p:cNvPr id="10" name="Text Placeholder 9">
            <a:extLst>
              <a:ext uri="{FF2B5EF4-FFF2-40B4-BE49-F238E27FC236}">
                <a16:creationId xmlns:a16="http://schemas.microsoft.com/office/drawing/2014/main" id="{2F24D0A2-2944-BD07-E4BB-1A087D084525}"/>
              </a:ext>
            </a:extLst>
          </p:cNvPr>
          <p:cNvSpPr>
            <a:spLocks noGrp="1"/>
          </p:cNvSpPr>
          <p:nvPr>
            <p:ph type="body" idx="10"/>
          </p:nvPr>
        </p:nvSpPr>
        <p:spPr>
          <a:xfrm>
            <a:off x="234205" y="4198467"/>
            <a:ext cx="8726236" cy="500137"/>
          </a:xfrm>
          <a:prstGeom prst="rect">
            <a:avLst/>
          </a:prstGeom>
        </p:spPr>
        <p:txBody>
          <a:bodyPr>
            <a:noAutofit/>
          </a:bodyPr>
          <a:lstStyle>
            <a:lvl1pPr marL="0" indent="0" algn="r">
              <a:buNone/>
              <a:defRPr sz="3000" b="1" i="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2pPr>
            <a:lvl3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3pPr>
            <a:lvl4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4pPr>
            <a:lvl5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5pPr>
          </a:lstStyle>
          <a:p>
            <a:pPr lvl="0"/>
            <a:r>
              <a:rPr lang="it-IT"/>
              <a:t>Modifica gli stili del testo dello schema</a:t>
            </a:r>
          </a:p>
        </p:txBody>
      </p:sp>
    </p:spTree>
    <p:extLst>
      <p:ext uri="{BB962C8B-B14F-4D97-AF65-F5344CB8AC3E}">
        <p14:creationId xmlns:p14="http://schemas.microsoft.com/office/powerpoint/2010/main" val="3314099776"/>
      </p:ext>
    </p:extLst>
  </p:cSld>
  <p:clrMapOvr>
    <a:masterClrMapping/>
  </p:clrMapOvr>
  <p:extLst mod="1">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DC321A7-52BE-C3BA-2C19-DBD0F8D53412}"/>
              </a:ext>
            </a:extLst>
          </p:cNvPr>
          <p:cNvSpPr>
            <a:spLocks noGrp="1"/>
          </p:cNvSpPr>
          <p:nvPr>
            <p:ph type="body" sz="half" idx="2"/>
          </p:nvPr>
        </p:nvSpPr>
        <p:spPr>
          <a:xfrm>
            <a:off x="295916" y="1943683"/>
            <a:ext cx="8552171" cy="2531462"/>
          </a:xfrm>
          <a:prstGeom prst="rect">
            <a:avLst/>
          </a:prstGeom>
        </p:spPr>
        <p:txBody>
          <a:bodyPr>
            <a:normAutofit/>
          </a:bodyPr>
          <a:lstStyle>
            <a:lvl1pPr marL="0" indent="0">
              <a:buNone/>
              <a:defRPr sz="1800" b="0" i="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09563" indent="0">
              <a:buNone/>
              <a:defRPr sz="1867"/>
            </a:lvl2pPr>
            <a:lvl3pPr marL="1219124" indent="0">
              <a:buNone/>
              <a:defRPr sz="1600"/>
            </a:lvl3pPr>
            <a:lvl4pPr marL="1828687" indent="0">
              <a:buNone/>
              <a:defRPr sz="1333"/>
            </a:lvl4pPr>
            <a:lvl5pPr marL="2438247" indent="0">
              <a:buNone/>
              <a:defRPr sz="1333"/>
            </a:lvl5pPr>
            <a:lvl6pPr marL="3047810" indent="0">
              <a:buNone/>
              <a:defRPr sz="1333"/>
            </a:lvl6pPr>
            <a:lvl7pPr marL="3657372" indent="0">
              <a:buNone/>
              <a:defRPr sz="1333"/>
            </a:lvl7pPr>
            <a:lvl8pPr marL="4266932" indent="0">
              <a:buNone/>
              <a:defRPr sz="1333"/>
            </a:lvl8pPr>
            <a:lvl9pPr marL="4876495" indent="0">
              <a:buNone/>
              <a:defRPr sz="1333"/>
            </a:lvl9pPr>
          </a:lstStyle>
          <a:p>
            <a:pPr lvl="0"/>
            <a:r>
              <a:rPr lang="it-IT"/>
              <a:t>Modifica gli stili del testo dello schema</a:t>
            </a:r>
          </a:p>
        </p:txBody>
      </p:sp>
      <p:sp>
        <p:nvSpPr>
          <p:cNvPr id="3" name="Title 2">
            <a:extLst>
              <a:ext uri="{FF2B5EF4-FFF2-40B4-BE49-F238E27FC236}">
                <a16:creationId xmlns:a16="http://schemas.microsoft.com/office/drawing/2014/main" id="{80734970-81D2-B2C3-EA39-B56592A82A21}"/>
              </a:ext>
            </a:extLst>
          </p:cNvPr>
          <p:cNvSpPr>
            <a:spLocks noGrp="1"/>
          </p:cNvSpPr>
          <p:nvPr>
            <p:ph type="title"/>
          </p:nvPr>
        </p:nvSpPr>
        <p:spPr>
          <a:xfrm>
            <a:off x="295915" y="1219013"/>
            <a:ext cx="8552171" cy="530916"/>
          </a:xfrm>
          <a:prstGeom prst="rect">
            <a:avLst/>
          </a:prstGeom>
        </p:spPr>
        <p:txBody>
          <a:bodyPr>
            <a:normAutofit/>
          </a:bodyPr>
          <a:lstStyle>
            <a:lvl1pPr>
              <a:defRPr sz="32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a:p>
        </p:txBody>
      </p:sp>
    </p:spTree>
    <p:extLst>
      <p:ext uri="{BB962C8B-B14F-4D97-AF65-F5344CB8AC3E}">
        <p14:creationId xmlns:p14="http://schemas.microsoft.com/office/powerpoint/2010/main" val="3716552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magine 20">
            <a:extLst>
              <a:ext uri="{FF2B5EF4-FFF2-40B4-BE49-F238E27FC236}">
                <a16:creationId xmlns:a16="http://schemas.microsoft.com/office/drawing/2014/main" id="{0B114539-FBD8-4A00-65C2-DA7385E884B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7" y="969"/>
            <a:ext cx="9129323" cy="855019"/>
          </a:xfrm>
          <a:prstGeom prst="rect">
            <a:avLst/>
          </a:prstGeom>
        </p:spPr>
      </p:pic>
      <p:pic>
        <p:nvPicPr>
          <p:cNvPr id="4" name="Immagine 20">
            <a:extLst>
              <a:ext uri="{FF2B5EF4-FFF2-40B4-BE49-F238E27FC236}">
                <a16:creationId xmlns:a16="http://schemas.microsoft.com/office/drawing/2014/main" id="{12F5687B-D1B1-5AC6-63E7-68B8EA22A9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7" y="969"/>
            <a:ext cx="9129323" cy="855019"/>
          </a:xfrm>
          <a:prstGeom prst="rect">
            <a:avLst/>
          </a:prstGeom>
        </p:spPr>
      </p:pic>
    </p:spTree>
    <p:extLst>
      <p:ext uri="{BB962C8B-B14F-4D97-AF65-F5344CB8AC3E}">
        <p14:creationId xmlns:p14="http://schemas.microsoft.com/office/powerpoint/2010/main" val="2713279161"/>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Lst>
  <p:hf hdr="0" dt="0"/>
  <p:txStyles>
    <p:titleStyle>
      <a:lvl1pPr algn="l" defTabSz="68577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4" indent="-171444" algn="l" defTabSz="685775"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1" indent="-171444" algn="l" defTabSz="685775"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8" indent="-171444" algn="l" defTabSz="68577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5"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93"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80"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67"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54"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41" indent="-171444" algn="l" defTabSz="685775"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5" rtl="0" eaLnBrk="1" latinLnBrk="0" hangingPunct="1">
        <a:defRPr sz="1350" kern="1200">
          <a:solidFill>
            <a:schemeClr val="tx1"/>
          </a:solidFill>
          <a:latin typeface="+mn-lt"/>
          <a:ea typeface="+mn-ea"/>
          <a:cs typeface="+mn-cs"/>
        </a:defRPr>
      </a:lvl1pPr>
      <a:lvl2pPr marL="342888" algn="l" defTabSz="685775" rtl="0" eaLnBrk="1" latinLnBrk="0" hangingPunct="1">
        <a:defRPr sz="1350" kern="1200">
          <a:solidFill>
            <a:schemeClr val="tx1"/>
          </a:solidFill>
          <a:latin typeface="+mn-lt"/>
          <a:ea typeface="+mn-ea"/>
          <a:cs typeface="+mn-cs"/>
        </a:defRPr>
      </a:lvl2pPr>
      <a:lvl3pPr marL="685775" algn="l" defTabSz="685775" rtl="0" eaLnBrk="1" latinLnBrk="0" hangingPunct="1">
        <a:defRPr sz="1350" kern="1200">
          <a:solidFill>
            <a:schemeClr val="tx1"/>
          </a:solidFill>
          <a:latin typeface="+mn-lt"/>
          <a:ea typeface="+mn-ea"/>
          <a:cs typeface="+mn-cs"/>
        </a:defRPr>
      </a:lvl3pPr>
      <a:lvl4pPr marL="1028662" algn="l" defTabSz="685775" rtl="0" eaLnBrk="1" latinLnBrk="0" hangingPunct="1">
        <a:defRPr sz="1350" kern="1200">
          <a:solidFill>
            <a:schemeClr val="tx1"/>
          </a:solidFill>
          <a:latin typeface="+mn-lt"/>
          <a:ea typeface="+mn-ea"/>
          <a:cs typeface="+mn-cs"/>
        </a:defRPr>
      </a:lvl4pPr>
      <a:lvl5pPr marL="1371549" algn="l" defTabSz="685775" rtl="0" eaLnBrk="1" latinLnBrk="0" hangingPunct="1">
        <a:defRPr sz="1350" kern="1200">
          <a:solidFill>
            <a:schemeClr val="tx1"/>
          </a:solidFill>
          <a:latin typeface="+mn-lt"/>
          <a:ea typeface="+mn-ea"/>
          <a:cs typeface="+mn-cs"/>
        </a:defRPr>
      </a:lvl5pPr>
      <a:lvl6pPr marL="1714436" algn="l" defTabSz="685775" rtl="0" eaLnBrk="1" latinLnBrk="0" hangingPunct="1">
        <a:defRPr sz="1350" kern="1200">
          <a:solidFill>
            <a:schemeClr val="tx1"/>
          </a:solidFill>
          <a:latin typeface="+mn-lt"/>
          <a:ea typeface="+mn-ea"/>
          <a:cs typeface="+mn-cs"/>
        </a:defRPr>
      </a:lvl6pPr>
      <a:lvl7pPr marL="2057323" algn="l" defTabSz="685775" rtl="0" eaLnBrk="1" latinLnBrk="0" hangingPunct="1">
        <a:defRPr sz="1350" kern="1200">
          <a:solidFill>
            <a:schemeClr val="tx1"/>
          </a:solidFill>
          <a:latin typeface="+mn-lt"/>
          <a:ea typeface="+mn-ea"/>
          <a:cs typeface="+mn-cs"/>
        </a:defRPr>
      </a:lvl7pPr>
      <a:lvl8pPr marL="2400210" algn="l" defTabSz="685775" rtl="0" eaLnBrk="1" latinLnBrk="0" hangingPunct="1">
        <a:defRPr sz="1350" kern="1200">
          <a:solidFill>
            <a:schemeClr val="tx1"/>
          </a:solidFill>
          <a:latin typeface="+mn-lt"/>
          <a:ea typeface="+mn-ea"/>
          <a:cs typeface="+mn-cs"/>
        </a:defRPr>
      </a:lvl8pPr>
      <a:lvl9pPr marL="2743098" algn="l" defTabSz="685775"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regione.toscana.it/sviluppo-rurale-2023-2027/programmazione-feasr"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hyperlink" Target="https://www.regione.toscana.it/-/sviluppo-rurale-contributi-per-attivit%C3%A0-di-informazione-bando-annualit%C3%A0-2025" TargetMode="Externa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0809-173B-B52C-1940-33392E662C48}"/>
              </a:ext>
            </a:extLst>
          </p:cNvPr>
          <p:cNvSpPr>
            <a:spLocks noGrp="1"/>
          </p:cNvSpPr>
          <p:nvPr>
            <p:ph type="title"/>
          </p:nvPr>
        </p:nvSpPr>
        <p:spPr>
          <a:xfrm>
            <a:off x="171450" y="1134722"/>
            <a:ext cx="8628461" cy="2281578"/>
          </a:xfrm>
        </p:spPr>
        <p:txBody>
          <a:bodyPr/>
          <a:lstStyle/>
          <a:p>
            <a:pPr algn="ctr"/>
            <a:br>
              <a:rPr lang="it-IT" sz="3200" dirty="0">
                <a:solidFill>
                  <a:srgbClr val="203466"/>
                </a:solidFill>
                <a:latin typeface="Comic Sans MS" panose="030F0702030302020204" pitchFamily="66" charset="0"/>
              </a:rPr>
            </a:br>
            <a:r>
              <a:rPr lang="it-IT" sz="3200" dirty="0">
                <a:solidFill>
                  <a:srgbClr val="203466"/>
                </a:solidFill>
                <a:latin typeface="Comic Sans MS" panose="030F0702030302020204" pitchFamily="66" charset="0"/>
              </a:rPr>
              <a:t>Bando INTERVENTO </a:t>
            </a:r>
            <a:r>
              <a:rPr lang="it-IT" sz="3600" dirty="0">
                <a:solidFill>
                  <a:schemeClr val="accent6"/>
                </a:solidFill>
                <a:latin typeface="Comic Sans MS" panose="030F0702030302020204" pitchFamily="66" charset="0"/>
              </a:rPr>
              <a:t>SRH04</a:t>
            </a:r>
            <a:r>
              <a:rPr lang="it-IT" sz="3200" dirty="0">
                <a:solidFill>
                  <a:schemeClr val="accent6"/>
                </a:solidFill>
                <a:latin typeface="Comic Sans MS" panose="030F0702030302020204" pitchFamily="66" charset="0"/>
              </a:rPr>
              <a:t> </a:t>
            </a:r>
            <a:br>
              <a:rPr lang="it-IT" sz="3200" dirty="0">
                <a:solidFill>
                  <a:srgbClr val="203466"/>
                </a:solidFill>
                <a:latin typeface="Comic Sans MS" panose="030F0702030302020204" pitchFamily="66" charset="0"/>
              </a:rPr>
            </a:br>
            <a:r>
              <a:rPr lang="it-IT" sz="3200" dirty="0">
                <a:solidFill>
                  <a:srgbClr val="203466"/>
                </a:solidFill>
                <a:latin typeface="Comic Sans MS" panose="030F0702030302020204" pitchFamily="66" charset="0"/>
              </a:rPr>
              <a:t>«</a:t>
            </a:r>
            <a:r>
              <a:rPr lang="it-IT" sz="2400" dirty="0">
                <a:solidFill>
                  <a:schemeClr val="accent6"/>
                </a:solidFill>
                <a:latin typeface="Comic Sans MS" panose="030F0702030302020204" pitchFamily="66" charset="0"/>
              </a:rPr>
              <a:t>Azioni di Informazione</a:t>
            </a:r>
            <a:r>
              <a:rPr lang="it-IT" sz="2400" dirty="0">
                <a:solidFill>
                  <a:srgbClr val="203466"/>
                </a:solidFill>
                <a:latin typeface="Comic Sans MS" panose="030F0702030302020204" pitchFamily="66" charset="0"/>
              </a:rPr>
              <a:t>»</a:t>
            </a:r>
            <a:br>
              <a:rPr lang="it-IT" sz="2400" dirty="0">
                <a:solidFill>
                  <a:srgbClr val="203466"/>
                </a:solidFill>
                <a:latin typeface="Comic Sans MS" panose="030F0702030302020204" pitchFamily="66" charset="0"/>
              </a:rPr>
            </a:br>
            <a:r>
              <a:rPr lang="it-IT" sz="2400" dirty="0">
                <a:solidFill>
                  <a:srgbClr val="203466"/>
                </a:solidFill>
                <a:latin typeface="Comic Sans MS" panose="030F0702030302020204" pitchFamily="66" charset="0"/>
              </a:rPr>
              <a:t>Bando annualità 2025</a:t>
            </a:r>
            <a:br>
              <a:rPr lang="it-IT" sz="2400" dirty="0">
                <a:solidFill>
                  <a:srgbClr val="203466"/>
                </a:solidFill>
                <a:latin typeface="Comic Sans MS" panose="030F0702030302020204" pitchFamily="66" charset="0"/>
              </a:rPr>
            </a:br>
            <a:br>
              <a:rPr lang="it-IT" sz="2400" dirty="0">
                <a:solidFill>
                  <a:srgbClr val="203466"/>
                </a:solidFill>
                <a:latin typeface="Comic Sans MS" panose="030F0702030302020204" pitchFamily="66" charset="0"/>
              </a:rPr>
            </a:br>
            <a:r>
              <a:rPr lang="it-IT" sz="2400" dirty="0">
                <a:solidFill>
                  <a:srgbClr val="203466"/>
                </a:solidFill>
                <a:latin typeface="Comic Sans MS" panose="030F0702030302020204" pitchFamily="66" charset="0"/>
              </a:rPr>
              <a:t>D.D. </a:t>
            </a:r>
            <a:r>
              <a:rPr lang="es-ES" sz="2400" dirty="0">
                <a:solidFill>
                  <a:srgbClr val="203466"/>
                </a:solidFill>
                <a:latin typeface="Comic Sans MS" panose="030F0702030302020204" pitchFamily="66" charset="0"/>
              </a:rPr>
              <a:t>n.26595 del 19.12.2025</a:t>
            </a:r>
            <a:endParaRPr lang="en-IT" sz="2400" dirty="0">
              <a:solidFill>
                <a:srgbClr val="203466"/>
              </a:solidFill>
              <a:latin typeface="Comic Sans MS" panose="030F0702030302020204" pitchFamily="66" charset="0"/>
            </a:endParaRPr>
          </a:p>
        </p:txBody>
      </p:sp>
      <p:sp>
        <p:nvSpPr>
          <p:cNvPr id="3" name="Text Placeholder 2">
            <a:extLst>
              <a:ext uri="{FF2B5EF4-FFF2-40B4-BE49-F238E27FC236}">
                <a16:creationId xmlns:a16="http://schemas.microsoft.com/office/drawing/2014/main" id="{714CE52C-E370-0EAE-E3DE-3F3899D52D63}"/>
              </a:ext>
            </a:extLst>
          </p:cNvPr>
          <p:cNvSpPr>
            <a:spLocks noGrp="1"/>
          </p:cNvSpPr>
          <p:nvPr>
            <p:ph type="body" sz="quarter" idx="10"/>
          </p:nvPr>
        </p:nvSpPr>
        <p:spPr>
          <a:xfrm>
            <a:off x="171450" y="4140058"/>
            <a:ext cx="8558014" cy="758559"/>
          </a:xfrm>
        </p:spPr>
        <p:txBody>
          <a:bodyPr>
            <a:normAutofit fontScale="47500" lnSpcReduction="20000"/>
          </a:bodyPr>
          <a:lstStyle/>
          <a:p>
            <a:pPr lvl="0"/>
            <a:r>
              <a:rPr lang="it-IT" sz="4000" dirty="0">
                <a:solidFill>
                  <a:srgbClr val="203466"/>
                </a:solidFill>
                <a:latin typeface="Comic Sans MS" panose="030F0702030302020204" pitchFamily="66" charset="0"/>
              </a:rPr>
              <a:t>Staff AKIS</a:t>
            </a:r>
            <a:r>
              <a:rPr lang="it-IT" sz="4000" b="0" dirty="0">
                <a:solidFill>
                  <a:srgbClr val="203466"/>
                </a:solidFill>
                <a:latin typeface="Comic Sans MS" panose="030F0702030302020204" pitchFamily="66" charset="0"/>
              </a:rPr>
              <a:t>: Direzione Agricoltura e Sviluppo Rurale - Settore Gestione delle misure del PSR per la consulenza, la formazione, l’innovazione, per i giovani agricoltori e per la diversificazione delle attività agricole</a:t>
            </a:r>
            <a:endParaRPr lang="en-IT" sz="4000" dirty="0">
              <a:solidFill>
                <a:srgbClr val="203466"/>
              </a:solidFill>
            </a:endParaRPr>
          </a:p>
          <a:p>
            <a:endParaRPr lang="en-IT" dirty="0"/>
          </a:p>
        </p:txBody>
      </p:sp>
    </p:spTree>
    <p:extLst>
      <p:ext uri="{BB962C8B-B14F-4D97-AF65-F5344CB8AC3E}">
        <p14:creationId xmlns:p14="http://schemas.microsoft.com/office/powerpoint/2010/main" val="2605903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B5079414-20E4-4792-BA2A-B80622470A8A}"/>
              </a:ext>
            </a:extLst>
          </p:cNvPr>
          <p:cNvSpPr>
            <a:spLocks noGrp="1"/>
          </p:cNvSpPr>
          <p:nvPr>
            <p:ph type="body" sz="half" idx="2"/>
          </p:nvPr>
        </p:nvSpPr>
        <p:spPr>
          <a:xfrm>
            <a:off x="295915" y="1348740"/>
            <a:ext cx="8651231" cy="3573779"/>
          </a:xfrm>
        </p:spPr>
        <p:txBody>
          <a:bodyPr>
            <a:normAutofit/>
          </a:bodyPr>
          <a:lstStyle/>
          <a:p>
            <a:r>
              <a:rPr lang="it-IT" sz="1400" dirty="0">
                <a:latin typeface="Comic Sans MS" panose="030F0702030302020204" pitchFamily="66" charset="0"/>
              </a:rPr>
              <a:t>Regione Toscana utilizzerà i costi semplificati definiti nel documento metodologico </a:t>
            </a:r>
            <a:r>
              <a:rPr lang="it-IT" sz="1400" b="1" dirty="0">
                <a:latin typeface="Comic Sans MS" panose="030F0702030302020204" pitchFamily="66" charset="0"/>
              </a:rPr>
              <a:t>“Metodologia per il Calcolo delle Unità di Costo Standard relative alla sottomisura 1.2 del PSR Marche 2014-2020</a:t>
            </a:r>
            <a:r>
              <a:rPr lang="it-IT" sz="1400" dirty="0">
                <a:latin typeface="Comic Sans MS" panose="030F0702030302020204" pitchFamily="66" charset="0"/>
              </a:rPr>
              <a:t>” realizzato dalla Postazione Regionale del CREA-PB delle Marche, nell’ambito delle attività della Rete Rurale Nazionale 2014-2020, scheda 27.1 -Postazioni Regionali della Rete. </a:t>
            </a:r>
          </a:p>
          <a:p>
            <a:pPr marL="342900" indent="-342900">
              <a:buAutoNum type="arabicParenR"/>
            </a:pPr>
            <a:r>
              <a:rPr lang="it-IT" sz="1400" b="1" dirty="0">
                <a:latin typeface="Comic Sans MS" panose="030F0702030302020204" pitchFamily="66" charset="0"/>
              </a:rPr>
              <a:t>Convegni/Seminari: </a:t>
            </a:r>
            <a:r>
              <a:rPr lang="it-IT" sz="1400" dirty="0">
                <a:latin typeface="Comic Sans MS" panose="030F0702030302020204" pitchFamily="66" charset="0"/>
              </a:rPr>
              <a:t>Iniziative informative con la presenza di uno o </a:t>
            </a:r>
            <a:r>
              <a:rPr lang="it-IT" sz="1400" u="sng" dirty="0">
                <a:latin typeface="Comic Sans MS" panose="030F0702030302020204" pitchFamily="66" charset="0"/>
              </a:rPr>
              <a:t>più relatori esterni </a:t>
            </a:r>
            <a:r>
              <a:rPr lang="it-IT" sz="1400" dirty="0">
                <a:latin typeface="Comic Sans MS" panose="030F0702030302020204" pitchFamily="66" charset="0"/>
              </a:rPr>
              <a:t>(esperti che non fanno parte del progetto) su temi del progetto o con approfondimento su tematica specifica di una </a:t>
            </a:r>
            <a:r>
              <a:rPr lang="it-IT" sz="1400" u="sng" dirty="0">
                <a:latin typeface="Comic Sans MS" panose="030F0702030302020204" pitchFamily="66" charset="0"/>
              </a:rPr>
              <a:t>durata di almeno 3 ore </a:t>
            </a:r>
            <a:r>
              <a:rPr lang="it-IT" sz="1400" dirty="0">
                <a:latin typeface="Comic Sans MS" panose="030F0702030302020204" pitchFamily="66" charset="0"/>
              </a:rPr>
              <a:t>e con la </a:t>
            </a:r>
            <a:r>
              <a:rPr lang="it-IT" sz="1400" u="sng" dirty="0">
                <a:latin typeface="Comic Sans MS" panose="030F0702030302020204" pitchFamily="66" charset="0"/>
              </a:rPr>
              <a:t>partecipazione di almeno 10 destinatari</a:t>
            </a:r>
            <a:r>
              <a:rPr lang="it-IT" sz="1400" dirty="0">
                <a:latin typeface="Comic Sans MS" panose="030F0702030302020204" pitchFamily="66" charset="0"/>
              </a:rPr>
              <a:t>. </a:t>
            </a:r>
            <a:r>
              <a:rPr lang="it-IT" sz="1400" b="1" dirty="0">
                <a:latin typeface="Comic Sans MS" panose="030F0702030302020204" pitchFamily="66" charset="0"/>
              </a:rPr>
              <a:t>€ 2.980</a:t>
            </a:r>
          </a:p>
          <a:p>
            <a:pPr marL="342900" indent="-342900">
              <a:buAutoNum type="arabicParenR"/>
            </a:pPr>
            <a:r>
              <a:rPr lang="it-IT" sz="1400" b="1" dirty="0">
                <a:latin typeface="Comic Sans MS" panose="030F0702030302020204" pitchFamily="66" charset="0"/>
              </a:rPr>
              <a:t>Webinar </a:t>
            </a:r>
            <a:r>
              <a:rPr lang="it-IT" sz="1400" dirty="0">
                <a:latin typeface="Comic Sans MS" panose="030F0702030302020204" pitchFamily="66" charset="0"/>
              </a:rPr>
              <a:t>(Convegni/seminari svolti on line): Iniziative informative con la presenza di uno o più </a:t>
            </a:r>
            <a:r>
              <a:rPr lang="it-IT" sz="1400" u="sng" dirty="0">
                <a:latin typeface="Comic Sans MS" panose="030F0702030302020204" pitchFamily="66" charset="0"/>
              </a:rPr>
              <a:t>relatori esterni </a:t>
            </a:r>
            <a:r>
              <a:rPr lang="it-IT" sz="1400" dirty="0">
                <a:latin typeface="Comic Sans MS" panose="030F0702030302020204" pitchFamily="66" charset="0"/>
              </a:rPr>
              <a:t>(esperti che non fanno parte del progetto) su temi del progetto o con approfondimento su tematica specifica di una </a:t>
            </a:r>
            <a:r>
              <a:rPr lang="it-IT" sz="1400" u="sng" dirty="0">
                <a:latin typeface="Comic Sans MS" panose="030F0702030302020204" pitchFamily="66" charset="0"/>
              </a:rPr>
              <a:t>durata di almeno 2 ore </a:t>
            </a:r>
            <a:r>
              <a:rPr lang="it-IT" sz="1400" dirty="0">
                <a:latin typeface="Comic Sans MS" panose="030F0702030302020204" pitchFamily="66" charset="0"/>
              </a:rPr>
              <a:t>e con la </a:t>
            </a:r>
            <a:r>
              <a:rPr lang="it-IT" sz="1400" u="sng" dirty="0">
                <a:latin typeface="Comic Sans MS" panose="030F0702030302020204" pitchFamily="66" charset="0"/>
              </a:rPr>
              <a:t>partecipazione di almeno 10 destinatari</a:t>
            </a:r>
            <a:r>
              <a:rPr lang="it-IT" sz="1400" b="1" dirty="0">
                <a:latin typeface="Comic Sans MS" panose="030F0702030302020204" pitchFamily="66" charset="0"/>
              </a:rPr>
              <a:t>. €2.370 </a:t>
            </a:r>
          </a:p>
          <a:p>
            <a:pPr marL="342900" indent="-342900">
              <a:buAutoNum type="arabicParenR"/>
            </a:pPr>
            <a:r>
              <a:rPr lang="it-IT" sz="1400" b="1" dirty="0">
                <a:latin typeface="Comic Sans MS" panose="030F0702030302020204" pitchFamily="66" charset="0"/>
              </a:rPr>
              <a:t>Incontri:</a:t>
            </a:r>
            <a:r>
              <a:rPr lang="it-IT" sz="1400" u="sng" dirty="0">
                <a:latin typeface="Comic Sans MS" panose="030F0702030302020204" pitchFamily="66" charset="0"/>
              </a:rPr>
              <a:t> </a:t>
            </a:r>
            <a:r>
              <a:rPr lang="it-IT" sz="1400" dirty="0">
                <a:latin typeface="Comic Sans MS" panose="030F0702030302020204" pitchFamily="66" charset="0"/>
              </a:rPr>
              <a:t>Iniziativa informativa su tematiche del progetto con la presenza del </a:t>
            </a:r>
            <a:r>
              <a:rPr lang="it-IT" sz="1400" u="sng" dirty="0">
                <a:latin typeface="Comic Sans MS" panose="030F0702030302020204" pitchFamily="66" charset="0"/>
              </a:rPr>
              <a:t>tecnico del progetto </a:t>
            </a:r>
            <a:r>
              <a:rPr lang="it-IT" sz="1400" dirty="0">
                <a:latin typeface="Comic Sans MS" panose="030F0702030302020204" pitchFamily="66" charset="0"/>
              </a:rPr>
              <a:t>(esperti che fanno parte del progetto). </a:t>
            </a:r>
            <a:r>
              <a:rPr lang="it-IT" sz="1400" u="sng" dirty="0">
                <a:latin typeface="Comic Sans MS" panose="030F0702030302020204" pitchFamily="66" charset="0"/>
              </a:rPr>
              <a:t>(Massimo 10 incontri)</a:t>
            </a:r>
            <a:r>
              <a:rPr lang="it-IT" sz="1400" b="1" dirty="0">
                <a:latin typeface="Comic Sans MS" panose="030F0702030302020204" pitchFamily="66" charset="0"/>
              </a:rPr>
              <a:t> € 240</a:t>
            </a:r>
          </a:p>
          <a:p>
            <a:pPr marL="342900" indent="-342900">
              <a:buFont typeface="Arial" panose="020B0604020202020204" pitchFamily="34" charset="0"/>
              <a:buAutoNum type="arabicParenR"/>
            </a:pPr>
            <a:r>
              <a:rPr lang="it-IT" sz="1400" b="1" dirty="0">
                <a:latin typeface="Comic Sans MS" panose="030F0702030302020204" pitchFamily="66" charset="0"/>
              </a:rPr>
              <a:t>Realizzazione di sessioni pratiche: </a:t>
            </a:r>
            <a:r>
              <a:rPr lang="it-IT" sz="1400" dirty="0">
                <a:latin typeface="Comic Sans MS" panose="030F0702030302020204" pitchFamily="66" charset="0"/>
              </a:rPr>
              <a:t>Iniziative informative con la presenza di un </a:t>
            </a:r>
            <a:r>
              <a:rPr lang="it-IT" sz="1400" u="sng" dirty="0">
                <a:latin typeface="Comic Sans MS" panose="030F0702030302020204" pitchFamily="66" charset="0"/>
              </a:rPr>
              <a:t>tecnico esperto </a:t>
            </a:r>
            <a:r>
              <a:rPr lang="it-IT" sz="1400" dirty="0">
                <a:latin typeface="Comic Sans MS" panose="030F0702030302020204" pitchFamily="66" charset="0"/>
              </a:rPr>
              <a:t>nella tecnologia, nell’uso di macchinari o di una tecnica di produzione specifica. </a:t>
            </a:r>
            <a:r>
              <a:rPr lang="it-IT" sz="1400" u="sng" dirty="0">
                <a:latin typeface="Comic Sans MS" panose="030F0702030302020204" pitchFamily="66" charset="0"/>
              </a:rPr>
              <a:t>Tali azioni possono essere svolte anche fuori dei confini regionali.</a:t>
            </a:r>
            <a:r>
              <a:rPr lang="it-IT" sz="1400" b="1" dirty="0">
                <a:latin typeface="Comic Sans MS" panose="030F0702030302020204" pitchFamily="66" charset="0"/>
              </a:rPr>
              <a:t> € 2.450</a:t>
            </a:r>
          </a:p>
          <a:p>
            <a:pPr marL="342900" indent="-342900">
              <a:buAutoNum type="arabicParenR"/>
            </a:pPr>
            <a:endParaRPr lang="it-IT" sz="1400" u="sng" dirty="0">
              <a:latin typeface="Comic Sans MS" panose="030F0702030302020204" pitchFamily="66" charset="0"/>
            </a:endParaRPr>
          </a:p>
          <a:p>
            <a:pPr marL="342900" indent="-342900">
              <a:buAutoNum type="arabicParenR"/>
            </a:pPr>
            <a:endParaRPr lang="it-IT" sz="1400" u="sng" dirty="0">
              <a:latin typeface="Comic Sans MS" panose="030F0702030302020204" pitchFamily="66" charset="0"/>
            </a:endParaRPr>
          </a:p>
        </p:txBody>
      </p:sp>
      <p:sp>
        <p:nvSpPr>
          <p:cNvPr id="3" name="Titolo 2">
            <a:extLst>
              <a:ext uri="{FF2B5EF4-FFF2-40B4-BE49-F238E27FC236}">
                <a16:creationId xmlns:a16="http://schemas.microsoft.com/office/drawing/2014/main" id="{21C493C1-CECF-4E20-8E2E-562FCAB4D87E}"/>
              </a:ext>
            </a:extLst>
          </p:cNvPr>
          <p:cNvSpPr>
            <a:spLocks noGrp="1"/>
          </p:cNvSpPr>
          <p:nvPr>
            <p:ph type="title"/>
          </p:nvPr>
        </p:nvSpPr>
        <p:spPr>
          <a:xfrm>
            <a:off x="295915" y="746573"/>
            <a:ext cx="8552170" cy="530916"/>
          </a:xfrm>
        </p:spPr>
        <p:txBody>
          <a:bodyPr>
            <a:normAutofit fontScale="90000"/>
          </a:bodyPr>
          <a:lstStyle/>
          <a:p>
            <a:pPr algn="ctr"/>
            <a:r>
              <a:rPr lang="it-IT" dirty="0">
                <a:solidFill>
                  <a:srgbClr val="0070C0"/>
                </a:solidFill>
                <a:effectLst>
                  <a:outerShdw blurRad="38100" dist="38100" dir="2700000" algn="tl">
                    <a:srgbClr val="000000">
                      <a:alpha val="43137"/>
                    </a:srgbClr>
                  </a:outerShdw>
                </a:effectLst>
                <a:latin typeface="Comic Sans MS" panose="030F0702030302020204" pitchFamily="66" charset="0"/>
              </a:rPr>
              <a:t>Costi Standard</a:t>
            </a:r>
            <a:br>
              <a:rPr lang="it-IT" dirty="0">
                <a:solidFill>
                  <a:srgbClr val="0070C0"/>
                </a:solidFill>
                <a:effectLst>
                  <a:outerShdw blurRad="38100" dist="38100" dir="2700000" algn="tl">
                    <a:srgbClr val="000000">
                      <a:alpha val="43137"/>
                    </a:srgbClr>
                  </a:outerShdw>
                </a:effectLst>
                <a:latin typeface="Comic Sans MS" panose="030F0702030302020204" pitchFamily="66" charset="0"/>
              </a:rPr>
            </a:br>
            <a:endParaRPr lang="it-IT" dirty="0"/>
          </a:p>
        </p:txBody>
      </p:sp>
    </p:spTree>
    <p:extLst>
      <p:ext uri="{BB962C8B-B14F-4D97-AF65-F5344CB8AC3E}">
        <p14:creationId xmlns:p14="http://schemas.microsoft.com/office/powerpoint/2010/main" val="2897438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ACB76320-D977-4EE1-AF6A-FFAEF0254F4E}"/>
              </a:ext>
            </a:extLst>
          </p:cNvPr>
          <p:cNvSpPr>
            <a:spLocks noGrp="1"/>
          </p:cNvSpPr>
          <p:nvPr>
            <p:ph type="body" sz="half" idx="2"/>
          </p:nvPr>
        </p:nvSpPr>
        <p:spPr>
          <a:xfrm>
            <a:off x="295916" y="876300"/>
            <a:ext cx="8552171" cy="4069079"/>
          </a:xfrm>
        </p:spPr>
        <p:txBody>
          <a:bodyPr>
            <a:normAutofit/>
          </a:bodyPr>
          <a:lstStyle/>
          <a:p>
            <a:pPr marL="342900" indent="-342900">
              <a:buFont typeface="+mj-lt"/>
              <a:buAutoNum type="arabicParenR" startAt="5"/>
            </a:pPr>
            <a:r>
              <a:rPr lang="it-IT" sz="1400" b="1" dirty="0">
                <a:latin typeface="Comic Sans MS" panose="030F0702030302020204" pitchFamily="66" charset="0"/>
              </a:rPr>
              <a:t>Produzione di materiale cartaceo o riprese video </a:t>
            </a:r>
            <a:r>
              <a:rPr lang="it-IT" sz="1400" dirty="0">
                <a:latin typeface="Comic Sans MS" panose="030F0702030302020204" pitchFamily="66" charset="0"/>
              </a:rPr>
              <a:t>nonché tutte le applicazioni online che permettano un elevato livello di interazione tra </a:t>
            </a:r>
            <a:r>
              <a:rPr lang="it-IT" sz="1400" b="1" dirty="0">
                <a:latin typeface="Comic Sans MS" panose="030F0702030302020204" pitchFamily="66" charset="0"/>
              </a:rPr>
              <a:t>sito web </a:t>
            </a:r>
            <a:r>
              <a:rPr lang="it-IT" sz="1400" dirty="0">
                <a:latin typeface="Comic Sans MS" panose="030F0702030302020204" pitchFamily="66" charset="0"/>
              </a:rPr>
              <a:t>e utente come i </a:t>
            </a:r>
            <a:r>
              <a:rPr lang="it-IT" sz="1400" b="1" dirty="0">
                <a:latin typeface="Comic Sans MS" panose="030F0702030302020204" pitchFamily="66" charset="0"/>
              </a:rPr>
              <a:t>blog, i forum, i social network</a:t>
            </a:r>
            <a:r>
              <a:rPr lang="it-IT" sz="1400" dirty="0">
                <a:latin typeface="Comic Sans MS" panose="030F0702030302020204" pitchFamily="66" charset="0"/>
              </a:rPr>
              <a:t> (WEB 2.0):</a:t>
            </a:r>
          </a:p>
          <a:p>
            <a:pPr marL="952463" lvl="1" indent="-342900">
              <a:buFont typeface="+mj-lt"/>
              <a:buAutoNum type="alphaLcParenR"/>
            </a:pPr>
            <a:r>
              <a:rPr lang="it-IT" sz="1467" b="1" dirty="0">
                <a:solidFill>
                  <a:srgbClr val="002060"/>
                </a:solidFill>
                <a:latin typeface="Comic Sans MS" panose="030F0702030302020204" pitchFamily="66" charset="0"/>
              </a:rPr>
              <a:t>Riprese video</a:t>
            </a:r>
            <a:r>
              <a:rPr lang="it-IT" sz="1467" dirty="0">
                <a:solidFill>
                  <a:srgbClr val="002060"/>
                </a:solidFill>
                <a:latin typeface="Comic Sans MS" panose="030F0702030302020204" pitchFamily="66" charset="0"/>
              </a:rPr>
              <a:t> per tematiche diverse (no video sessioni pratiche). </a:t>
            </a:r>
            <a:r>
              <a:rPr lang="it-IT" sz="1467" b="1" dirty="0">
                <a:solidFill>
                  <a:srgbClr val="002060"/>
                </a:solidFill>
                <a:latin typeface="Comic Sans MS" panose="030F0702030302020204" pitchFamily="66" charset="0"/>
              </a:rPr>
              <a:t>€ 2.240</a:t>
            </a:r>
          </a:p>
          <a:p>
            <a:pPr marL="952463" lvl="1" indent="-342900">
              <a:buFont typeface="+mj-lt"/>
              <a:buAutoNum type="alphaLcParenR"/>
            </a:pPr>
            <a:r>
              <a:rPr lang="it-IT" sz="1467" b="1" dirty="0">
                <a:solidFill>
                  <a:srgbClr val="002060"/>
                </a:solidFill>
                <a:latin typeface="Comic Sans MS" panose="030F0702030302020204" pitchFamily="66" charset="0"/>
              </a:rPr>
              <a:t>Opuscoli:</a:t>
            </a:r>
            <a:r>
              <a:rPr lang="it-IT" sz="1467" dirty="0">
                <a:solidFill>
                  <a:srgbClr val="002060"/>
                </a:solidFill>
                <a:latin typeface="Comic Sans MS" panose="030F0702030302020204" pitchFamily="66" charset="0"/>
              </a:rPr>
              <a:t> stampati (per attività informativa). </a:t>
            </a:r>
            <a:r>
              <a:rPr lang="it-IT" sz="1467" b="1" dirty="0">
                <a:solidFill>
                  <a:srgbClr val="002060"/>
                </a:solidFill>
                <a:latin typeface="Comic Sans MS" panose="030F0702030302020204" pitchFamily="66" charset="0"/>
              </a:rPr>
              <a:t>€ 490</a:t>
            </a:r>
          </a:p>
          <a:p>
            <a:pPr marL="952463" lvl="1" indent="-342900">
              <a:buFont typeface="+mj-lt"/>
              <a:buAutoNum type="alphaLcParenR"/>
            </a:pPr>
            <a:r>
              <a:rPr lang="it-IT" sz="1467" b="1" dirty="0">
                <a:solidFill>
                  <a:srgbClr val="002060"/>
                </a:solidFill>
                <a:latin typeface="Comic Sans MS" panose="030F0702030302020204" pitchFamily="66" charset="0"/>
              </a:rPr>
              <a:t>Pieghevoli:</a:t>
            </a:r>
            <a:r>
              <a:rPr lang="it-IT" sz="1467" dirty="0">
                <a:solidFill>
                  <a:srgbClr val="002060"/>
                </a:solidFill>
                <a:latin typeface="Comic Sans MS" panose="030F0702030302020204" pitchFamily="66" charset="0"/>
              </a:rPr>
              <a:t> foglio stampato fronte retro e piegato (per attività informativa). </a:t>
            </a:r>
            <a:r>
              <a:rPr lang="it-IT" sz="1467" b="1" dirty="0">
                <a:solidFill>
                  <a:srgbClr val="002060"/>
                </a:solidFill>
                <a:latin typeface="Comic Sans MS" panose="030F0702030302020204" pitchFamily="66" charset="0"/>
              </a:rPr>
              <a:t>€ 490</a:t>
            </a:r>
            <a:endParaRPr lang="it-IT" sz="1467" dirty="0">
              <a:solidFill>
                <a:srgbClr val="002060"/>
              </a:solidFill>
              <a:latin typeface="Comic Sans MS" panose="030F0702030302020204" pitchFamily="66" charset="0"/>
            </a:endParaRPr>
          </a:p>
          <a:p>
            <a:pPr marL="952463" lvl="1" indent="-342900">
              <a:buFont typeface="+mj-lt"/>
              <a:buAutoNum type="alphaLcParenR"/>
            </a:pPr>
            <a:r>
              <a:rPr lang="it-IT" sz="1467" b="1" dirty="0">
                <a:solidFill>
                  <a:srgbClr val="002060"/>
                </a:solidFill>
                <a:latin typeface="Comic Sans MS" panose="030F0702030302020204" pitchFamily="66" charset="0"/>
              </a:rPr>
              <a:t>Newsletter:</a:t>
            </a:r>
            <a:r>
              <a:rPr lang="it-IT" sz="1467" dirty="0">
                <a:solidFill>
                  <a:srgbClr val="002060"/>
                </a:solidFill>
                <a:latin typeface="Comic Sans MS" panose="030F0702030302020204" pitchFamily="66" charset="0"/>
              </a:rPr>
              <a:t> è un aggiornamento informativo inviato periodicamente via email a una lista di contatti. Il suo obiettivo principale è informare. </a:t>
            </a:r>
            <a:r>
              <a:rPr lang="it-IT" sz="1467" b="1" dirty="0">
                <a:solidFill>
                  <a:srgbClr val="002060"/>
                </a:solidFill>
                <a:latin typeface="Comic Sans MS" panose="030F0702030302020204" pitchFamily="66" charset="0"/>
              </a:rPr>
              <a:t>€ 160</a:t>
            </a:r>
          </a:p>
          <a:p>
            <a:pPr marL="952463" lvl="1" indent="-342900">
              <a:buFont typeface="+mj-lt"/>
              <a:buAutoNum type="alphaLcParenR"/>
            </a:pPr>
            <a:r>
              <a:rPr lang="it-IT" sz="1467" b="1" dirty="0">
                <a:solidFill>
                  <a:srgbClr val="002060"/>
                </a:solidFill>
                <a:latin typeface="Comic Sans MS" panose="030F0702030302020204" pitchFamily="66" charset="0"/>
              </a:rPr>
              <a:t>Applicazioni informatiche</a:t>
            </a:r>
            <a:r>
              <a:rPr lang="it-IT" sz="1467" dirty="0">
                <a:solidFill>
                  <a:srgbClr val="002060"/>
                </a:solidFill>
                <a:latin typeface="Comic Sans MS" panose="030F0702030302020204" pitchFamily="66" charset="0"/>
              </a:rPr>
              <a:t>:</a:t>
            </a:r>
          </a:p>
          <a:p>
            <a:r>
              <a:rPr lang="it-IT" sz="1400" dirty="0">
                <a:latin typeface="Comic Sans MS" panose="030F0702030302020204" pitchFamily="66" charset="0"/>
              </a:rPr>
              <a:t>	1) </a:t>
            </a:r>
            <a:r>
              <a:rPr lang="it-IT" sz="1400" b="1" dirty="0">
                <a:latin typeface="Comic Sans MS" panose="030F0702030302020204" pitchFamily="66" charset="0"/>
              </a:rPr>
              <a:t>blog:</a:t>
            </a:r>
            <a:r>
              <a:rPr lang="it-IT" sz="1400" dirty="0">
                <a:latin typeface="Comic Sans MS" panose="030F0702030302020204" pitchFamily="66" charset="0"/>
              </a:rPr>
              <a:t> è un sito web dinamico e aggiornato regolarmente con contenuti come articoli, immagini o video;</a:t>
            </a:r>
          </a:p>
          <a:p>
            <a:r>
              <a:rPr lang="it-IT" sz="1400" dirty="0">
                <a:latin typeface="Comic Sans MS" panose="030F0702030302020204" pitchFamily="66" charset="0"/>
              </a:rPr>
              <a:t>	 </a:t>
            </a:r>
            <a:r>
              <a:rPr lang="it-IT" sz="1400" b="1" dirty="0">
                <a:latin typeface="Comic Sans MS" panose="030F0702030302020204" pitchFamily="66" charset="0"/>
              </a:rPr>
              <a:t>2) forum: </a:t>
            </a:r>
            <a:r>
              <a:rPr lang="it-IT" sz="1400" dirty="0">
                <a:latin typeface="Comic Sans MS" panose="030F0702030302020204" pitchFamily="66" charset="0"/>
              </a:rPr>
              <a:t>piattaforma online o un luogo d'incontro virtuale dove discutere sul progetto e le attività informative;</a:t>
            </a:r>
          </a:p>
          <a:p>
            <a:r>
              <a:rPr lang="it-IT" sz="1400" dirty="0">
                <a:latin typeface="Comic Sans MS" panose="030F0702030302020204" pitchFamily="66" charset="0"/>
              </a:rPr>
              <a:t>	</a:t>
            </a:r>
            <a:r>
              <a:rPr lang="it-IT" sz="1400" b="1" dirty="0">
                <a:latin typeface="Comic Sans MS" panose="030F0702030302020204" pitchFamily="66" charset="0"/>
              </a:rPr>
              <a:t>3) social network: </a:t>
            </a:r>
            <a:r>
              <a:rPr lang="it-IT" sz="1400" dirty="0">
                <a:latin typeface="Comic Sans MS" panose="030F0702030302020204" pitchFamily="66" charset="0"/>
              </a:rPr>
              <a:t>pubblicazione delle notizie sui vari canali social.</a:t>
            </a:r>
          </a:p>
          <a:p>
            <a:r>
              <a:rPr lang="it-IT" sz="1400" b="1" u="sng" dirty="0">
                <a:effectLst>
                  <a:outerShdw blurRad="38100" dist="38100" dir="2700000" algn="tl">
                    <a:srgbClr val="000000">
                      <a:alpha val="43137"/>
                    </a:srgbClr>
                  </a:outerShdw>
                </a:effectLst>
                <a:latin typeface="Comic Sans MS" panose="030F0702030302020204" pitchFamily="66" charset="0"/>
              </a:rPr>
              <a:t>Verrà riconosciuta la spesa riferita ad una sola applicazione informatica</a:t>
            </a:r>
            <a:r>
              <a:rPr lang="it-IT" sz="1400" b="1" dirty="0">
                <a:latin typeface="Comic Sans MS" panose="030F0702030302020204" pitchFamily="66" charset="0"/>
              </a:rPr>
              <a:t>. € 2.100</a:t>
            </a:r>
          </a:p>
          <a:p>
            <a:pPr marL="342900" indent="-342900" algn="just">
              <a:buFont typeface="+mj-lt"/>
              <a:buAutoNum type="alphaLcParenR" startAt="6"/>
            </a:pPr>
            <a:r>
              <a:rPr lang="it-IT" sz="1400" dirty="0">
                <a:latin typeface="Comic Sans MS" panose="030F0702030302020204" pitchFamily="66" charset="0"/>
              </a:rPr>
              <a:t>Sezioni specifiche del </a:t>
            </a:r>
            <a:r>
              <a:rPr lang="it-IT" sz="1400" b="1" dirty="0">
                <a:latin typeface="Comic Sans MS" panose="030F0702030302020204" pitchFamily="66" charset="0"/>
              </a:rPr>
              <a:t>sito istituzionale. € 1.440</a:t>
            </a:r>
          </a:p>
        </p:txBody>
      </p:sp>
    </p:spTree>
    <p:extLst>
      <p:ext uri="{BB962C8B-B14F-4D97-AF65-F5344CB8AC3E}">
        <p14:creationId xmlns:p14="http://schemas.microsoft.com/office/powerpoint/2010/main" val="1204170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3E68B43-81A1-4797-9231-88A87F9AC420}"/>
              </a:ext>
            </a:extLst>
          </p:cNvPr>
          <p:cNvSpPr>
            <a:spLocks noGrp="1"/>
          </p:cNvSpPr>
          <p:nvPr>
            <p:ph type="body" sz="half" idx="2"/>
          </p:nvPr>
        </p:nvSpPr>
        <p:spPr>
          <a:xfrm>
            <a:off x="241620" y="1324051"/>
            <a:ext cx="8660760" cy="3657599"/>
          </a:xfrm>
        </p:spPr>
        <p:txBody>
          <a:bodyPr>
            <a:normAutofit lnSpcReduction="10000"/>
          </a:bodyPr>
          <a:lstStyle/>
          <a:p>
            <a:r>
              <a:rPr lang="it-IT" sz="2400" b="1" dirty="0">
                <a:latin typeface="Comic Sans MS" panose="030F0702030302020204" pitchFamily="66" charset="0"/>
              </a:rPr>
              <a:t>01- Qualità del Progetto informativo</a:t>
            </a:r>
          </a:p>
          <a:p>
            <a:endParaRPr lang="it-IT" sz="2400" b="1" dirty="0">
              <a:latin typeface="Comic Sans MS" panose="030F0702030302020204" pitchFamily="66" charset="0"/>
            </a:endParaRPr>
          </a:p>
          <a:p>
            <a:r>
              <a:rPr lang="it-IT" sz="2400" b="1" dirty="0">
                <a:latin typeface="Comic Sans MS" panose="030F0702030302020204" pitchFamily="66" charset="0"/>
              </a:rPr>
              <a:t>02 – Qualità del team di progetto</a:t>
            </a:r>
          </a:p>
          <a:p>
            <a:endParaRPr lang="it-IT" sz="2400" b="1" dirty="0">
              <a:latin typeface="Comic Sans MS" panose="030F0702030302020204" pitchFamily="66" charset="0"/>
            </a:endParaRPr>
          </a:p>
          <a:p>
            <a:r>
              <a:rPr lang="it-IT" sz="2400" b="1" dirty="0">
                <a:latin typeface="Comic Sans MS" panose="030F0702030302020204" pitchFamily="66" charset="0"/>
              </a:rPr>
              <a:t>03 - Coerenza delle tematiche affrontate con gli </a:t>
            </a:r>
            <a:r>
              <a:rPr lang="it-IT" sz="2400" b="1" dirty="0">
                <a:latin typeface="Comic Sans MS" panose="030F0702030302020204" pitchFamily="66" charset="0"/>
                <a:hlinkClick r:id="rId2"/>
              </a:rPr>
              <a:t>obiettivi generali e specifici della PAC</a:t>
            </a:r>
            <a:endParaRPr lang="it-IT" sz="2400" b="1" dirty="0">
              <a:latin typeface="Comic Sans MS" panose="030F0702030302020204" pitchFamily="66" charset="0"/>
            </a:endParaRPr>
          </a:p>
          <a:p>
            <a:endParaRPr lang="it-IT" sz="2400" b="1" dirty="0">
              <a:solidFill>
                <a:schemeClr val="accent4">
                  <a:lumMod val="75000"/>
                </a:schemeClr>
              </a:solidFill>
              <a:latin typeface="Comic Sans MS" panose="030F0702030302020204" pitchFamily="66" charset="0"/>
            </a:endParaRPr>
          </a:p>
          <a:p>
            <a:r>
              <a:rPr lang="it-IT" sz="2400" b="1" dirty="0">
                <a:latin typeface="Comic Sans MS" panose="030F0702030302020204" pitchFamily="66" charset="0"/>
              </a:rPr>
              <a:t>04 - Premialità per specifiche tematiche/obiettivi e/o ricaduta territoriale</a:t>
            </a:r>
          </a:p>
        </p:txBody>
      </p:sp>
      <p:sp>
        <p:nvSpPr>
          <p:cNvPr id="3" name="Titolo 2">
            <a:extLst>
              <a:ext uri="{FF2B5EF4-FFF2-40B4-BE49-F238E27FC236}">
                <a16:creationId xmlns:a16="http://schemas.microsoft.com/office/drawing/2014/main" id="{848F2585-FE5F-4B43-8CBF-97F01E92D717}"/>
              </a:ext>
            </a:extLst>
          </p:cNvPr>
          <p:cNvSpPr>
            <a:spLocks noGrp="1"/>
          </p:cNvSpPr>
          <p:nvPr>
            <p:ph type="title"/>
          </p:nvPr>
        </p:nvSpPr>
        <p:spPr>
          <a:xfrm>
            <a:off x="295915" y="631134"/>
            <a:ext cx="8552170" cy="530916"/>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it-IT" sz="2900" dirty="0">
                <a:latin typeface="Comic Sans MS" panose="030F0702030302020204" pitchFamily="66" charset="0"/>
              </a:rPr>
              <a:t>Criteri di Selezione</a:t>
            </a:r>
          </a:p>
        </p:txBody>
      </p:sp>
    </p:spTree>
    <p:extLst>
      <p:ext uri="{BB962C8B-B14F-4D97-AF65-F5344CB8AC3E}">
        <p14:creationId xmlns:p14="http://schemas.microsoft.com/office/powerpoint/2010/main" val="2344503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2F092C92-ABFE-4AE3-BE29-D09723F63533}"/>
              </a:ext>
            </a:extLst>
          </p:cNvPr>
          <p:cNvSpPr>
            <a:spLocks noGrp="1"/>
          </p:cNvSpPr>
          <p:nvPr>
            <p:ph type="body" sz="half" idx="2"/>
          </p:nvPr>
        </p:nvSpPr>
        <p:spPr>
          <a:xfrm>
            <a:off x="295915" y="1960660"/>
            <a:ext cx="8552171" cy="2531462"/>
          </a:xfrm>
        </p:spPr>
        <p:txBody>
          <a:bodyPr/>
          <a:lstStyle/>
          <a:p>
            <a:br>
              <a:rPr lang="it-IT" dirty="0"/>
            </a:br>
            <a:endParaRPr lang="it-IT" dirty="0"/>
          </a:p>
        </p:txBody>
      </p:sp>
      <p:graphicFrame>
        <p:nvGraphicFramePr>
          <p:cNvPr id="7" name="Tabella 6">
            <a:extLst>
              <a:ext uri="{FF2B5EF4-FFF2-40B4-BE49-F238E27FC236}">
                <a16:creationId xmlns:a16="http://schemas.microsoft.com/office/drawing/2014/main" id="{F9A441C4-5BAD-43A6-ACB8-003A13E29690}"/>
              </a:ext>
            </a:extLst>
          </p:cNvPr>
          <p:cNvGraphicFramePr>
            <a:graphicFrameLocks noGrp="1"/>
          </p:cNvGraphicFramePr>
          <p:nvPr>
            <p:extLst>
              <p:ext uri="{D42A27DB-BD31-4B8C-83A1-F6EECF244321}">
                <p14:modId xmlns:p14="http://schemas.microsoft.com/office/powerpoint/2010/main" val="2911063018"/>
              </p:ext>
            </p:extLst>
          </p:nvPr>
        </p:nvGraphicFramePr>
        <p:xfrm>
          <a:off x="295915" y="792310"/>
          <a:ext cx="8552171" cy="3938440"/>
        </p:xfrm>
        <a:graphic>
          <a:graphicData uri="http://schemas.openxmlformats.org/drawingml/2006/table">
            <a:tbl>
              <a:tblPr firstRow="1" bandRow="1">
                <a:tableStyleId>{5C22544A-7EE6-4342-B048-85BDC9FD1C3A}</a:tableStyleId>
              </a:tblPr>
              <a:tblGrid>
                <a:gridCol w="1284131">
                  <a:extLst>
                    <a:ext uri="{9D8B030D-6E8A-4147-A177-3AD203B41FA5}">
                      <a16:colId xmlns:a16="http://schemas.microsoft.com/office/drawing/2014/main" val="3597735164"/>
                    </a:ext>
                  </a:extLst>
                </a:gridCol>
                <a:gridCol w="3265367">
                  <a:extLst>
                    <a:ext uri="{9D8B030D-6E8A-4147-A177-3AD203B41FA5}">
                      <a16:colId xmlns:a16="http://schemas.microsoft.com/office/drawing/2014/main" val="2120465235"/>
                    </a:ext>
                  </a:extLst>
                </a:gridCol>
                <a:gridCol w="739480">
                  <a:extLst>
                    <a:ext uri="{9D8B030D-6E8A-4147-A177-3AD203B41FA5}">
                      <a16:colId xmlns:a16="http://schemas.microsoft.com/office/drawing/2014/main" val="4099523750"/>
                    </a:ext>
                  </a:extLst>
                </a:gridCol>
                <a:gridCol w="2667567">
                  <a:extLst>
                    <a:ext uri="{9D8B030D-6E8A-4147-A177-3AD203B41FA5}">
                      <a16:colId xmlns:a16="http://schemas.microsoft.com/office/drawing/2014/main" val="1724762624"/>
                    </a:ext>
                  </a:extLst>
                </a:gridCol>
                <a:gridCol w="595626">
                  <a:extLst>
                    <a:ext uri="{9D8B030D-6E8A-4147-A177-3AD203B41FA5}">
                      <a16:colId xmlns:a16="http://schemas.microsoft.com/office/drawing/2014/main" val="2982869435"/>
                    </a:ext>
                  </a:extLst>
                </a:gridCol>
              </a:tblGrid>
              <a:tr h="345151">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Principio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Criterio di selezione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Punteggio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Fino 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Griglie di valutazione e metodologia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2100045">
                <a:tc rowSpan="2">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 </a:t>
                      </a:r>
                      <a:endParaRPr lang="it-IT" sz="1200" dirty="0">
                        <a:solidFill>
                          <a:srgbClr val="002060"/>
                        </a:solidFill>
                        <a:latin typeface="Comic Sans MS" panose="030F0702030302020204" pitchFamily="66" charset="0"/>
                      </a:endParaRPr>
                    </a:p>
                  </a:txBody>
                  <a:tcPr anchor="ctr"/>
                </a:tc>
                <a:tc>
                  <a:txBody>
                    <a:bodyPr/>
                    <a:lstStyle/>
                    <a:p>
                      <a:pPr algn="just"/>
                      <a:endParaRPr lang="it-IT" sz="1000" b="1" kern="1200" dirty="0">
                        <a:solidFill>
                          <a:srgbClr val="0070C0"/>
                        </a:solidFill>
                        <a:effectLst/>
                        <a:latin typeface="Comic Sans MS" panose="030F0702030302020204" pitchFamily="66" charset="0"/>
                        <a:ea typeface="+mn-ea"/>
                        <a:cs typeface="+mn-cs"/>
                      </a:endParaRPr>
                    </a:p>
                    <a:p>
                      <a:pPr algn="just"/>
                      <a:r>
                        <a:rPr lang="it-IT" sz="1000" b="1" kern="1200" dirty="0">
                          <a:solidFill>
                            <a:srgbClr val="0070C0"/>
                          </a:solidFill>
                          <a:effectLst/>
                          <a:latin typeface="Comic Sans MS" panose="030F0702030302020204" pitchFamily="66" charset="0"/>
                          <a:ea typeface="+mn-ea"/>
                          <a:cs typeface="+mn-cs"/>
                        </a:rPr>
                        <a:t>0.1.1 - Elementi di valutazione:</a:t>
                      </a:r>
                    </a:p>
                    <a:p>
                      <a:r>
                        <a:rPr lang="it-IT" sz="1000" b="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Configurazione generale</a:t>
                      </a:r>
                      <a:r>
                        <a:rPr lang="it-IT" sz="1000" kern="1200" dirty="0">
                          <a:solidFill>
                            <a:srgbClr val="002060"/>
                          </a:solidFill>
                          <a:effectLst/>
                          <a:latin typeface="Comic Sans MS" panose="030F0702030302020204" pitchFamily="66" charset="0"/>
                          <a:ea typeface="+mn-ea"/>
                          <a:cs typeface="+mn-cs"/>
                        </a:rPr>
                        <a:t> del progetto informativo;</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Obiettivi del progetto</a:t>
                      </a:r>
                      <a:r>
                        <a:rPr lang="it-IT" sz="1000" kern="1200" dirty="0">
                          <a:solidFill>
                            <a:srgbClr val="002060"/>
                          </a:solidFill>
                          <a:effectLst/>
                          <a:latin typeface="Comic Sans MS" panose="030F0702030302020204" pitchFamily="66" charset="0"/>
                          <a:ea typeface="+mn-ea"/>
                          <a:cs typeface="+mn-cs"/>
                        </a:rPr>
                        <a:t>;</a:t>
                      </a:r>
                    </a:p>
                    <a:p>
                      <a:r>
                        <a:rPr lang="it-IT" sz="1000" kern="1200" dirty="0">
                          <a:solidFill>
                            <a:srgbClr val="002060"/>
                          </a:solidFill>
                          <a:effectLst/>
                          <a:latin typeface="Comic Sans MS" panose="030F0702030302020204" pitchFamily="66" charset="0"/>
                          <a:ea typeface="+mn-ea"/>
                          <a:cs typeface="+mn-cs"/>
                        </a:rPr>
                        <a:t>- Presenza di </a:t>
                      </a:r>
                      <a:r>
                        <a:rPr lang="it-IT" sz="1000" b="1" kern="1200" dirty="0">
                          <a:solidFill>
                            <a:srgbClr val="002060"/>
                          </a:solidFill>
                          <a:effectLst/>
                          <a:latin typeface="Comic Sans MS" panose="030F0702030302020204" pitchFamily="66" charset="0"/>
                          <a:ea typeface="+mn-ea"/>
                          <a:cs typeface="+mn-cs"/>
                        </a:rPr>
                        <a:t>un’analisi di contesto</a:t>
                      </a:r>
                      <a:r>
                        <a:rPr lang="it-IT" sz="1000" kern="1200" dirty="0">
                          <a:solidFill>
                            <a:srgbClr val="002060"/>
                          </a:solidFill>
                          <a:effectLst/>
                          <a:latin typeface="Comic Sans MS" panose="030F0702030302020204" pitchFamily="66" charset="0"/>
                          <a:ea typeface="+mn-ea"/>
                          <a:cs typeface="+mn-cs"/>
                        </a:rPr>
                        <a:t>;</a:t>
                      </a:r>
                    </a:p>
                    <a:p>
                      <a:r>
                        <a:rPr lang="it-IT" sz="1000" kern="1200" dirty="0">
                          <a:solidFill>
                            <a:srgbClr val="002060"/>
                          </a:solidFill>
                          <a:effectLst/>
                          <a:latin typeface="Comic Sans MS" panose="030F0702030302020204" pitchFamily="66" charset="0"/>
                          <a:ea typeface="+mn-ea"/>
                          <a:cs typeface="+mn-cs"/>
                        </a:rPr>
                        <a:t>- Analisi dei </a:t>
                      </a:r>
                      <a:r>
                        <a:rPr lang="it-IT" sz="1000" b="1" kern="1200" dirty="0">
                          <a:solidFill>
                            <a:srgbClr val="002060"/>
                          </a:solidFill>
                          <a:effectLst/>
                          <a:latin typeface="Comic Sans MS" panose="030F0702030302020204" pitchFamily="66" charset="0"/>
                          <a:ea typeface="+mn-ea"/>
                          <a:cs typeface="+mn-cs"/>
                        </a:rPr>
                        <a:t>fabbisogni informativi;</a:t>
                      </a:r>
                      <a:endParaRPr lang="it-IT" sz="1000" kern="1200" dirty="0">
                        <a:solidFill>
                          <a:srgbClr val="002060"/>
                        </a:solidFill>
                        <a:effectLst/>
                        <a:latin typeface="Comic Sans MS" panose="030F0702030302020204" pitchFamily="66" charset="0"/>
                        <a:ea typeface="+mn-ea"/>
                        <a:cs typeface="+mn-cs"/>
                      </a:endParaRP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Caratteristiche dei destinatari, strategie e canali di comunicazione </a:t>
                      </a:r>
                      <a:r>
                        <a:rPr lang="it-IT" sz="1000" b="0" kern="1200" dirty="0">
                          <a:solidFill>
                            <a:srgbClr val="002060"/>
                          </a:solidFill>
                          <a:effectLst/>
                          <a:latin typeface="Comic Sans MS" panose="030F0702030302020204" pitchFamily="66" charset="0"/>
                          <a:ea typeface="+mn-ea"/>
                          <a:cs typeface="+mn-cs"/>
                        </a:rPr>
                        <a:t>per il loro coinvolgimento</a:t>
                      </a:r>
                      <a:r>
                        <a:rPr lang="it-IT" sz="1000" kern="1200" dirty="0">
                          <a:solidFill>
                            <a:srgbClr val="002060"/>
                          </a:solidFill>
                          <a:effectLst/>
                          <a:latin typeface="Comic Sans MS" panose="030F0702030302020204" pitchFamily="66" charset="0"/>
                          <a:ea typeface="+mn-ea"/>
                          <a:cs typeface="+mn-cs"/>
                        </a:rPr>
                        <a:t>;</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Risultati attesi</a:t>
                      </a:r>
                      <a:r>
                        <a:rPr lang="it-IT" sz="1000" kern="1200" dirty="0">
                          <a:solidFill>
                            <a:srgbClr val="002060"/>
                          </a:solidFill>
                          <a:effectLst/>
                          <a:latin typeface="Comic Sans MS" panose="030F0702030302020204" pitchFamily="66" charset="0"/>
                          <a:ea typeface="+mn-ea"/>
                          <a:cs typeface="+mn-cs"/>
                        </a:rPr>
                        <a:t> dal percorso informativo.</a:t>
                      </a:r>
                      <a:endParaRPr lang="it-IT" sz="1000" b="0" kern="1200" dirty="0">
                        <a:solidFill>
                          <a:srgbClr val="002060"/>
                        </a:solidFill>
                        <a:effectLst/>
                        <a:latin typeface="Comic Sans MS" panose="030F0702030302020204" pitchFamily="66" charset="0"/>
                        <a:ea typeface="+mn-ea"/>
                        <a:cs typeface="+mn-cs"/>
                      </a:endParaRPr>
                    </a:p>
                  </a:txBody>
                  <a:tcPr/>
                </a:tc>
                <a:tc>
                  <a:txBody>
                    <a:bodyPr/>
                    <a:lstStyle/>
                    <a:p>
                      <a:pPr marL="0" algn="ctr" defTabSz="685766" rtl="0" eaLnBrk="1" latinLnBrk="0" hangingPunct="1"/>
                      <a:r>
                        <a:rPr lang="it-IT" sz="1000" b="1" kern="1200" dirty="0">
                          <a:solidFill>
                            <a:srgbClr val="002060"/>
                          </a:solidFill>
                          <a:effectLst/>
                          <a:latin typeface="Comic Sans MS" panose="030F0702030302020204" pitchFamily="66" charset="0"/>
                          <a:ea typeface="+mn-ea"/>
                          <a:cs typeface="+mn-cs"/>
                        </a:rPr>
                        <a:t>14</a:t>
                      </a:r>
                    </a:p>
                  </a:txBody>
                  <a:tcPr anchor="ctr"/>
                </a:tc>
                <a:tc>
                  <a:txBody>
                    <a:bodyPr/>
                    <a:lstStyle/>
                    <a:p>
                      <a:pPr algn="l"/>
                      <a:r>
                        <a:rPr lang="it-IT" sz="1000" kern="1200" dirty="0">
                          <a:solidFill>
                            <a:srgbClr val="002060"/>
                          </a:solidFill>
                          <a:effectLst/>
                          <a:latin typeface="Comic Sans MS" panose="030F0702030302020204" pitchFamily="66" charset="0"/>
                          <a:ea typeface="+mn-ea"/>
                          <a:cs typeface="+mn-cs"/>
                        </a:rPr>
                        <a:t>Configurazione generale: </a:t>
                      </a:r>
                      <a:r>
                        <a:rPr lang="it-IT" sz="1000" b="1" kern="1200" dirty="0">
                          <a:solidFill>
                            <a:srgbClr val="002060"/>
                          </a:solidFill>
                          <a:effectLst/>
                          <a:latin typeface="Comic Sans MS" panose="030F0702030302020204" pitchFamily="66" charset="0"/>
                          <a:ea typeface="+mn-ea"/>
                          <a:cs typeface="+mn-cs"/>
                        </a:rPr>
                        <a:t>da 0 a 2 punti</a:t>
                      </a:r>
                    </a:p>
                    <a:p>
                      <a:pPr algn="l"/>
                      <a:r>
                        <a:rPr lang="it-IT" sz="1000" kern="1200" dirty="0">
                          <a:solidFill>
                            <a:srgbClr val="002060"/>
                          </a:solidFill>
                          <a:effectLst/>
                          <a:latin typeface="Comic Sans MS" panose="030F0702030302020204" pitchFamily="66" charset="0"/>
                          <a:ea typeface="+mn-ea"/>
                          <a:cs typeface="+mn-cs"/>
                        </a:rPr>
                        <a:t>Obiettivi del progetto: </a:t>
                      </a:r>
                      <a:r>
                        <a:rPr lang="it-IT" sz="1000" b="1" kern="1200" dirty="0">
                          <a:solidFill>
                            <a:srgbClr val="002060"/>
                          </a:solidFill>
                          <a:effectLst/>
                          <a:latin typeface="Comic Sans MS" panose="030F0702030302020204" pitchFamily="66" charset="0"/>
                          <a:ea typeface="+mn-ea"/>
                          <a:cs typeface="+mn-cs"/>
                        </a:rPr>
                        <a:t>da 0 a 2 punti</a:t>
                      </a:r>
                    </a:p>
                    <a:p>
                      <a:pPr algn="l"/>
                      <a:r>
                        <a:rPr lang="it-IT" sz="1000" kern="1200" dirty="0">
                          <a:solidFill>
                            <a:srgbClr val="002060"/>
                          </a:solidFill>
                          <a:effectLst/>
                          <a:latin typeface="Comic Sans MS" panose="030F0702030302020204" pitchFamily="66" charset="0"/>
                          <a:ea typeface="+mn-ea"/>
                          <a:cs typeface="+mn-cs"/>
                        </a:rPr>
                        <a:t>Analisi di contesto e dei fabbisogni informativi: </a:t>
                      </a:r>
                      <a:r>
                        <a:rPr lang="it-IT" sz="1000" b="1" kern="1200" dirty="0">
                          <a:solidFill>
                            <a:srgbClr val="002060"/>
                          </a:solidFill>
                          <a:effectLst/>
                          <a:latin typeface="Comic Sans MS" panose="030F0702030302020204" pitchFamily="66" charset="0"/>
                          <a:ea typeface="+mn-ea"/>
                          <a:cs typeface="+mn-cs"/>
                        </a:rPr>
                        <a:t>da 0 a 3 punti</a:t>
                      </a:r>
                    </a:p>
                    <a:p>
                      <a:pPr algn="l"/>
                      <a:r>
                        <a:rPr lang="it-IT" sz="1000" kern="1200" dirty="0">
                          <a:solidFill>
                            <a:srgbClr val="002060"/>
                          </a:solidFill>
                          <a:effectLst/>
                          <a:latin typeface="Comic Sans MS" panose="030F0702030302020204" pitchFamily="66" charset="0"/>
                          <a:ea typeface="+mn-ea"/>
                          <a:cs typeface="+mn-cs"/>
                        </a:rPr>
                        <a:t>Caratteristiche dei destinatari, strategie e canali di comunicazione per il loro coinvolgimento: </a:t>
                      </a:r>
                      <a:r>
                        <a:rPr lang="it-IT" sz="1000" b="1" kern="1200" dirty="0">
                          <a:solidFill>
                            <a:srgbClr val="002060"/>
                          </a:solidFill>
                          <a:effectLst/>
                          <a:latin typeface="Comic Sans MS" panose="030F0702030302020204" pitchFamily="66" charset="0"/>
                          <a:ea typeface="+mn-ea"/>
                          <a:cs typeface="+mn-cs"/>
                        </a:rPr>
                        <a:t>da 0 a 5 punti</a:t>
                      </a:r>
                    </a:p>
                    <a:p>
                      <a:pPr algn="l"/>
                      <a:r>
                        <a:rPr lang="it-IT" sz="1000" kern="1200" dirty="0">
                          <a:solidFill>
                            <a:srgbClr val="002060"/>
                          </a:solidFill>
                          <a:effectLst/>
                          <a:latin typeface="Comic Sans MS" panose="030F0702030302020204" pitchFamily="66" charset="0"/>
                          <a:ea typeface="+mn-ea"/>
                          <a:cs typeface="+mn-cs"/>
                        </a:rPr>
                        <a:t>Risultati attesi: </a:t>
                      </a:r>
                      <a:r>
                        <a:rPr lang="it-IT" sz="1000" b="1" kern="1200" dirty="0">
                          <a:solidFill>
                            <a:srgbClr val="002060"/>
                          </a:solidFill>
                          <a:effectLst/>
                          <a:latin typeface="Comic Sans MS" panose="030F0702030302020204" pitchFamily="66" charset="0"/>
                          <a:ea typeface="+mn-ea"/>
                          <a:cs typeface="+mn-cs"/>
                        </a:rPr>
                        <a:t>da 0 a 2 punti</a:t>
                      </a:r>
                    </a:p>
                    <a:p>
                      <a:pPr algn="l"/>
                      <a:endParaRPr lang="it-IT" sz="1000" kern="1200" dirty="0">
                        <a:solidFill>
                          <a:srgbClr val="002060"/>
                        </a:solidFill>
                        <a:effectLst/>
                        <a:latin typeface="Comic Sans MS" panose="030F0702030302020204" pitchFamily="66" charset="0"/>
                        <a:ea typeface="+mn-ea"/>
                        <a:cs typeface="+mn-cs"/>
                      </a:endParaRPr>
                    </a:p>
                    <a:p>
                      <a:pPr algn="l"/>
                      <a:r>
                        <a:rPr lang="it-IT" sz="1000" kern="1200" dirty="0">
                          <a:solidFill>
                            <a:srgbClr val="002060"/>
                          </a:solidFill>
                          <a:effectLst/>
                          <a:latin typeface="Comic Sans MS" panose="030F0702030302020204" pitchFamily="66" charset="0"/>
                          <a:ea typeface="+mn-ea"/>
                          <a:cs typeface="+mn-cs"/>
                        </a:rPr>
                        <a:t>PUNTEGGIO CUMULABILE</a:t>
                      </a:r>
                    </a:p>
                    <a:p>
                      <a:pPr algn="ctr"/>
                      <a:endParaRPr lang="it-IT" sz="1000" b="1" kern="1200" dirty="0">
                        <a:solidFill>
                          <a:srgbClr val="002060"/>
                        </a:solidFill>
                        <a:effectLst/>
                        <a:latin typeface="Comic Sans MS" panose="030F0702030302020204" pitchFamily="66" charset="0"/>
                        <a:ea typeface="+mn-ea"/>
                        <a:cs typeface="+mn-cs"/>
                      </a:endParaRPr>
                    </a:p>
                  </a:txBody>
                  <a:tcPr anchor="ctr"/>
                </a:tc>
                <a:tc rowSpan="2">
                  <a:txBody>
                    <a:bodyPr/>
                    <a:lstStyle/>
                    <a:p>
                      <a:pPr marL="0" algn="ctr" defTabSz="685766" rtl="0" eaLnBrk="1" latinLnBrk="0" hangingPunct="1"/>
                      <a:r>
                        <a:rPr lang="it-IT" sz="1200" b="1" kern="1200" dirty="0">
                          <a:solidFill>
                            <a:srgbClr val="002060"/>
                          </a:solidFill>
                          <a:effectLst/>
                          <a:latin typeface="Comic Sans MS" panose="030F0702030302020204" pitchFamily="66" charset="0"/>
                          <a:ea typeface="+mn-ea"/>
                          <a:cs typeface="+mn-cs"/>
                        </a:rPr>
                        <a:t>41</a:t>
                      </a:r>
                    </a:p>
                  </a:txBody>
                  <a:tcPr anchor="ctr"/>
                </a:tc>
                <a:extLst>
                  <a:ext uri="{0D108BD9-81ED-4DB2-BD59-A6C34878D82A}">
                    <a16:rowId xmlns:a16="http://schemas.microsoft.com/office/drawing/2014/main" val="3875956888"/>
                  </a:ext>
                </a:extLst>
              </a:tr>
              <a:tr h="1493244">
                <a:tc vMerge="1">
                  <a:txBody>
                    <a:bodyPr/>
                    <a:lstStyle/>
                    <a:p>
                      <a:pPr algn="ctr"/>
                      <a:endParaRPr lang="it-IT" sz="1200" dirty="0">
                        <a:solidFill>
                          <a:srgbClr val="002060"/>
                        </a:solidFill>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0.1.2 - Risorse Strumentali</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disponibilità e adeguatezza delle risorse strumentali e strutturali (mobili e immobili), messe a disposizione dai soggetti attuatori rispetto agli obiettivi perseguiti (es: aule didattiche; piattaforma digitale; sistemi audio-visivi a supporto delle attività informative).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Insufficiente: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0 punti</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gn="ct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Sufficiente: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1 punto</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gn="ct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Buono: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2 punti</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gn="ct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Ottimo: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3422404685"/>
                  </a:ext>
                </a:extLst>
              </a:tr>
            </a:tbl>
          </a:graphicData>
        </a:graphic>
      </p:graphicFrame>
    </p:spTree>
    <p:extLst>
      <p:ext uri="{BB962C8B-B14F-4D97-AF65-F5344CB8AC3E}">
        <p14:creationId xmlns:p14="http://schemas.microsoft.com/office/powerpoint/2010/main" val="3790226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431898646"/>
              </p:ext>
            </p:extLst>
          </p:nvPr>
        </p:nvGraphicFramePr>
        <p:xfrm>
          <a:off x="55685" y="973021"/>
          <a:ext cx="9088315" cy="4043700"/>
        </p:xfrm>
        <a:graphic>
          <a:graphicData uri="http://schemas.openxmlformats.org/drawingml/2006/table">
            <a:tbl>
              <a:tblPr firstRow="1" bandRow="1">
                <a:tableStyleId>{5C22544A-7EE6-4342-B048-85BDC9FD1C3A}</a:tableStyleId>
              </a:tblPr>
              <a:tblGrid>
                <a:gridCol w="1364634">
                  <a:extLst>
                    <a:ext uri="{9D8B030D-6E8A-4147-A177-3AD203B41FA5}">
                      <a16:colId xmlns:a16="http://schemas.microsoft.com/office/drawing/2014/main" val="3597735164"/>
                    </a:ext>
                  </a:extLst>
                </a:gridCol>
                <a:gridCol w="3470076">
                  <a:extLst>
                    <a:ext uri="{9D8B030D-6E8A-4147-A177-3AD203B41FA5}">
                      <a16:colId xmlns:a16="http://schemas.microsoft.com/office/drawing/2014/main" val="2120465235"/>
                    </a:ext>
                  </a:extLst>
                </a:gridCol>
                <a:gridCol w="974498">
                  <a:extLst>
                    <a:ext uri="{9D8B030D-6E8A-4147-A177-3AD203B41FA5}">
                      <a16:colId xmlns:a16="http://schemas.microsoft.com/office/drawing/2014/main" val="4099523750"/>
                    </a:ext>
                  </a:extLst>
                </a:gridCol>
                <a:gridCol w="2509455">
                  <a:extLst>
                    <a:ext uri="{9D8B030D-6E8A-4147-A177-3AD203B41FA5}">
                      <a16:colId xmlns:a16="http://schemas.microsoft.com/office/drawing/2014/main" val="1724762624"/>
                    </a:ext>
                  </a:extLst>
                </a:gridCol>
                <a:gridCol w="769652">
                  <a:extLst>
                    <a:ext uri="{9D8B030D-6E8A-4147-A177-3AD203B41FA5}">
                      <a16:colId xmlns:a16="http://schemas.microsoft.com/office/drawing/2014/main" val="2982869435"/>
                    </a:ext>
                  </a:extLst>
                </a:gridCol>
              </a:tblGrid>
              <a:tr h="306864">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Principio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Criterio di selezione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Punteggio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Fino 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Griglie di valutazione e metodologia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863227">
                <a:tc rowSpan="2">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 informativo</a:t>
                      </a: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100" b="1" dirty="0">
                          <a:solidFill>
                            <a:srgbClr val="0070C0"/>
                          </a:solidFill>
                          <a:effectLst/>
                          <a:latin typeface="Comic Sans MS" panose="030F0702030302020204" pitchFamily="66" charset="0"/>
                          <a:ea typeface="Times New Roman" panose="02020603050405020304" pitchFamily="18" charset="0"/>
                          <a:cs typeface="TimesNewRoman"/>
                        </a:rPr>
                        <a:t>0.1.3 - Articolazione delle attività informative </a:t>
                      </a:r>
                      <a:r>
                        <a:rPr lang="it-IT" sz="1100" dirty="0">
                          <a:solidFill>
                            <a:srgbClr val="002060"/>
                          </a:solidFill>
                          <a:effectLst/>
                          <a:latin typeface="Comic Sans MS" panose="030F0702030302020204" pitchFamily="66" charset="0"/>
                          <a:ea typeface="Times New Roman" panose="02020603050405020304" pitchFamily="18" charset="0"/>
                          <a:cs typeface="TimesNewRoman"/>
                        </a:rPr>
                        <a:t>(a distanza e/o in presenza</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8</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Prevalenza di attività informative in modalità FAD (convegni, seminari e incontri) rispetto alla modalità in presenza (FAD &gt; 50%) n. delle attività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4 punti</a:t>
                      </a: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Prevalenza di attività informative in presenza rispetto alla modalità FAD (presenza &gt; 60%) n. delle attività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8 punti</a:t>
                      </a:r>
                      <a:r>
                        <a:rPr lang="it-IT" sz="1000" dirty="0">
                          <a:solidFill>
                            <a:srgbClr val="002060"/>
                          </a:solidFill>
                          <a:effectLst/>
                          <a:latin typeface="Comic Sans MS" panose="030F0702030302020204" pitchFamily="66" charset="0"/>
                          <a:ea typeface="Times New Roman" panose="02020603050405020304" pitchFamily="18" charset="0"/>
                          <a:cs typeface="TimesNewRoman"/>
                        </a:rPr>
                        <a:t>.</a:t>
                      </a: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PUNTEGGIO NON CUMULABILE</a:t>
                      </a:r>
                    </a:p>
                  </a:txBody>
                  <a:tcPr marL="68580" marR="68580" marT="0" marB="0" anchor="ctr"/>
                </a:tc>
                <a:tc rowSpan="2">
                  <a:txBody>
                    <a:bodyPr/>
                    <a:lstStyle/>
                    <a:p>
                      <a:pPr marL="0" marR="0" lvl="0" indent="0" algn="l" defTabSz="685766" rtl="0" eaLnBrk="1" fontAlgn="auto" latinLnBrk="0" hangingPunct="1">
                        <a:lnSpc>
                          <a:spcPct val="100000"/>
                        </a:lnSpc>
                        <a:spcBef>
                          <a:spcPts val="0"/>
                        </a:spcBef>
                        <a:spcAft>
                          <a:spcPts val="0"/>
                        </a:spcAft>
                        <a:buClrTx/>
                        <a:buSzTx/>
                        <a:buFontTx/>
                        <a:buNone/>
                        <a:tabLst/>
                        <a:defRPr/>
                      </a:pPr>
                      <a:r>
                        <a:rPr lang="it-IT" sz="1000" b="1" kern="1200" dirty="0">
                          <a:solidFill>
                            <a:srgbClr val="002060"/>
                          </a:solidFill>
                          <a:effectLst/>
                          <a:latin typeface="Comic Sans MS" panose="030F0702030302020204" pitchFamily="66" charset="0"/>
                          <a:ea typeface="+mn-ea"/>
                          <a:cs typeface="+mn-cs"/>
                        </a:rPr>
                        <a:t>(parziale)</a:t>
                      </a:r>
                    </a:p>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875956888"/>
                  </a:ext>
                </a:extLst>
              </a:tr>
              <a:tr h="1863227">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100" b="1"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0.1.4 - Articolazione delle attività informative (tipologia di attività previste).</a:t>
                      </a:r>
                      <a:endParaRPr lang="it-IT" sz="11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7</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tutte le tipologie di attività: 7 punti</a:t>
                      </a: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- 3 tipologie di attività: 5 punti</a:t>
                      </a: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- 2 tipologie di attività: 3 punti</a:t>
                      </a:r>
                    </a:p>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PUNTEGGIO NON CUMULABILE</a:t>
                      </a:r>
                    </a:p>
                  </a:txBody>
                  <a:tcPr marL="68580" marR="68580" marT="0" marB="0"/>
                </a:tc>
                <a:tc vMerge="1">
                  <a:txBody>
                    <a:bodyPr/>
                    <a:lstStyle/>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101814500"/>
                  </a:ext>
                </a:extLst>
              </a:tr>
            </a:tbl>
          </a:graphicData>
        </a:graphic>
      </p:graphicFrame>
    </p:spTree>
    <p:extLst>
      <p:ext uri="{BB962C8B-B14F-4D97-AF65-F5344CB8AC3E}">
        <p14:creationId xmlns:p14="http://schemas.microsoft.com/office/powerpoint/2010/main" val="3436229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2121592909"/>
              </p:ext>
            </p:extLst>
          </p:nvPr>
        </p:nvGraphicFramePr>
        <p:xfrm>
          <a:off x="51289" y="803875"/>
          <a:ext cx="9092711" cy="4184332"/>
        </p:xfrm>
        <a:graphic>
          <a:graphicData uri="http://schemas.openxmlformats.org/drawingml/2006/table">
            <a:tbl>
              <a:tblPr firstRow="1" bandRow="1">
                <a:tableStyleId>{5C22544A-7EE6-4342-B048-85BDC9FD1C3A}</a:tableStyleId>
              </a:tblPr>
              <a:tblGrid>
                <a:gridCol w="1365294">
                  <a:extLst>
                    <a:ext uri="{9D8B030D-6E8A-4147-A177-3AD203B41FA5}">
                      <a16:colId xmlns:a16="http://schemas.microsoft.com/office/drawing/2014/main" val="3597735164"/>
                    </a:ext>
                  </a:extLst>
                </a:gridCol>
                <a:gridCol w="3471755">
                  <a:extLst>
                    <a:ext uri="{9D8B030D-6E8A-4147-A177-3AD203B41FA5}">
                      <a16:colId xmlns:a16="http://schemas.microsoft.com/office/drawing/2014/main" val="2120465235"/>
                    </a:ext>
                  </a:extLst>
                </a:gridCol>
                <a:gridCol w="966119">
                  <a:extLst>
                    <a:ext uri="{9D8B030D-6E8A-4147-A177-3AD203B41FA5}">
                      <a16:colId xmlns:a16="http://schemas.microsoft.com/office/drawing/2014/main" val="4099523750"/>
                    </a:ext>
                  </a:extLst>
                </a:gridCol>
                <a:gridCol w="2519519">
                  <a:extLst>
                    <a:ext uri="{9D8B030D-6E8A-4147-A177-3AD203B41FA5}">
                      <a16:colId xmlns:a16="http://schemas.microsoft.com/office/drawing/2014/main" val="1724762624"/>
                    </a:ext>
                  </a:extLst>
                </a:gridCol>
                <a:gridCol w="770024">
                  <a:extLst>
                    <a:ext uri="{9D8B030D-6E8A-4147-A177-3AD203B41FA5}">
                      <a16:colId xmlns:a16="http://schemas.microsoft.com/office/drawing/2014/main" val="2982869435"/>
                    </a:ext>
                  </a:extLst>
                </a:gridCol>
              </a:tblGrid>
              <a:tr h="177582">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901951">
                <a:tc rowSpan="2">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a:t>
                      </a: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endParaRPr lang="it-IT" sz="1100" b="1" kern="1200" dirty="0">
                        <a:solidFill>
                          <a:srgbClr val="0070C0"/>
                        </a:solidFill>
                        <a:effectLst/>
                        <a:latin typeface="Comic Sans MS" panose="030F0702030302020204" pitchFamily="66" charset="0"/>
                        <a:ea typeface="Times New Roman" panose="02020603050405020304" pitchFamily="18" charset="0"/>
                        <a:cs typeface="TimesNewRoman"/>
                      </a:endParaRPr>
                    </a:p>
                    <a:p>
                      <a:pPr>
                        <a:lnSpc>
                          <a:spcPct val="107000"/>
                        </a:lnSpc>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
                        </a:rPr>
                        <a:t>0.1.5 - Metodi di Valutazione/Monitoraggio: </a:t>
                      </a: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nel progetto sono previste e descritte nel dettaglio:</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Utilizzo e descrizione di metodi di valutazione del gradimento delle iniziative. </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Monitoraggio dell’andamento del progetto e modalità di valutazione finale.  </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4</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Attribuzione del punteggio in base alla dichiarazione dei contenuti progettuali:</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se nessuno dei requisiti è riscontrabile: </a:t>
                      </a:r>
                      <a:r>
                        <a:rPr lang="it-IT" sz="1100" b="1" kern="1200" dirty="0">
                          <a:solidFill>
                            <a:srgbClr val="002060"/>
                          </a:solidFill>
                          <a:effectLst/>
                          <a:latin typeface="Comic Sans MS" panose="030F0702030302020204" pitchFamily="66" charset="0"/>
                          <a:ea typeface="Times New Roman" panose="02020603050405020304" pitchFamily="18" charset="0"/>
                          <a:cs typeface="TimesNewRoman"/>
                        </a:rPr>
                        <a:t>0 punti; </a:t>
                      </a:r>
                      <a:endPar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procedure per la verifica di gradimento dell’iniziativa: </a:t>
                      </a:r>
                      <a:r>
                        <a:rPr lang="it-IT" sz="1100" b="1" kern="1200"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procedure per il monitoraggio e la valutazione degli esiti del progetto: </a:t>
                      </a:r>
                      <a:r>
                        <a:rPr lang="it-IT" sz="1100" b="1" kern="1200"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rowSpan="2">
                  <a:txBody>
                    <a:bodyPr/>
                    <a:lstStyle/>
                    <a:p>
                      <a:pPr marL="0" algn="l" defTabSz="685766" rtl="0" eaLnBrk="1" latinLnBrk="0" hangingPunct="1"/>
                      <a:r>
                        <a:rPr lang="it-IT" sz="1000" b="1" kern="1200" dirty="0">
                          <a:solidFill>
                            <a:srgbClr val="002060"/>
                          </a:solidFill>
                          <a:effectLst/>
                          <a:latin typeface="Comic Sans MS" panose="030F0702030302020204" pitchFamily="66" charset="0"/>
                          <a:ea typeface="+mn-ea"/>
                          <a:cs typeface="+mn-cs"/>
                        </a:rPr>
                        <a:t>(parziale)</a:t>
                      </a:r>
                    </a:p>
                    <a:p>
                      <a:pPr marL="0" marR="0" lvl="0" indent="0" algn="l" defTabSz="685766" rtl="0" eaLnBrk="1" fontAlgn="auto" latinLnBrk="0" hangingPunct="1">
                        <a:lnSpc>
                          <a:spcPct val="100000"/>
                        </a:lnSpc>
                        <a:spcBef>
                          <a:spcPts val="0"/>
                        </a:spcBef>
                        <a:spcAft>
                          <a:spcPts val="0"/>
                        </a:spcAft>
                        <a:buClrTx/>
                        <a:buSzTx/>
                        <a:buFontTx/>
                        <a:buNone/>
                        <a:tabLst/>
                        <a:defRPr/>
                      </a:pPr>
                      <a:endParaRPr lang="it-IT" sz="1000" b="1" kern="1200" dirty="0">
                        <a:solidFill>
                          <a:srgbClr val="002060"/>
                        </a:solidFill>
                        <a:effectLst/>
                        <a:latin typeface="Comic Sans MS" panose="030F0702030302020204" pitchFamily="66" charset="0"/>
                        <a:ea typeface="+mn-ea"/>
                        <a:cs typeface="+mn-cs"/>
                      </a:endParaRPr>
                    </a:p>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875956888"/>
                  </a:ext>
                </a:extLst>
              </a:tr>
              <a:tr h="1901951">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endParaRPr lang="it-IT" sz="1100" b="1" kern="1200" dirty="0">
                        <a:solidFill>
                          <a:srgbClr val="0070C0"/>
                        </a:solidFill>
                        <a:effectLst/>
                        <a:latin typeface="Comic Sans MS" panose="030F0702030302020204" pitchFamily="66" charset="0"/>
                        <a:ea typeface="Times New Roman" panose="02020603050405020304" pitchFamily="18" charset="0"/>
                        <a:cs typeface="TimesNewRoman"/>
                      </a:endParaRPr>
                    </a:p>
                    <a:p>
                      <a:pPr>
                        <a:lnSpc>
                          <a:spcPct val="107000"/>
                        </a:lnSpc>
                        <a:spcAft>
                          <a:spcPts val="0"/>
                        </a:spcAft>
                      </a:pPr>
                      <a:endParaRPr lang="it-IT" sz="1100" b="1" kern="1200" dirty="0">
                        <a:solidFill>
                          <a:srgbClr val="0070C0"/>
                        </a:solidFill>
                        <a:effectLst/>
                        <a:latin typeface="Comic Sans MS" panose="030F0702030302020204" pitchFamily="66" charset="0"/>
                        <a:ea typeface="Times New Roman" panose="02020603050405020304" pitchFamily="18" charset="0"/>
                        <a:cs typeface="TimesNewRoman"/>
                      </a:endParaRPr>
                    </a:p>
                    <a:p>
                      <a:pPr>
                        <a:lnSpc>
                          <a:spcPct val="107000"/>
                        </a:lnSpc>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
                        </a:rPr>
                        <a:t>0.1.6 – Progetti di Innovazione: </a:t>
                      </a:r>
                      <a:endParaRPr lang="it-IT" sz="11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-attività informativa dei risultati ottenuti dai progetti GO; </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altri progetti di innovazione sostenuti </a:t>
                      </a:r>
                      <a:r>
                        <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da altri fondi unionali, nazionali e regionali.</a:t>
                      </a:r>
                    </a:p>
                  </a:txBody>
                  <a:tcPr marL="68580" marR="68580" marT="0" marB="0"/>
                </a:tc>
                <a:tc>
                  <a:txBody>
                    <a:bodyPr/>
                    <a:lstStyle/>
                    <a:p>
                      <a:pPr algn="ctr">
                        <a:lnSpc>
                          <a:spcPct val="107000"/>
                        </a:lnSpc>
                        <a:spcAft>
                          <a:spcPts val="0"/>
                        </a:spcAft>
                      </a:pPr>
                      <a:r>
                        <a:rPr lang="it-IT" sz="1100" kern="1200">
                          <a:solidFill>
                            <a:srgbClr val="002060"/>
                          </a:solidFill>
                          <a:effectLst/>
                          <a:latin typeface="Comic Sans MS" panose="030F0702030302020204" pitchFamily="66" charset="0"/>
                          <a:ea typeface="Times New Roman" panose="02020603050405020304" pitchFamily="18" charset="0"/>
                          <a:cs typeface="TimesNewRoman"/>
                        </a:rPr>
                        <a:t>5</a:t>
                      </a:r>
                      <a:endParaRPr lang="it-IT" sz="1100" kern="12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endParaRPr lang="it-IT" sz="1100" kern="1200" dirty="0">
                        <a:solidFill>
                          <a:srgbClr val="002060"/>
                        </a:solidFill>
                        <a:effectLst/>
                        <a:latin typeface="Comic Sans MS" panose="030F0702030302020204" pitchFamily="66" charset="0"/>
                        <a:ea typeface="Times New Roman" panose="02020603050405020304" pitchFamily="18" charset="0"/>
                        <a:cs typeface="TimesNewRoman"/>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GO regionali, nazionale ed Europei 1 punto per progetto, fino a massimo di </a:t>
                      </a:r>
                      <a:r>
                        <a:rPr lang="it-IT" sz="1100" b="1" kern="1200"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 Altri progetti di innovazione con Fondi regionali, nazionale ed Europei: </a:t>
                      </a:r>
                      <a:r>
                        <a:rPr lang="it-IT" sz="1100" b="1" kern="1200" dirty="0">
                          <a:solidFill>
                            <a:srgbClr val="002060"/>
                          </a:solidFill>
                          <a:effectLst/>
                          <a:latin typeface="Comic Sans MS" panose="030F0702030302020204" pitchFamily="66" charset="0"/>
                          <a:ea typeface="Times New Roman" panose="02020603050405020304" pitchFamily="18" charset="0"/>
                          <a:cs typeface="TimesNewRoman"/>
                        </a:rPr>
                        <a:t>1 punti</a:t>
                      </a:r>
                      <a:endParaRPr lang="it-IT" sz="1100" b="1"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kern="12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100" kern="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vMerge="1">
                  <a:txBody>
                    <a:bodyPr/>
                    <a:lstStyle/>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2623043493"/>
                  </a:ext>
                </a:extLst>
              </a:tr>
            </a:tbl>
          </a:graphicData>
        </a:graphic>
      </p:graphicFrame>
    </p:spTree>
    <p:extLst>
      <p:ext uri="{BB962C8B-B14F-4D97-AF65-F5344CB8AC3E}">
        <p14:creationId xmlns:p14="http://schemas.microsoft.com/office/powerpoint/2010/main" val="15400575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1835067000"/>
              </p:ext>
            </p:extLst>
          </p:nvPr>
        </p:nvGraphicFramePr>
        <p:xfrm>
          <a:off x="51289" y="902682"/>
          <a:ext cx="9041423" cy="4106783"/>
        </p:xfrm>
        <a:graphic>
          <a:graphicData uri="http://schemas.openxmlformats.org/drawingml/2006/table">
            <a:tbl>
              <a:tblPr firstRow="1" bandRow="1">
                <a:tableStyleId>{5C22544A-7EE6-4342-B048-85BDC9FD1C3A}</a:tableStyleId>
              </a:tblPr>
              <a:tblGrid>
                <a:gridCol w="1440962">
                  <a:extLst>
                    <a:ext uri="{9D8B030D-6E8A-4147-A177-3AD203B41FA5}">
                      <a16:colId xmlns:a16="http://schemas.microsoft.com/office/drawing/2014/main" val="3597735164"/>
                    </a:ext>
                  </a:extLst>
                </a:gridCol>
                <a:gridCol w="3368803">
                  <a:extLst>
                    <a:ext uri="{9D8B030D-6E8A-4147-A177-3AD203B41FA5}">
                      <a16:colId xmlns:a16="http://schemas.microsoft.com/office/drawing/2014/main" val="2120465235"/>
                    </a:ext>
                  </a:extLst>
                </a:gridCol>
                <a:gridCol w="1008588">
                  <a:extLst>
                    <a:ext uri="{9D8B030D-6E8A-4147-A177-3AD203B41FA5}">
                      <a16:colId xmlns:a16="http://schemas.microsoft.com/office/drawing/2014/main" val="4099523750"/>
                    </a:ext>
                  </a:extLst>
                </a:gridCol>
                <a:gridCol w="2457389">
                  <a:extLst>
                    <a:ext uri="{9D8B030D-6E8A-4147-A177-3AD203B41FA5}">
                      <a16:colId xmlns:a16="http://schemas.microsoft.com/office/drawing/2014/main" val="1724762624"/>
                    </a:ext>
                  </a:extLst>
                </a:gridCol>
                <a:gridCol w="765681">
                  <a:extLst>
                    <a:ext uri="{9D8B030D-6E8A-4147-A177-3AD203B41FA5}">
                      <a16:colId xmlns:a16="http://schemas.microsoft.com/office/drawing/2014/main" val="2982869435"/>
                    </a:ext>
                  </a:extLst>
                </a:gridCol>
              </a:tblGrid>
              <a:tr h="359203">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388745">
                <a:tc rowSpan="2">
                  <a:txBody>
                    <a:bodyPr/>
                    <a:lstStyle/>
                    <a:p>
                      <a:pPr>
                        <a:lnSpc>
                          <a:spcPct val="107000"/>
                        </a:lnSpc>
                        <a:spcAft>
                          <a:spcPts val="0"/>
                        </a:spcAft>
                      </a:pPr>
                      <a:r>
                        <a:rPr lang="it-IT" sz="1200" b="1" dirty="0">
                          <a:solidFill>
                            <a:srgbClr val="002060"/>
                          </a:solidFill>
                          <a:effectLst/>
                          <a:latin typeface="Comic Sans MS" panose="030F0702030302020204" pitchFamily="66" charset="0"/>
                          <a:ea typeface="Calibri" panose="020F0502020204030204" pitchFamily="34" charset="0"/>
                          <a:cs typeface="TimesNewRoman"/>
                        </a:rPr>
                        <a:t>02 - Qualità del team di progetto </a:t>
                      </a:r>
                    </a:p>
                    <a:p>
                      <a:pPr>
                        <a:lnSpc>
                          <a:spcPct val="107000"/>
                        </a:lnSpc>
                        <a:spcAft>
                          <a:spcPts val="0"/>
                        </a:spcAft>
                      </a:pPr>
                      <a:endParaRPr lang="it-IT" sz="1200" b="1" dirty="0">
                        <a:solidFill>
                          <a:srgbClr val="002060"/>
                        </a:solidFill>
                        <a:effectLst/>
                        <a:latin typeface="+mj-lt"/>
                        <a:ea typeface="Calibri" panose="020F0502020204030204" pitchFamily="34" charset="0"/>
                        <a:cs typeface="TimesNewRoman"/>
                      </a:endParaRPr>
                    </a:p>
                  </a:txBody>
                  <a:tcPr marL="68580" marR="68580" marT="0" marB="0" anchor="ctr"/>
                </a:tc>
                <a:tc>
                  <a:txBody>
                    <a:bodyPr/>
                    <a:lstStyle/>
                    <a:p>
                      <a:pPr marL="0" algn="l" defTabSz="685775" rtl="0" eaLnBrk="1" latinLnBrk="0" hangingPunct="1">
                        <a:lnSpc>
                          <a:spcPct val="107000"/>
                        </a:lnSpc>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PS-BoldMT"/>
                        </a:rPr>
                        <a:t>0.2.1 Composizione del team di progetto (è il gruppo di lavoro che sovraintende all’attuazione del progetto informativo)</a:t>
                      </a:r>
                      <a:endParaRPr lang="it-IT" sz="11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ItalicMT"/>
                        </a:rPr>
                        <a:t>Saranno considerati l’appropriatezza delle competenze specifiche, dei ruoli e delle esperienze in funzione del progetto di informazione presentato, sia del capofila che dell’eventuale partner in caso di ATI/ATS, la complementarità del team di progetto, compresa la rappresentatività a livello territoriale dell’eventuale partner o capifila.</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10</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Appropriatezza </a:t>
                      </a:r>
                      <a:r>
                        <a:rPr lang="it-IT" sz="1100" dirty="0">
                          <a:solidFill>
                            <a:srgbClr val="002060"/>
                          </a:solidFill>
                          <a:effectLst/>
                          <a:latin typeface="Comic Sans MS" panose="030F0702030302020204" pitchFamily="66" charset="0"/>
                          <a:ea typeface="Times New Roman" panose="02020603050405020304" pitchFamily="18" charset="0"/>
                          <a:cs typeface="TimesNewRomanPS-ItalicMT"/>
                        </a:rPr>
                        <a:t>delle competenze specifiche:</a:t>
                      </a: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da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0 a 3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Esperienza e ruoli del team: da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0 a 2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Complementarietà del team: da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0 a 2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Rappresentatività: da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0 a 3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marR="0" lvl="0" indent="0" algn="l" defTabSz="685766" rtl="0" eaLnBrk="1" fontAlgn="auto" latinLnBrk="0" hangingPunct="1">
                        <a:lnSpc>
                          <a:spcPct val="100000"/>
                        </a:lnSpc>
                        <a:spcBef>
                          <a:spcPts val="0"/>
                        </a:spcBef>
                        <a:spcAft>
                          <a:spcPts val="0"/>
                        </a:spcAft>
                        <a:buClrTx/>
                        <a:buSzTx/>
                        <a:buFontTx/>
                        <a:buNone/>
                        <a:tabLst/>
                        <a:defRPr/>
                      </a:pPr>
                      <a:r>
                        <a:rPr lang="it-IT" sz="1000" b="1" kern="1200" dirty="0">
                          <a:solidFill>
                            <a:srgbClr val="002060"/>
                          </a:solidFill>
                          <a:effectLst/>
                          <a:latin typeface="Comic Sans MS" panose="030F0702030302020204" pitchFamily="66" charset="0"/>
                          <a:ea typeface="+mn-ea"/>
                          <a:cs typeface="+mn-cs"/>
                        </a:rPr>
                        <a:t>(parziale)</a:t>
                      </a:r>
                    </a:p>
                  </a:txBody>
                  <a:tcPr anchor="ctr"/>
                </a:tc>
                <a:extLst>
                  <a:ext uri="{0D108BD9-81ED-4DB2-BD59-A6C34878D82A}">
                    <a16:rowId xmlns:a16="http://schemas.microsoft.com/office/drawing/2014/main" val="3875956888"/>
                  </a:ext>
                </a:extLst>
              </a:tr>
              <a:tr h="1476827">
                <a:tc vMerge="1">
                  <a:txBody>
                    <a:bodyPr/>
                    <a:lstStyle/>
                    <a:p>
                      <a:endParaRPr lang="it-IT"/>
                    </a:p>
                  </a:txBody>
                  <a:tcPr/>
                </a:tc>
                <a:tc>
                  <a:txBody>
                    <a:bodyPr/>
                    <a:lstStyle/>
                    <a:p>
                      <a:pPr>
                        <a:lnSpc>
                          <a:spcPct val="107000"/>
                        </a:lnSpc>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
                        </a:rPr>
                        <a:t>0.2.2 Esperienza del capofila nella gestione amministrativa e nel coordinamento di progetti di informazione.</a:t>
                      </a:r>
                      <a:endParaRPr lang="it-IT" sz="11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a:solidFill>
                            <a:srgbClr val="002060"/>
                          </a:solidFill>
                          <a:effectLst/>
                          <a:latin typeface="Comic Sans MS" panose="030F0702030302020204" pitchFamily="66" charset="0"/>
                          <a:ea typeface="Times New Roman" panose="02020603050405020304" pitchFamily="18" charset="0"/>
                          <a:cs typeface="TimesNewRoman"/>
                        </a:rPr>
                        <a:t>6</a:t>
                      </a:r>
                      <a:endParaRPr lang="it-IT" sz="11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Nessuna esperienza: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0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Esperienza</a:t>
                      </a:r>
                      <a:r>
                        <a:rPr lang="it-IT" sz="1100" u="sng" dirty="0">
                          <a:solidFill>
                            <a:srgbClr val="002060"/>
                          </a:solidFill>
                          <a:effectLst/>
                          <a:latin typeface="Comic Sans MS" panose="030F0702030302020204" pitchFamily="66" charset="0"/>
                          <a:ea typeface="Times New Roman" panose="02020603050405020304" pitchFamily="18" charset="0"/>
                          <a:cs typeface="TimesNewRomanPSMT"/>
                        </a:rPr>
                        <a:t>,</a:t>
                      </a: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in </a:t>
                      </a:r>
                      <a:r>
                        <a:rPr lang="it-IT" sz="1100" dirty="0">
                          <a:solidFill>
                            <a:srgbClr val="002060"/>
                          </a:solidFill>
                          <a:effectLst/>
                          <a:latin typeface="Comic Sans MS" panose="030F0702030302020204" pitchFamily="66" charset="0"/>
                          <a:ea typeface="Times New Roman" panose="02020603050405020304" pitchFamily="18" charset="0"/>
                          <a:cs typeface="TimesNewRomanPS-BoldMT"/>
                        </a:rPr>
                        <a:t>progetti informativi e multi attori finanziati da PSR/CSR </a:t>
                      </a:r>
                      <a:r>
                        <a:rPr lang="it-IT" sz="1100" u="sng" dirty="0">
                          <a:solidFill>
                            <a:srgbClr val="002060"/>
                          </a:solidFill>
                          <a:effectLst/>
                          <a:latin typeface="Comic Sans MS" panose="030F0702030302020204" pitchFamily="66" charset="0"/>
                          <a:ea typeface="Times New Roman" panose="02020603050405020304" pitchFamily="18" charset="0"/>
                          <a:cs typeface="TimesNewRomanPS-BoldMT"/>
                        </a:rPr>
                        <a:t>ma non nel ruolo di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u="sng" dirty="0">
                          <a:solidFill>
                            <a:srgbClr val="002060"/>
                          </a:solidFill>
                          <a:effectLst/>
                          <a:latin typeface="Comic Sans MS" panose="030F0702030302020204" pitchFamily="66" charset="0"/>
                          <a:ea typeface="Times New Roman" panose="02020603050405020304" pitchFamily="18" charset="0"/>
                          <a:cs typeface="TimesNewRomanPS-BoldMT"/>
                        </a:rPr>
                        <a:t>Capofila</a:t>
                      </a:r>
                      <a:r>
                        <a:rPr lang="it-IT" sz="1100" dirty="0">
                          <a:solidFill>
                            <a:srgbClr val="002060"/>
                          </a:solidFill>
                          <a:effectLst/>
                          <a:latin typeface="Comic Sans MS" panose="030F0702030302020204" pitchFamily="66" charset="0"/>
                          <a:ea typeface="Times New Roman" panose="02020603050405020304" pitchFamily="18" charset="0"/>
                          <a:cs typeface="TimesNewRomanPS-BoldMT"/>
                        </a:rPr>
                        <a:t>:</a:t>
                      </a: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3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PSMT"/>
                        </a:rPr>
                        <a:t>Esperienza, in </a:t>
                      </a:r>
                      <a:r>
                        <a:rPr lang="it-IT" sz="1100" dirty="0">
                          <a:solidFill>
                            <a:srgbClr val="002060"/>
                          </a:solidFill>
                          <a:effectLst/>
                          <a:latin typeface="Comic Sans MS" panose="030F0702030302020204" pitchFamily="66" charset="0"/>
                          <a:ea typeface="Times New Roman" panose="02020603050405020304" pitchFamily="18" charset="0"/>
                          <a:cs typeface="TimesNewRomanPS-BoldMT"/>
                        </a:rPr>
                        <a:t>progetti informativi e multi attori finanziati da PSR/CSR </a:t>
                      </a:r>
                      <a:r>
                        <a:rPr lang="it-IT" sz="1100" u="sng" dirty="0">
                          <a:solidFill>
                            <a:srgbClr val="002060"/>
                          </a:solidFill>
                          <a:effectLst/>
                          <a:latin typeface="Comic Sans MS" panose="030F0702030302020204" pitchFamily="66" charset="0"/>
                          <a:ea typeface="Times New Roman" panose="02020603050405020304" pitchFamily="18" charset="0"/>
                          <a:cs typeface="TimesNewRomanPS-BoldMT"/>
                        </a:rPr>
                        <a:t>nel ruolo di Capofila</a:t>
                      </a:r>
                      <a:r>
                        <a:rPr lang="it-IT" sz="1100" dirty="0">
                          <a:solidFill>
                            <a:srgbClr val="002060"/>
                          </a:solidFill>
                          <a:effectLst/>
                          <a:latin typeface="Comic Sans MS" panose="030F0702030302020204" pitchFamily="66" charset="0"/>
                          <a:ea typeface="Times New Roman" panose="02020603050405020304" pitchFamily="18" charset="0"/>
                          <a:cs typeface="TimesNewRomanPS-BoldMT"/>
                        </a:rPr>
                        <a:t>:</a:t>
                      </a:r>
                      <a:r>
                        <a:rPr lang="it-IT" sz="1100" dirty="0">
                          <a:solidFill>
                            <a:srgbClr val="002060"/>
                          </a:solidFill>
                          <a:effectLst/>
                          <a:latin typeface="Comic Sans MS" panose="030F0702030302020204" pitchFamily="66" charset="0"/>
                          <a:ea typeface="Times New Roman" panose="02020603050405020304" pitchFamily="18" charset="0"/>
                          <a:cs typeface="TimesNewRomanPSMT"/>
                        </a:rPr>
                        <a:t> </a:t>
                      </a:r>
                      <a:r>
                        <a:rPr lang="it-IT" sz="1100" b="1" dirty="0">
                          <a:solidFill>
                            <a:srgbClr val="002060"/>
                          </a:solidFill>
                          <a:effectLst/>
                          <a:latin typeface="Comic Sans MS" panose="030F0702030302020204" pitchFamily="66" charset="0"/>
                          <a:ea typeface="Times New Roman" panose="02020603050405020304" pitchFamily="18" charset="0"/>
                          <a:cs typeface="TimesNewRomanPSMT"/>
                        </a:rPr>
                        <a:t>6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PUNTEGGI NON CUMULABILI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3137957831"/>
                  </a:ext>
                </a:extLst>
              </a:tr>
            </a:tbl>
          </a:graphicData>
        </a:graphic>
      </p:graphicFrame>
    </p:spTree>
    <p:extLst>
      <p:ext uri="{BB962C8B-B14F-4D97-AF65-F5344CB8AC3E}">
        <p14:creationId xmlns:p14="http://schemas.microsoft.com/office/powerpoint/2010/main" val="338860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6916A4C9-C2F5-4D43-8D19-F894E8F298F1}"/>
              </a:ext>
            </a:extLst>
          </p:cNvPr>
          <p:cNvGraphicFramePr>
            <a:graphicFrameLocks noGrp="1"/>
          </p:cNvGraphicFramePr>
          <p:nvPr>
            <p:extLst>
              <p:ext uri="{D42A27DB-BD31-4B8C-83A1-F6EECF244321}">
                <p14:modId xmlns:p14="http://schemas.microsoft.com/office/powerpoint/2010/main" val="2140670272"/>
              </p:ext>
            </p:extLst>
          </p:nvPr>
        </p:nvGraphicFramePr>
        <p:xfrm>
          <a:off x="51289" y="902682"/>
          <a:ext cx="9041423" cy="3224775"/>
        </p:xfrm>
        <a:graphic>
          <a:graphicData uri="http://schemas.openxmlformats.org/drawingml/2006/table">
            <a:tbl>
              <a:tblPr firstRow="1" bandRow="1">
                <a:tableStyleId>{5C22544A-7EE6-4342-B048-85BDC9FD1C3A}</a:tableStyleId>
              </a:tblPr>
              <a:tblGrid>
                <a:gridCol w="1440962">
                  <a:extLst>
                    <a:ext uri="{9D8B030D-6E8A-4147-A177-3AD203B41FA5}">
                      <a16:colId xmlns:a16="http://schemas.microsoft.com/office/drawing/2014/main" val="3597735164"/>
                    </a:ext>
                  </a:extLst>
                </a:gridCol>
                <a:gridCol w="3368803">
                  <a:extLst>
                    <a:ext uri="{9D8B030D-6E8A-4147-A177-3AD203B41FA5}">
                      <a16:colId xmlns:a16="http://schemas.microsoft.com/office/drawing/2014/main" val="2120465235"/>
                    </a:ext>
                  </a:extLst>
                </a:gridCol>
                <a:gridCol w="1008588">
                  <a:extLst>
                    <a:ext uri="{9D8B030D-6E8A-4147-A177-3AD203B41FA5}">
                      <a16:colId xmlns:a16="http://schemas.microsoft.com/office/drawing/2014/main" val="4099523750"/>
                    </a:ext>
                  </a:extLst>
                </a:gridCol>
                <a:gridCol w="2457389">
                  <a:extLst>
                    <a:ext uri="{9D8B030D-6E8A-4147-A177-3AD203B41FA5}">
                      <a16:colId xmlns:a16="http://schemas.microsoft.com/office/drawing/2014/main" val="1724762624"/>
                    </a:ext>
                  </a:extLst>
                </a:gridCol>
                <a:gridCol w="765681">
                  <a:extLst>
                    <a:ext uri="{9D8B030D-6E8A-4147-A177-3AD203B41FA5}">
                      <a16:colId xmlns:a16="http://schemas.microsoft.com/office/drawing/2014/main" val="2982869435"/>
                    </a:ext>
                  </a:extLst>
                </a:gridCol>
              </a:tblGrid>
              <a:tr h="359203">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388745">
                <a:tc rowSpan="2">
                  <a:txBody>
                    <a:bodyPr/>
                    <a:lstStyle/>
                    <a:p>
                      <a:pPr>
                        <a:lnSpc>
                          <a:spcPct val="107000"/>
                        </a:lnSpc>
                        <a:spcAft>
                          <a:spcPts val="0"/>
                        </a:spcAft>
                      </a:pPr>
                      <a:r>
                        <a:rPr lang="it-IT" sz="1200" b="1" dirty="0">
                          <a:solidFill>
                            <a:srgbClr val="002060"/>
                          </a:solidFill>
                          <a:effectLst/>
                          <a:latin typeface="Comic Sans MS" panose="030F0702030302020204" pitchFamily="66" charset="0"/>
                          <a:ea typeface="Calibri" panose="020F0502020204030204" pitchFamily="34" charset="0"/>
                          <a:cs typeface="TimesNewRoman"/>
                        </a:rPr>
                        <a:t>02 - Qualità del team di progetto </a:t>
                      </a:r>
                    </a:p>
                    <a:p>
                      <a:pPr>
                        <a:lnSpc>
                          <a:spcPct val="107000"/>
                        </a:lnSpc>
                        <a:spcAft>
                          <a:spcPts val="0"/>
                        </a:spcAft>
                      </a:pPr>
                      <a:endParaRPr lang="it-IT" sz="1200" b="1" dirty="0">
                        <a:solidFill>
                          <a:srgbClr val="002060"/>
                        </a:solidFill>
                        <a:effectLst/>
                        <a:latin typeface="+mj-lt"/>
                        <a:ea typeface="Calibri" panose="020F0502020204030204" pitchFamily="34" charset="0"/>
                        <a:cs typeface="TimesNewRoman"/>
                      </a:endParaRPr>
                    </a:p>
                  </a:txBody>
                  <a:tcPr marL="68580" marR="68580" marT="0" marB="0" anchor="ctr"/>
                </a:tc>
                <a:tc>
                  <a:txBody>
                    <a:bodyPr/>
                    <a:lstStyle/>
                    <a:p>
                      <a:pPr>
                        <a:lnSpc>
                          <a:spcPct val="107000"/>
                        </a:lnSpc>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
                        </a:rPr>
                        <a:t>0.2.3 Presenza nel team di progetto di personale con documentata esperienza a livello europeo con particolare riferimento a PEI AGRI e AKIS </a:t>
                      </a:r>
                      <a:endParaRPr lang="it-IT" sz="11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a:solidFill>
                            <a:srgbClr val="002060"/>
                          </a:solidFill>
                          <a:effectLst/>
                          <a:latin typeface="Comic Sans MS" panose="030F0702030302020204" pitchFamily="66" charset="0"/>
                          <a:ea typeface="Times New Roman" panose="02020603050405020304" pitchFamily="18" charset="0"/>
                          <a:cs typeface="TimesNewRoman"/>
                        </a:rPr>
                        <a:t>6</a:t>
                      </a:r>
                      <a:endParaRPr lang="it-IT" sz="11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Si tratta di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personale dipendente</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coinvolto nel team di progetto: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Si tratta di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collaboratori esterni</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coinvolti nel team di progetto: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algn="ctr" defTabSz="685766" rtl="0" eaLnBrk="1" latinLnBrk="0" hangingPunct="1"/>
                      <a:r>
                        <a:rPr lang="it-IT" sz="1100" b="1" kern="1200" dirty="0">
                          <a:solidFill>
                            <a:srgbClr val="002060"/>
                          </a:solidFill>
                          <a:effectLst/>
                          <a:latin typeface="Comic Sans MS" panose="030F0702030302020204" pitchFamily="66" charset="0"/>
                          <a:ea typeface="+mn-ea"/>
                          <a:cs typeface="+mn-cs"/>
                        </a:rPr>
                        <a:t>28</a:t>
                      </a:r>
                    </a:p>
                  </a:txBody>
                  <a:tcPr anchor="ctr"/>
                </a:tc>
                <a:extLst>
                  <a:ext uri="{0D108BD9-81ED-4DB2-BD59-A6C34878D82A}">
                    <a16:rowId xmlns:a16="http://schemas.microsoft.com/office/drawing/2014/main" val="3875956888"/>
                  </a:ext>
                </a:extLst>
              </a:tr>
              <a:tr h="1476827">
                <a:tc vMerge="1">
                  <a:txBody>
                    <a:bodyPr/>
                    <a:lstStyle/>
                    <a:p>
                      <a:endParaRPr lang="it-IT"/>
                    </a:p>
                  </a:txBody>
                  <a:tcPr/>
                </a:tc>
                <a:tc>
                  <a:txBody>
                    <a:bodyPr/>
                    <a:lstStyle/>
                    <a:p>
                      <a:pPr>
                        <a:spcAft>
                          <a:spcPts val="0"/>
                        </a:spcAft>
                      </a:pPr>
                      <a:r>
                        <a:rPr lang="it-IT" sz="1100" b="1" kern="1200" dirty="0">
                          <a:solidFill>
                            <a:srgbClr val="0070C0"/>
                          </a:solidFill>
                          <a:effectLst/>
                          <a:latin typeface="Comic Sans MS" panose="030F0702030302020204" pitchFamily="66" charset="0"/>
                          <a:ea typeface="Times New Roman" panose="02020603050405020304" pitchFamily="18" charset="0"/>
                          <a:cs typeface="TimesNewRoman"/>
                        </a:rPr>
                        <a:t>0.2.4- Presenza nel team di progetto di OO.PP. AA, associazioni di produttori, cooperative, consorzi, distretti del cibo, altri soggetti in grado di aggregare il settore primario.</a:t>
                      </a:r>
                      <a:endParaRPr lang="it-IT" sz="11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a:solidFill>
                            <a:srgbClr val="002060"/>
                          </a:solidFill>
                          <a:effectLst/>
                          <a:latin typeface="Comic Sans MS" panose="030F0702030302020204" pitchFamily="66" charset="0"/>
                          <a:ea typeface="Times New Roman" panose="02020603050405020304" pitchFamily="18" charset="0"/>
                          <a:cs typeface="TimesNewRoman"/>
                        </a:rPr>
                        <a:t>6</a:t>
                      </a:r>
                      <a:endParaRPr lang="it-IT" sz="11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1 soggetto: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3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2 o più soggetti: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6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PUNTEGGI NON CUMULABILI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3137957831"/>
                  </a:ext>
                </a:extLst>
              </a:tr>
            </a:tbl>
          </a:graphicData>
        </a:graphic>
      </p:graphicFrame>
    </p:spTree>
    <p:extLst>
      <p:ext uri="{BB962C8B-B14F-4D97-AF65-F5344CB8AC3E}">
        <p14:creationId xmlns:p14="http://schemas.microsoft.com/office/powerpoint/2010/main" val="2173658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3971928522"/>
              </p:ext>
            </p:extLst>
          </p:nvPr>
        </p:nvGraphicFramePr>
        <p:xfrm>
          <a:off x="1" y="707698"/>
          <a:ext cx="9090659" cy="4281237"/>
        </p:xfrm>
        <a:graphic>
          <a:graphicData uri="http://schemas.openxmlformats.org/drawingml/2006/table">
            <a:tbl>
              <a:tblPr firstRow="1" bandRow="1">
                <a:tableStyleId>{5C22544A-7EE6-4342-B048-85BDC9FD1C3A}</a:tableStyleId>
              </a:tblPr>
              <a:tblGrid>
                <a:gridCol w="1487704">
                  <a:extLst>
                    <a:ext uri="{9D8B030D-6E8A-4147-A177-3AD203B41FA5}">
                      <a16:colId xmlns:a16="http://schemas.microsoft.com/office/drawing/2014/main" val="3597735164"/>
                    </a:ext>
                  </a:extLst>
                </a:gridCol>
                <a:gridCol w="3175735">
                  <a:extLst>
                    <a:ext uri="{9D8B030D-6E8A-4147-A177-3AD203B41FA5}">
                      <a16:colId xmlns:a16="http://schemas.microsoft.com/office/drawing/2014/main" val="2120465235"/>
                    </a:ext>
                  </a:extLst>
                </a:gridCol>
                <a:gridCol w="822960">
                  <a:extLst>
                    <a:ext uri="{9D8B030D-6E8A-4147-A177-3AD203B41FA5}">
                      <a16:colId xmlns:a16="http://schemas.microsoft.com/office/drawing/2014/main" val="4099523750"/>
                    </a:ext>
                  </a:extLst>
                </a:gridCol>
                <a:gridCol w="2823141">
                  <a:extLst>
                    <a:ext uri="{9D8B030D-6E8A-4147-A177-3AD203B41FA5}">
                      <a16:colId xmlns:a16="http://schemas.microsoft.com/office/drawing/2014/main" val="1724762624"/>
                    </a:ext>
                  </a:extLst>
                </a:gridCol>
                <a:gridCol w="781119">
                  <a:extLst>
                    <a:ext uri="{9D8B030D-6E8A-4147-A177-3AD203B41FA5}">
                      <a16:colId xmlns:a16="http://schemas.microsoft.com/office/drawing/2014/main" val="2982869435"/>
                    </a:ext>
                  </a:extLst>
                </a:gridCol>
              </a:tblGrid>
              <a:tr h="309559">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743526">
                <a:tc>
                  <a:txBody>
                    <a:bodyPr/>
                    <a:lstStyle/>
                    <a:p>
                      <a:r>
                        <a:rPr lang="it-IT" sz="1100" b="1" kern="1200" dirty="0">
                          <a:solidFill>
                            <a:srgbClr val="002060"/>
                          </a:solidFill>
                          <a:effectLst/>
                          <a:latin typeface="Comic Sans MS" panose="030F0702030302020204" pitchFamily="66" charset="0"/>
                          <a:ea typeface="+mn-ea"/>
                          <a:cs typeface="+mn-cs"/>
                        </a:rPr>
                        <a:t>03 - Coerenza delle tematiche affrontate con gli obiettivi generali e specifici della PAC</a:t>
                      </a:r>
                      <a:endParaRPr lang="it-IT" sz="1100" kern="1200" dirty="0">
                        <a:solidFill>
                          <a:srgbClr val="002060"/>
                        </a:solidFill>
                        <a:effectLst/>
                        <a:latin typeface="Comic Sans MS" panose="030F0702030302020204" pitchFamily="66" charset="0"/>
                        <a:ea typeface="+mn-ea"/>
                        <a:cs typeface="+mn-cs"/>
                      </a:endParaRPr>
                    </a:p>
                  </a:txBody>
                  <a:tcPr marL="68580" marR="68580" marT="0" marB="0" anchor="ctr"/>
                </a:tc>
                <a:tc>
                  <a:txBody>
                    <a:bodyPr/>
                    <a:lstStyle/>
                    <a:p>
                      <a:pPr>
                        <a:lnSpc>
                          <a:spcPct val="107000"/>
                        </a:lnSpc>
                        <a:spcAft>
                          <a:spcPts val="0"/>
                        </a:spcAft>
                      </a:pPr>
                      <a:r>
                        <a:rPr lang="it-IT" sz="1200" b="1" dirty="0">
                          <a:solidFill>
                            <a:srgbClr val="0070C0"/>
                          </a:solidFill>
                          <a:effectLst/>
                          <a:latin typeface="Comic Sans MS" panose="030F0702030302020204" pitchFamily="66" charset="0"/>
                          <a:ea typeface="Times New Roman" panose="02020603050405020304" pitchFamily="18" charset="0"/>
                          <a:cs typeface="TimesNewRoman"/>
                        </a:rPr>
                        <a:t>0.3</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200" b="1" kern="1200" dirty="0">
                          <a:solidFill>
                            <a:srgbClr val="0070C0"/>
                          </a:solidFill>
                          <a:effectLst/>
                          <a:latin typeface="Comic Sans MS" panose="030F0702030302020204" pitchFamily="66" charset="0"/>
                          <a:ea typeface="Times New Roman" panose="02020603050405020304" pitchFamily="18" charset="0"/>
                          <a:cs typeface="TimesNewRoman"/>
                        </a:rPr>
                        <a:t>- Il progetto comprende attività i cui contenuti sono coerenti con gli obiettivi della PAC 2023-2027</a:t>
                      </a:r>
                      <a:endParaRPr lang="it-IT" sz="12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a:t>
                      </a:r>
                    </a:p>
                  </a:txBody>
                  <a:tcPr marL="68580" marR="68580" marT="0" marB="0" anchor="ctr"/>
                </a:tc>
                <a:tc>
                  <a:txBody>
                    <a:bodyPr/>
                    <a:lstStyle/>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Insufficiente: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0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Sufficiente: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1 punto</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Buono: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2</a:t>
                      </a:r>
                      <a:r>
                        <a:rPr lang="it-IT" sz="1200" dirty="0">
                          <a:solidFill>
                            <a:srgbClr val="002060"/>
                          </a:solidFill>
                          <a:effectLst/>
                          <a:latin typeface="Comic Sans MS" panose="030F0702030302020204" pitchFamily="66" charset="0"/>
                          <a:ea typeface="Times New Roman" panose="02020603050405020304" pitchFamily="18" charset="0"/>
                          <a:cs typeface="TimesNewRoman"/>
                        </a:rPr>
                        <a:t>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Ottimo: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3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5956888"/>
                  </a:ext>
                </a:extLst>
              </a:tr>
              <a:tr h="3124140">
                <a:tc>
                  <a:txBody>
                    <a:bodyPr/>
                    <a:lstStyle/>
                    <a:p>
                      <a:pPr algn="just">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04 - Premialità per specifiche tematiche e/o obiettivi e/o ricaduta territoriale e/o tipologia di attività sulla base delle diverse esigenze regionali e/o locali.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107000"/>
                        </a:lnSpc>
                        <a:spcAft>
                          <a:spcPts val="0"/>
                        </a:spcAft>
                      </a:pPr>
                      <a:r>
                        <a:rPr lang="it-IT" sz="1200" b="1" kern="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0.4.1 - Tematiche:</a:t>
                      </a:r>
                    </a:p>
                    <a:p>
                      <a:pP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Tematica 1 </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Prevenzione e Gestione del rischio</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Tematica 2</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 Legalità e rispetto dei diritti in agricoltura</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Tematica 3</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 Sostenibilità Ambientale</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Tematica 4</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 Zootecnia e Benessere Animale</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5 </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100" dirty="0">
                          <a:solidFill>
                            <a:srgbClr val="002060"/>
                          </a:solidFill>
                          <a:effectLst/>
                          <a:latin typeface="Comic Sans MS" panose="030F0702030302020204" pitchFamily="66" charset="0"/>
                          <a:ea typeface="Times New Roman" panose="02020603050405020304" pitchFamily="18" charset="0"/>
                          <a:cs typeface="TimesNewRoman"/>
                        </a:rPr>
                        <a:t>Competitività</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a:solidFill>
                            <a:srgbClr val="002060"/>
                          </a:solidFill>
                          <a:effectLst/>
                          <a:latin typeface="Comic Sans MS" panose="030F0702030302020204" pitchFamily="66" charset="0"/>
                          <a:ea typeface="Times New Roman" panose="02020603050405020304" pitchFamily="18" charset="0"/>
                          <a:cs typeface="TimesNewRoman"/>
                        </a:rPr>
                        <a:t>20</a:t>
                      </a:r>
                      <a:endParaRPr lang="it-IT" sz="11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Il Progetto tratta la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1</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con oltre il 10% delle attività previste (spesa):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 Il Progetto tratta la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2</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con oltre il 10% delle attività previste (spesa):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5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 Il Progetto tratta la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3</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con oltre il 30% delle attività previste (spesa):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6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 Il Progetto tratta la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4</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con oltre il 10% delle attività previste (spesa):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 Il Progetto tratta la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tematica 5</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con oltre il 20% delle attività previste (spesa):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4</a:t>
                      </a:r>
                      <a:r>
                        <a:rPr lang="it-IT" sz="1100" dirty="0">
                          <a:solidFill>
                            <a:srgbClr val="002060"/>
                          </a:solidFill>
                          <a:effectLst/>
                          <a:latin typeface="Comic Sans MS" panose="030F0702030302020204" pitchFamily="66" charset="0"/>
                          <a:ea typeface="Times New Roman" panose="02020603050405020304" pitchFamily="18" charset="0"/>
                          <a:cs typeface="TimesNewRoman"/>
                        </a:rPr>
                        <a:t>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100" dirty="0">
                          <a:solidFill>
                            <a:srgbClr val="002060"/>
                          </a:solidFill>
                          <a:effectLst/>
                          <a:latin typeface="Comic Sans MS" panose="030F0702030302020204" pitchFamily="66" charset="0"/>
                          <a:ea typeface="Times New Roman" panose="02020603050405020304" pitchFamily="18" charset="0"/>
                          <a:cs typeface="TimesNewRoman"/>
                        </a:rPr>
                        <a:t>Punteggi cumulabili fino a un </a:t>
                      </a:r>
                      <a:r>
                        <a:rPr lang="it-IT" sz="1100" b="1" dirty="0">
                          <a:solidFill>
                            <a:srgbClr val="002060"/>
                          </a:solidFill>
                          <a:effectLst/>
                          <a:latin typeface="Comic Sans MS" panose="030F0702030302020204" pitchFamily="66" charset="0"/>
                          <a:ea typeface="Times New Roman" panose="02020603050405020304" pitchFamily="18" charset="0"/>
                          <a:cs typeface="TimesNewRoman"/>
                        </a:rPr>
                        <a:t>massimo di 20 punti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28</a:t>
                      </a:r>
                    </a:p>
                  </a:txBody>
                  <a:tcPr marL="68580" marR="68580" marT="0" marB="0" anchor="ctr"/>
                </a:tc>
                <a:extLst>
                  <a:ext uri="{0D108BD9-81ED-4DB2-BD59-A6C34878D82A}">
                    <a16:rowId xmlns:a16="http://schemas.microsoft.com/office/drawing/2014/main" val="1973973980"/>
                  </a:ext>
                </a:extLst>
              </a:tr>
            </a:tbl>
          </a:graphicData>
        </a:graphic>
      </p:graphicFrame>
    </p:spTree>
    <p:extLst>
      <p:ext uri="{BB962C8B-B14F-4D97-AF65-F5344CB8AC3E}">
        <p14:creationId xmlns:p14="http://schemas.microsoft.com/office/powerpoint/2010/main" val="706360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1978446995"/>
              </p:ext>
            </p:extLst>
          </p:nvPr>
        </p:nvGraphicFramePr>
        <p:xfrm>
          <a:off x="116498" y="707699"/>
          <a:ext cx="8814143" cy="4359129"/>
        </p:xfrm>
        <a:graphic>
          <a:graphicData uri="http://schemas.openxmlformats.org/drawingml/2006/table">
            <a:tbl>
              <a:tblPr firstRow="1" bandRow="1">
                <a:tableStyleId>{5C22544A-7EE6-4342-B048-85BDC9FD1C3A}</a:tableStyleId>
              </a:tblPr>
              <a:tblGrid>
                <a:gridCol w="1442451">
                  <a:extLst>
                    <a:ext uri="{9D8B030D-6E8A-4147-A177-3AD203B41FA5}">
                      <a16:colId xmlns:a16="http://schemas.microsoft.com/office/drawing/2014/main" val="3597735164"/>
                    </a:ext>
                  </a:extLst>
                </a:gridCol>
                <a:gridCol w="3186030">
                  <a:extLst>
                    <a:ext uri="{9D8B030D-6E8A-4147-A177-3AD203B41FA5}">
                      <a16:colId xmlns:a16="http://schemas.microsoft.com/office/drawing/2014/main" val="2120465235"/>
                    </a:ext>
                  </a:extLst>
                </a:gridCol>
                <a:gridCol w="972217">
                  <a:extLst>
                    <a:ext uri="{9D8B030D-6E8A-4147-A177-3AD203B41FA5}">
                      <a16:colId xmlns:a16="http://schemas.microsoft.com/office/drawing/2014/main" val="4099523750"/>
                    </a:ext>
                  </a:extLst>
                </a:gridCol>
                <a:gridCol w="2456086">
                  <a:extLst>
                    <a:ext uri="{9D8B030D-6E8A-4147-A177-3AD203B41FA5}">
                      <a16:colId xmlns:a16="http://schemas.microsoft.com/office/drawing/2014/main" val="1724762624"/>
                    </a:ext>
                  </a:extLst>
                </a:gridCol>
                <a:gridCol w="757359">
                  <a:extLst>
                    <a:ext uri="{9D8B030D-6E8A-4147-A177-3AD203B41FA5}">
                      <a16:colId xmlns:a16="http://schemas.microsoft.com/office/drawing/2014/main" val="2982869435"/>
                    </a:ext>
                  </a:extLst>
                </a:gridCol>
              </a:tblGrid>
              <a:tr h="301750">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185958">
                <a:tc rowSpan="2">
                  <a:txBody>
                    <a:bodyPr/>
                    <a:lstStyle/>
                    <a:p>
                      <a:pPr algn="just">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04 - premialità per specifiche tematiche e/o obiettivi e/o ricaduta territoriale e/o tipologia di attività sulla base delle diverse esigenze regionali e/o locali.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nchorCtr="1"/>
                </a:tc>
                <a:tc>
                  <a:txBody>
                    <a:bodyPr/>
                    <a:lstStyle/>
                    <a:p>
                      <a:pPr>
                        <a:lnSpc>
                          <a:spcPct val="107000"/>
                        </a:lnSpc>
                        <a:spcAft>
                          <a:spcPts val="0"/>
                        </a:spcAft>
                      </a:pPr>
                      <a:r>
                        <a:rPr lang="it-IT" sz="1200" b="1" dirty="0">
                          <a:solidFill>
                            <a:srgbClr val="0070C0"/>
                          </a:solidFill>
                          <a:effectLst/>
                          <a:latin typeface="Comic Sans MS" panose="030F0702030302020204" pitchFamily="66" charset="0"/>
                          <a:ea typeface="Times New Roman" panose="02020603050405020304" pitchFamily="18" charset="0"/>
                          <a:cs typeface="TimesNewRoman"/>
                        </a:rPr>
                        <a:t>0.4.2 -</a:t>
                      </a:r>
                      <a:r>
                        <a:rPr lang="it-IT" sz="1200" dirty="0">
                          <a:solidFill>
                            <a:srgbClr val="0070C0"/>
                          </a:solidFill>
                          <a:effectLst/>
                          <a:latin typeface="Comic Sans MS" panose="030F0702030302020204" pitchFamily="66" charset="0"/>
                          <a:ea typeface="Times New Roman" panose="02020603050405020304" pitchFamily="18" charset="0"/>
                          <a:cs typeface="TimesNewRoman"/>
                        </a:rPr>
                        <a:t> </a:t>
                      </a:r>
                      <a:r>
                        <a:rPr lang="it-IT" sz="1200" b="1" dirty="0">
                          <a:solidFill>
                            <a:srgbClr val="0070C0"/>
                          </a:solidFill>
                          <a:effectLst/>
                          <a:latin typeface="Comic Sans MS" panose="030F0702030302020204" pitchFamily="66" charset="0"/>
                          <a:ea typeface="Times New Roman" panose="02020603050405020304" pitchFamily="18" charset="0"/>
                          <a:cs typeface="TimesNewRoman"/>
                        </a:rPr>
                        <a:t>Le attività informative in presenza sono realizzate sul territorio regionale</a:t>
                      </a:r>
                      <a:endParaRPr lang="it-IT" sz="12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200" b="1">
                          <a:solidFill>
                            <a:srgbClr val="002060"/>
                          </a:solidFill>
                          <a:effectLst/>
                          <a:latin typeface="Comic Sans MS" panose="030F0702030302020204" pitchFamily="66" charset="0"/>
                          <a:ea typeface="Times New Roman" panose="02020603050405020304" pitchFamily="18" charset="0"/>
                          <a:cs typeface="TimesNewRoman"/>
                        </a:rPr>
                        <a:t>6</a:t>
                      </a:r>
                      <a:endParaRPr lang="it-IT" sz="12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 tutto il territorio: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6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 almeno 6 territori provinciali: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 almeno 3 territori provinciali: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 inferiore a 3: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0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rowSpan="2">
                  <a:txBody>
                    <a:bodyPr/>
                    <a:lstStyle/>
                    <a:p>
                      <a:pPr>
                        <a:lnSpc>
                          <a:spcPct val="107000"/>
                        </a:lnSpc>
                        <a:spcAft>
                          <a:spcPts val="0"/>
                        </a:spcAft>
                      </a:pPr>
                      <a:r>
                        <a:rPr lang="it-IT" sz="1000" b="1" kern="1200" dirty="0">
                          <a:solidFill>
                            <a:srgbClr val="002060"/>
                          </a:solidFill>
                          <a:effectLst/>
                          <a:latin typeface="Comic Sans MS" panose="030F0702030302020204" pitchFamily="66" charset="0"/>
                          <a:ea typeface="+mn-ea"/>
                          <a:cs typeface="+mn-cs"/>
                        </a:rPr>
                        <a:t>(parziale)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3973980"/>
                  </a:ext>
                </a:extLst>
              </a:tr>
              <a:tr h="1135694">
                <a:tc vMerge="1">
                  <a:txBody>
                    <a:bodyPr/>
                    <a:lstStyle/>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just">
                        <a:lnSpc>
                          <a:spcPct val="107000"/>
                        </a:lnSpc>
                        <a:spcAft>
                          <a:spcPts val="0"/>
                        </a:spcAft>
                      </a:pPr>
                      <a:r>
                        <a:rPr lang="it-IT" sz="1200" b="1" dirty="0">
                          <a:solidFill>
                            <a:srgbClr val="0070C0"/>
                          </a:solidFill>
                          <a:effectLst/>
                          <a:latin typeface="Comic Sans MS" panose="030F0702030302020204" pitchFamily="66" charset="0"/>
                          <a:ea typeface="Times New Roman" panose="02020603050405020304" pitchFamily="18" charset="0"/>
                          <a:cs typeface="TimesNewRoman"/>
                        </a:rPr>
                        <a:t>0.4.3</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 - </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Attività informative in presenza localizzate nelle aree ricadenti nei territori della </a:t>
                      </a:r>
                      <a:r>
                        <a:rPr lang="it-IT" sz="1200" b="1"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Toscana diffusa</a:t>
                      </a:r>
                      <a:r>
                        <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documentate da programma delle attività. </a:t>
                      </a:r>
                    </a:p>
                  </a:txBody>
                  <a:tcPr marL="68580" marR="68580" marT="0" marB="0"/>
                </a:tc>
                <a:tc>
                  <a:txBody>
                    <a:bodyPr/>
                    <a:lstStyle/>
                    <a:p>
                      <a:pPr algn="ctr">
                        <a:lnSpc>
                          <a:spcPct val="107000"/>
                        </a:lnSpc>
                        <a:spcAft>
                          <a:spcPts val="0"/>
                        </a:spcAft>
                      </a:pPr>
                      <a:r>
                        <a:rPr lang="it-IT" sz="1200" b="1">
                          <a:solidFill>
                            <a:srgbClr val="002060"/>
                          </a:solidFill>
                          <a:effectLst/>
                          <a:latin typeface="Comic Sans MS" panose="030F0702030302020204" pitchFamily="66" charset="0"/>
                          <a:ea typeface="Times New Roman" panose="02020603050405020304" pitchFamily="18" charset="0"/>
                          <a:cs typeface="TimesNewRoman"/>
                        </a:rPr>
                        <a:t>2</a:t>
                      </a:r>
                      <a:endParaRPr lang="it-IT" sz="12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200" dirty="0">
                          <a:solidFill>
                            <a:srgbClr val="002060"/>
                          </a:solidFill>
                          <a:effectLst/>
                          <a:latin typeface="Comic Sans MS" panose="030F0702030302020204" pitchFamily="66" charset="0"/>
                          <a:ea typeface="Times New Roman" panose="02020603050405020304" pitchFamily="18" charset="0"/>
                          <a:cs typeface="TimesNewRoman"/>
                        </a:rPr>
                        <a:t>Attribuzione del punteggio in base alla dichiarazione dei contenuti progettuali, oltre il 10% del numero delle attività in presenza: </a:t>
                      </a:r>
                      <a:r>
                        <a:rPr lang="it-IT" sz="12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2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vMerge="1">
                  <a:txBody>
                    <a:bodyPr/>
                    <a:lstStyle/>
                    <a:p>
                      <a:pPr>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1027538"/>
                  </a:ext>
                </a:extLst>
              </a:tr>
              <a:tr h="346094">
                <a:tc gridSpan="3">
                  <a:txBody>
                    <a:bodyPr/>
                    <a:lstStyle/>
                    <a:p>
                      <a:endParaRPr lang="it-IT" sz="2400" dirty="0">
                        <a:latin typeface="+mj-lt"/>
                      </a:endParaRPr>
                    </a:p>
                  </a:txBody>
                  <a:tcPr marL="68580" marR="68580" marT="0" marB="0" anchor="ctr"/>
                </a:tc>
                <a:tc hMerge="1">
                  <a:txBody>
                    <a:bodyPr/>
                    <a:lstStyle/>
                    <a:p>
                      <a:endParaRPr lang="it-IT" dirty="0"/>
                    </a:p>
                  </a:txBody>
                  <a:tcPr marL="68580" marR="68580" marT="0" marB="0" anchor="ctr"/>
                </a:tc>
                <a:tc hMerge="1">
                  <a:txBody>
                    <a:bodyPr/>
                    <a:lstStyle/>
                    <a:p>
                      <a:pPr algn="ctr">
                        <a:lnSpc>
                          <a:spcPct val="107000"/>
                        </a:lnSpc>
                        <a:spcAft>
                          <a:spcPts val="0"/>
                        </a:spcAft>
                      </a:pPr>
                      <a:endParaRPr lang="it-IT" sz="1100" dirty="0">
                        <a:solidFill>
                          <a:srgbClr val="002060"/>
                        </a:solidFill>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it-IT" sz="1200" b="1" i="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100"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07000"/>
                        </a:lnSpc>
                        <a:spcAft>
                          <a:spcPts val="0"/>
                        </a:spcAft>
                      </a:pPr>
                      <a:r>
                        <a:rPr lang="it-IT" sz="1100" b="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rPr>
                        <a:t>100</a:t>
                      </a:r>
                    </a:p>
                  </a:txBody>
                  <a:tcPr marL="68580" marR="68580" marT="0" marB="0" anchor="ctr"/>
                </a:tc>
                <a:extLst>
                  <a:ext uri="{0D108BD9-81ED-4DB2-BD59-A6C34878D82A}">
                    <a16:rowId xmlns:a16="http://schemas.microsoft.com/office/drawing/2014/main" val="3475553056"/>
                  </a:ext>
                </a:extLst>
              </a:tr>
              <a:tr h="203914">
                <a:tc gridSpan="5">
                  <a:txBody>
                    <a:bodyPr/>
                    <a:lstStyle/>
                    <a:p>
                      <a:pPr algn="ctr">
                        <a:lnSpc>
                          <a:spcPct val="107000"/>
                        </a:lnSpc>
                        <a:spcAft>
                          <a:spcPts val="0"/>
                        </a:spcAft>
                      </a:pPr>
                      <a:r>
                        <a:rPr lang="it-IT" sz="1100" b="1"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rPr>
                        <a:t>Punteggio minimo complessivo: 60 punti</a:t>
                      </a:r>
                    </a:p>
                  </a:txBody>
                  <a:tcPr marL="68580" marR="68580" marT="0" marB="0" anchor="ctr"/>
                </a:tc>
                <a:tc hMerge="1">
                  <a:txBody>
                    <a:bodyPr/>
                    <a:lstStyle/>
                    <a:p>
                      <a:endParaRPr lang="it-IT"/>
                    </a:p>
                  </a:txBody>
                  <a:tcPr/>
                </a:tc>
                <a:tc hMerge="1">
                  <a:txBody>
                    <a:bodyPr/>
                    <a:lstStyle/>
                    <a:p>
                      <a:pPr algn="ctr">
                        <a:lnSpc>
                          <a:spcPct val="107000"/>
                        </a:lnSpc>
                        <a:spcAft>
                          <a:spcPts val="0"/>
                        </a:spcAft>
                      </a:pPr>
                      <a:endParaRPr lang="it-IT" sz="1100" dirty="0">
                        <a:solidFill>
                          <a:srgbClr val="002060"/>
                        </a:solidFill>
                        <a:effectLst/>
                        <a:latin typeface="+mj-lt"/>
                        <a:ea typeface="Calibri" panose="020F0502020204030204" pitchFamily="34" charset="0"/>
                        <a:cs typeface="Times New Roman" panose="02020603050405020304" pitchFamily="18" charset="0"/>
                      </a:endParaRPr>
                    </a:p>
                  </a:txBody>
                  <a:tcPr marL="68580" marR="68580" marT="0" marB="0" anchor="ctr"/>
                </a:tc>
                <a:tc hMerge="1">
                  <a:txBody>
                    <a:bodyPr/>
                    <a:lstStyle/>
                    <a:p>
                      <a:pPr algn="just">
                        <a:lnSpc>
                          <a:spcPct val="107000"/>
                        </a:lnSpc>
                        <a:spcAft>
                          <a:spcPts val="0"/>
                        </a:spcAft>
                      </a:pPr>
                      <a:endParaRPr lang="it-IT" sz="1100" dirty="0">
                        <a:solidFill>
                          <a:srgbClr val="002060"/>
                        </a:solidFill>
                        <a:effectLst/>
                        <a:latin typeface="+mj-lt"/>
                        <a:ea typeface="Calibri" panose="020F0502020204030204" pitchFamily="34" charset="0"/>
                        <a:cs typeface="Times New Roman" panose="02020603050405020304" pitchFamily="18" charset="0"/>
                      </a:endParaRPr>
                    </a:p>
                  </a:txBody>
                  <a:tcPr marL="68580" marR="68580" marT="0" marB="0" anchor="ctr"/>
                </a:tc>
                <a:tc hMerge="1">
                  <a:txBody>
                    <a:bodyPr/>
                    <a:lstStyle/>
                    <a:p>
                      <a:pPr marL="0" algn="ctr" defTabSz="685766" rtl="0" eaLnBrk="1" latinLnBrk="0" hangingPunct="1"/>
                      <a:endParaRPr lang="it-IT" sz="11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1194211958"/>
                  </a:ext>
                </a:extLst>
              </a:tr>
              <a:tr h="1087131">
                <a:tc gridSpan="5">
                  <a:txBody>
                    <a:bodyPr/>
                    <a:lstStyle/>
                    <a:p>
                      <a:pPr algn="just">
                        <a:lnSpc>
                          <a:spcPct val="107000"/>
                        </a:lnSpc>
                        <a:spcAft>
                          <a:spcPts val="0"/>
                        </a:spcAft>
                      </a:pPr>
                      <a:r>
                        <a:rPr lang="it-IT" sz="1000" b="0"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rPr>
                        <a:t>- Per territori della Toscana diffusa si intendono: l’insieme dei territori caratterizzati da minima densità abitativa, maggiore difficoltà di collegamento alle più evidenti conurbazioni urbane comunque di grande rilievo storico, culturale, paesistico, ambientale, come definiti negli atti di programmazione regionale (L.R. n. 11 del 2025). La superficie di tali comuni è stata messa a disposizione su geoscopio (https://www502.regione.toscana.it/geoscopio/toscanadiffusa.html) una cartografica di dettaglio, in cui è possibile effettuare una ricerca, anche per particella catastale.</a:t>
                      </a:r>
                    </a:p>
                    <a:p>
                      <a:pPr algn="just">
                        <a:lnSpc>
                          <a:spcPct val="107000"/>
                        </a:lnSpc>
                        <a:spcAft>
                          <a:spcPts val="0"/>
                        </a:spcAft>
                      </a:pPr>
                      <a:endParaRPr lang="it-IT" sz="1100" b="0"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p>
                      <a:pPr algn="just">
                        <a:lnSpc>
                          <a:spcPct val="107000"/>
                        </a:lnSpc>
                        <a:spcAft>
                          <a:spcPts val="0"/>
                        </a:spcAft>
                      </a:pPr>
                      <a:endParaRPr lang="it-IT" sz="1000" b="0" dirty="0">
                        <a:solidFill>
                          <a:srgbClr val="002060"/>
                        </a:solidFill>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306229723"/>
                  </a:ext>
                </a:extLst>
              </a:tr>
            </a:tbl>
          </a:graphicData>
        </a:graphic>
      </p:graphicFrame>
    </p:spTree>
    <p:extLst>
      <p:ext uri="{BB962C8B-B14F-4D97-AF65-F5344CB8AC3E}">
        <p14:creationId xmlns:p14="http://schemas.microsoft.com/office/powerpoint/2010/main" val="1842627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7961-95D1-5B9E-62A3-7A7184FA86F7}"/>
              </a:ext>
            </a:extLst>
          </p:cNvPr>
          <p:cNvSpPr>
            <a:spLocks noGrp="1"/>
          </p:cNvSpPr>
          <p:nvPr>
            <p:ph type="title"/>
          </p:nvPr>
        </p:nvSpPr>
        <p:spPr>
          <a:xfrm>
            <a:off x="1884682" y="745491"/>
            <a:ext cx="5796279" cy="508000"/>
          </a:xfrm>
        </p:spPr>
        <p:txBody>
          <a:bodyPr/>
          <a:lstStyle/>
          <a:p>
            <a:pPr algn="ctr"/>
            <a:r>
              <a:rPr lang="it-IT" sz="3200" dirty="0">
                <a:solidFill>
                  <a:schemeClr val="accent6"/>
                </a:solidFill>
                <a:latin typeface="Comic Sans MS" panose="030F0702030302020204" pitchFamily="66" charset="0"/>
              </a:rPr>
              <a:t>Finalità Intervento SRH04</a:t>
            </a:r>
            <a:br>
              <a:rPr lang="it-IT" sz="3200" dirty="0">
                <a:solidFill>
                  <a:srgbClr val="203466"/>
                </a:solidFill>
                <a:latin typeface="Comic Sans MS" panose="030F0702030302020204" pitchFamily="66" charset="0"/>
              </a:rPr>
            </a:br>
            <a:br>
              <a:rPr lang="it-IT" sz="3200" dirty="0">
                <a:solidFill>
                  <a:srgbClr val="203466"/>
                </a:solidFill>
                <a:latin typeface="Comic Sans MS" panose="030F0702030302020204" pitchFamily="66" charset="0"/>
              </a:rPr>
            </a:br>
            <a:endParaRPr lang="en-IT" sz="2000" dirty="0">
              <a:solidFill>
                <a:schemeClr val="tx2"/>
              </a:solidFill>
              <a:latin typeface="Comic Sans MS" panose="030F0702030302020204" pitchFamily="66" charset="0"/>
            </a:endParaRPr>
          </a:p>
        </p:txBody>
      </p:sp>
      <p:sp>
        <p:nvSpPr>
          <p:cNvPr id="5" name="CasellaDiTesto 4">
            <a:extLst>
              <a:ext uri="{FF2B5EF4-FFF2-40B4-BE49-F238E27FC236}">
                <a16:creationId xmlns:a16="http://schemas.microsoft.com/office/drawing/2014/main" id="{DE788963-44C1-40BA-BF70-BA745D9F6BC5}"/>
              </a:ext>
            </a:extLst>
          </p:cNvPr>
          <p:cNvSpPr txBox="1"/>
          <p:nvPr/>
        </p:nvSpPr>
        <p:spPr>
          <a:xfrm>
            <a:off x="1706880" y="1253490"/>
            <a:ext cx="7292340" cy="3570208"/>
          </a:xfrm>
          <a:prstGeom prst="rect">
            <a:avLst/>
          </a:prstGeom>
          <a:noFill/>
        </p:spPr>
        <p:txBody>
          <a:bodyPr wrap="square" rtlCol="0">
            <a:spAutoFit/>
          </a:bodyPr>
          <a:lstStyle/>
          <a:p>
            <a:pPr algn="ctr"/>
            <a:r>
              <a:rPr lang="it-IT" sz="2000" b="1" dirty="0">
                <a:solidFill>
                  <a:srgbClr val="7030A0"/>
                </a:solidFill>
                <a:latin typeface="Comic Sans MS" panose="030F0702030302020204" pitchFamily="66" charset="0"/>
                <a:ea typeface="Times New Roman" panose="02020603050405020304" pitchFamily="18" charset="0"/>
                <a:cs typeface="TimesNewRoman"/>
              </a:rPr>
              <a:t> Favorire</a:t>
            </a:r>
            <a:r>
              <a:rPr lang="it-IT" sz="2000" b="1" dirty="0">
                <a:solidFill>
                  <a:schemeClr val="accent5">
                    <a:lumMod val="75000"/>
                  </a:schemeClr>
                </a:solidFill>
                <a:latin typeface="Comic Sans MS" panose="030F0702030302020204" pitchFamily="66" charset="0"/>
                <a:ea typeface="Times New Roman" panose="02020603050405020304" pitchFamily="18" charset="0"/>
                <a:cs typeface="TimesNewRoman"/>
              </a:rPr>
              <a:t>,</a:t>
            </a:r>
            <a:r>
              <a:rPr lang="it-IT" sz="2000" b="1" dirty="0">
                <a:latin typeface="Comic Sans MS" panose="030F0702030302020204" pitchFamily="66" charset="0"/>
                <a:ea typeface="Times New Roman" panose="02020603050405020304" pitchFamily="18" charset="0"/>
                <a:cs typeface="TimesNewRoman"/>
              </a:rPr>
              <a:t> Diffondere </a:t>
            </a:r>
            <a:r>
              <a:rPr lang="it-IT" sz="2000" b="1" dirty="0">
                <a:solidFill>
                  <a:schemeClr val="tx2"/>
                </a:solidFill>
                <a:latin typeface="Comic Sans MS" panose="030F0702030302020204" pitchFamily="66" charset="0"/>
                <a:ea typeface="Times New Roman" panose="02020603050405020304" pitchFamily="18" charset="0"/>
                <a:cs typeface="TimesNewRoman"/>
              </a:rPr>
              <a:t>e</a:t>
            </a:r>
            <a:r>
              <a:rPr lang="it-IT" sz="2000" b="1" dirty="0">
                <a:solidFill>
                  <a:schemeClr val="accent4"/>
                </a:solidFill>
                <a:latin typeface="Comic Sans MS" panose="030F0702030302020204" pitchFamily="66" charset="0"/>
                <a:ea typeface="Times New Roman" panose="02020603050405020304" pitchFamily="18" charset="0"/>
                <a:cs typeface="TimesNewRoman"/>
              </a:rPr>
              <a:t> Condividere</a:t>
            </a:r>
          </a:p>
          <a:p>
            <a:pPr algn="ctr"/>
            <a:endParaRPr lang="it-IT" sz="900" b="1" dirty="0">
              <a:solidFill>
                <a:schemeClr val="accent4"/>
              </a:solidFill>
              <a:latin typeface="Comic Sans MS" panose="030F0702030302020204" pitchFamily="66" charset="0"/>
              <a:ea typeface="Times New Roman" panose="02020603050405020304" pitchFamily="18" charset="0"/>
              <a:cs typeface="TimesNewRoman"/>
            </a:endParaRPr>
          </a:p>
          <a:p>
            <a:pPr marL="342905" indent="-342905" algn="just">
              <a:buFont typeface="Wingdings" panose="05000000000000000000" pitchFamily="2" charset="2"/>
              <a:buChar char="v"/>
            </a:pPr>
            <a:r>
              <a:rPr lang="it-IT" sz="1600" b="1" dirty="0">
                <a:solidFill>
                  <a:schemeClr val="accent1">
                    <a:lumMod val="75000"/>
                  </a:schemeClr>
                </a:solidFill>
                <a:latin typeface="Comic Sans MS" panose="030F0702030302020204" pitchFamily="66" charset="0"/>
                <a:ea typeface="Times New Roman" panose="02020603050405020304" pitchFamily="18" charset="0"/>
                <a:cs typeface="TimesNewRoman"/>
              </a:rPr>
              <a:t>la conoscenza, le esperienze, le opportunità;</a:t>
            </a:r>
          </a:p>
          <a:p>
            <a:pPr marL="342905" indent="-342905" algn="just">
              <a:buFont typeface="Wingdings" panose="05000000000000000000" pitchFamily="2" charset="2"/>
              <a:buChar char="v"/>
            </a:pPr>
            <a:r>
              <a:rPr lang="it-IT" sz="1600" b="1" dirty="0">
                <a:solidFill>
                  <a:schemeClr val="accent1">
                    <a:lumMod val="75000"/>
                  </a:schemeClr>
                </a:solidFill>
                <a:latin typeface="Comic Sans MS" panose="030F0702030302020204" pitchFamily="66" charset="0"/>
                <a:ea typeface="Times New Roman" panose="02020603050405020304" pitchFamily="18" charset="0"/>
                <a:cs typeface="TimesNewRoman"/>
              </a:rPr>
              <a:t>l’innovazione e i risultati della ricerca e la digitalizzazione; 				nel settore agricolo e nelle zone rurali.</a:t>
            </a:r>
          </a:p>
          <a:p>
            <a:pPr marL="342905" indent="-342905" algn="just">
              <a:buFont typeface="Wingdings" panose="05000000000000000000" pitchFamily="2" charset="2"/>
              <a:buChar char="v"/>
            </a:pPr>
            <a:endParaRPr lang="it-IT" sz="1600" b="1" dirty="0">
              <a:solidFill>
                <a:schemeClr val="accent1">
                  <a:lumMod val="75000"/>
                </a:schemeClr>
              </a:solidFill>
              <a:latin typeface="Comic Sans MS" panose="030F0702030302020204" pitchFamily="66" charset="0"/>
              <a:ea typeface="Times New Roman" panose="02020603050405020304" pitchFamily="18" charset="0"/>
              <a:cs typeface="TimesNewRoman"/>
            </a:endParaRPr>
          </a:p>
          <a:p>
            <a:pPr algn="just"/>
            <a:r>
              <a:rPr lang="it-IT" sz="2000" b="1" dirty="0">
                <a:solidFill>
                  <a:srgbClr val="203466"/>
                </a:solidFill>
                <a:latin typeface="Comic Sans MS" panose="030F0702030302020204" pitchFamily="66" charset="0"/>
                <a:ea typeface="Times New Roman" panose="02020603050405020304" pitchFamily="18" charset="0"/>
                <a:cs typeface="TimesNewRoman"/>
              </a:rPr>
              <a:t>                     </a:t>
            </a:r>
            <a:r>
              <a:rPr lang="it-IT" sz="2400" b="1" dirty="0">
                <a:solidFill>
                  <a:srgbClr val="203466"/>
                </a:solidFill>
                <a:latin typeface="Comic Sans MS" panose="030F0702030302020204" pitchFamily="66" charset="0"/>
                <a:ea typeface="Times New Roman" panose="02020603050405020304" pitchFamily="18" charset="0"/>
                <a:cs typeface="TimesNewRoman"/>
              </a:rPr>
              <a:t>attraverso</a:t>
            </a:r>
          </a:p>
          <a:p>
            <a:pPr algn="just"/>
            <a:endParaRPr lang="it-IT" sz="900" b="1" dirty="0">
              <a:solidFill>
                <a:srgbClr val="203466"/>
              </a:solidFill>
              <a:latin typeface="Comic Sans MS" panose="030F0702030302020204" pitchFamily="66" charset="0"/>
              <a:ea typeface="Times New Roman" panose="02020603050405020304" pitchFamily="18" charset="0"/>
              <a:cs typeface="TimesNewRoman"/>
            </a:endParaRPr>
          </a:p>
          <a:p>
            <a:pPr marL="342905" indent="-342905" algn="just">
              <a:buFont typeface="Arial" panose="020B0604020202020204" pitchFamily="34" charset="0"/>
              <a:buChar char="•"/>
            </a:pPr>
            <a:r>
              <a:rPr lang="it-IT" sz="2000" b="1" dirty="0">
                <a:solidFill>
                  <a:srgbClr val="00B0F0"/>
                </a:solidFill>
                <a:latin typeface="Comic Sans MS" panose="030F0702030302020204" pitchFamily="66" charset="0"/>
                <a:ea typeface="Times New Roman" panose="02020603050405020304" pitchFamily="18" charset="0"/>
                <a:cs typeface="TimesNewRoman"/>
              </a:rPr>
              <a:t>Iniziative di confronto </a:t>
            </a:r>
            <a:r>
              <a:rPr lang="it-IT" sz="2000" b="1" dirty="0">
                <a:solidFill>
                  <a:srgbClr val="0070C0"/>
                </a:solidFill>
                <a:latin typeface="Comic Sans MS" panose="030F0702030302020204" pitchFamily="66" charset="0"/>
                <a:ea typeface="Times New Roman" panose="02020603050405020304" pitchFamily="18" charset="0"/>
                <a:cs typeface="TimesNewRoman"/>
              </a:rPr>
              <a:t>(convegni, seminari, incontri, realizzazione di sessioni pratiche)</a:t>
            </a:r>
          </a:p>
          <a:p>
            <a:pPr marL="342905" indent="-342905" algn="just">
              <a:buFont typeface="Arial" panose="020B0604020202020204" pitchFamily="34" charset="0"/>
              <a:buChar char="•"/>
            </a:pPr>
            <a:r>
              <a:rPr lang="it-IT" sz="2000" b="1" dirty="0">
                <a:solidFill>
                  <a:srgbClr val="00B0F0"/>
                </a:solidFill>
                <a:latin typeface="Comic Sans MS" panose="030F0702030302020204" pitchFamily="66" charset="0"/>
              </a:rPr>
              <a:t>Prodotti informativi </a:t>
            </a:r>
            <a:r>
              <a:rPr lang="it-IT" sz="2000" b="1" dirty="0">
                <a:solidFill>
                  <a:srgbClr val="0070C0"/>
                </a:solidFill>
                <a:latin typeface="Comic Sans MS" panose="030F0702030302020204" pitchFamily="66" charset="0"/>
              </a:rPr>
              <a:t>(newsletter, opuscoli, pieghevoli, riprese video) </a:t>
            </a:r>
            <a:r>
              <a:rPr lang="it-IT" sz="2000" b="1" dirty="0">
                <a:solidFill>
                  <a:srgbClr val="00B0F0"/>
                </a:solidFill>
                <a:latin typeface="Comic Sans MS" panose="030F0702030302020204" pitchFamily="66" charset="0"/>
              </a:rPr>
              <a:t>e tramite strumenti social/web idonei alla diffusione delle informazioni.</a:t>
            </a:r>
          </a:p>
        </p:txBody>
      </p:sp>
    </p:spTree>
    <p:extLst>
      <p:ext uri="{BB962C8B-B14F-4D97-AF65-F5344CB8AC3E}">
        <p14:creationId xmlns:p14="http://schemas.microsoft.com/office/powerpoint/2010/main" val="22632584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9D15F7FC-2521-4318-B04C-0233A8C7C8DC}"/>
              </a:ext>
            </a:extLst>
          </p:cNvPr>
          <p:cNvSpPr>
            <a:spLocks noGrp="1"/>
          </p:cNvSpPr>
          <p:nvPr>
            <p:ph type="body" sz="half" idx="2"/>
          </p:nvPr>
        </p:nvSpPr>
        <p:spPr>
          <a:xfrm>
            <a:off x="288296" y="1639161"/>
            <a:ext cx="8337543" cy="853901"/>
          </a:xfrm>
        </p:spPr>
        <p:txBody>
          <a:bodyPr>
            <a:normAutofit/>
          </a:bodyPr>
          <a:lstStyle/>
          <a:p>
            <a:r>
              <a:rPr lang="it-IT" sz="1600" dirty="0">
                <a:latin typeface="Comic Sans MS" panose="030F0702030302020204" pitchFamily="66" charset="0"/>
              </a:rPr>
              <a:t>Il Capofila può presentare la domanda di sostegno a decorrere dal </a:t>
            </a:r>
            <a:r>
              <a:rPr lang="it-IT" sz="1600" b="1" dirty="0">
                <a:latin typeface="Comic Sans MS" panose="030F0702030302020204" pitchFamily="66" charset="0"/>
              </a:rPr>
              <a:t>27.02.2026</a:t>
            </a:r>
            <a:r>
              <a:rPr lang="it-IT" sz="1600" dirty="0">
                <a:latin typeface="Comic Sans MS" panose="030F0702030302020204" pitchFamily="66" charset="0"/>
              </a:rPr>
              <a:t> ed entro le ore </a:t>
            </a:r>
            <a:r>
              <a:rPr lang="it-IT" sz="1600" b="1" dirty="0">
                <a:latin typeface="Comic Sans MS" panose="030F0702030302020204" pitchFamily="66" charset="0"/>
              </a:rPr>
              <a:t>13:00 del 31.03.2026 sul portale ARTEA.</a:t>
            </a:r>
          </a:p>
          <a:p>
            <a:r>
              <a:rPr lang="it-IT" sz="1600" b="1" dirty="0">
                <a:latin typeface="Comic Sans MS" panose="030F0702030302020204" pitchFamily="66" charset="0"/>
              </a:rPr>
              <a:t>Il Progetto deve concludersi entro il 31.12.2027</a:t>
            </a:r>
          </a:p>
        </p:txBody>
      </p:sp>
      <p:sp>
        <p:nvSpPr>
          <p:cNvPr id="3" name="Titolo 2">
            <a:extLst>
              <a:ext uri="{FF2B5EF4-FFF2-40B4-BE49-F238E27FC236}">
                <a16:creationId xmlns:a16="http://schemas.microsoft.com/office/drawing/2014/main" id="{BEBDA22D-B61A-4655-AD2C-7AB62EC1242B}"/>
              </a:ext>
            </a:extLst>
          </p:cNvPr>
          <p:cNvSpPr>
            <a:spLocks noGrp="1"/>
          </p:cNvSpPr>
          <p:nvPr>
            <p:ph type="title"/>
          </p:nvPr>
        </p:nvSpPr>
        <p:spPr>
          <a:xfrm>
            <a:off x="234955" y="891353"/>
            <a:ext cx="8552171" cy="530916"/>
          </a:xfrm>
        </p:spPr>
        <p:txBody>
          <a:bodyPr>
            <a:normAutofit fontScale="90000"/>
          </a:bodyPr>
          <a:lstStyle/>
          <a:p>
            <a:pPr algn="ctr"/>
            <a:r>
              <a:rPr lang="it-IT" dirty="0">
                <a:latin typeface="Comic Sans MS" panose="030F0702030302020204" pitchFamily="66" charset="0"/>
              </a:rPr>
              <a:t>Termini</a:t>
            </a:r>
            <a:r>
              <a:rPr lang="it-IT" dirty="0"/>
              <a:t> </a:t>
            </a:r>
            <a:r>
              <a:rPr lang="it-IT" dirty="0">
                <a:latin typeface="Comic Sans MS" panose="030F0702030302020204" pitchFamily="66" charset="0"/>
              </a:rPr>
              <a:t>per la presentazione della Domanda di Sostegno</a:t>
            </a:r>
          </a:p>
        </p:txBody>
      </p:sp>
      <p:sp>
        <p:nvSpPr>
          <p:cNvPr id="4" name="Rettangolo 3">
            <a:extLst>
              <a:ext uri="{FF2B5EF4-FFF2-40B4-BE49-F238E27FC236}">
                <a16:creationId xmlns:a16="http://schemas.microsoft.com/office/drawing/2014/main" id="{E36C3EAE-509C-4100-A8BB-975AF78551A9}"/>
              </a:ext>
            </a:extLst>
          </p:cNvPr>
          <p:cNvSpPr/>
          <p:nvPr/>
        </p:nvSpPr>
        <p:spPr>
          <a:xfrm>
            <a:off x="234955" y="2571750"/>
            <a:ext cx="8170827" cy="984885"/>
          </a:xfrm>
          <a:prstGeom prst="rect">
            <a:avLst/>
          </a:prstGeom>
        </p:spPr>
        <p:txBody>
          <a:bodyPr wrap="none">
            <a:spAutoFit/>
          </a:bodyPr>
          <a:lstStyle/>
          <a:p>
            <a:r>
              <a:rPr lang="it-IT" sz="2900" b="1" dirty="0">
                <a:latin typeface="Comic Sans MS" panose="030F0702030302020204" pitchFamily="66" charset="0"/>
              </a:rPr>
              <a:t>Documentazione da allegare alla Domanda di</a:t>
            </a:r>
          </a:p>
          <a:p>
            <a:pPr algn="ctr"/>
            <a:r>
              <a:rPr lang="it-IT" sz="2900" b="1" dirty="0">
                <a:latin typeface="Comic Sans MS" panose="030F0702030302020204" pitchFamily="66" charset="0"/>
              </a:rPr>
              <a:t> Sostegno</a:t>
            </a:r>
          </a:p>
        </p:txBody>
      </p:sp>
      <p:sp>
        <p:nvSpPr>
          <p:cNvPr id="5" name="Segnaposto testo 1">
            <a:extLst>
              <a:ext uri="{FF2B5EF4-FFF2-40B4-BE49-F238E27FC236}">
                <a16:creationId xmlns:a16="http://schemas.microsoft.com/office/drawing/2014/main" id="{52C1BCF8-1E46-471E-8A04-44DCEC7DF47B}"/>
              </a:ext>
            </a:extLst>
          </p:cNvPr>
          <p:cNvSpPr txBox="1">
            <a:spLocks/>
          </p:cNvSpPr>
          <p:nvPr/>
        </p:nvSpPr>
        <p:spPr>
          <a:xfrm>
            <a:off x="60960" y="3635323"/>
            <a:ext cx="9029700" cy="1439597"/>
          </a:xfrm>
          <a:prstGeom prst="rect">
            <a:avLst/>
          </a:prstGeom>
        </p:spPr>
        <p:txBody>
          <a:bodyPr>
            <a:normAutofit lnSpcReduction="10000"/>
          </a:bodyPr>
          <a:lstStyle>
            <a:lvl1pPr marL="0" indent="0" algn="l" defTabSz="685775" rtl="0" eaLnBrk="1" latinLnBrk="0" hangingPunct="1">
              <a:lnSpc>
                <a:spcPct val="90000"/>
              </a:lnSpc>
              <a:spcBef>
                <a:spcPts val="750"/>
              </a:spcBef>
              <a:buFont typeface="Arial" panose="020B0604020202020204" pitchFamily="34" charset="0"/>
              <a:buNone/>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09563" indent="0" algn="l" defTabSz="685775" rtl="0" eaLnBrk="1" latinLnBrk="0" hangingPunct="1">
              <a:lnSpc>
                <a:spcPct val="90000"/>
              </a:lnSpc>
              <a:spcBef>
                <a:spcPts val="375"/>
              </a:spcBef>
              <a:buFont typeface="Arial" panose="020B0604020202020204" pitchFamily="34" charset="0"/>
              <a:buNone/>
              <a:defRPr sz="1867" kern="1200">
                <a:solidFill>
                  <a:schemeClr val="tx1"/>
                </a:solidFill>
                <a:latin typeface="+mn-lt"/>
                <a:ea typeface="+mn-ea"/>
                <a:cs typeface="+mn-cs"/>
              </a:defRPr>
            </a:lvl2pPr>
            <a:lvl3pPr marL="1219124" indent="0" algn="l" defTabSz="685775" rtl="0" eaLnBrk="1" latinLnBrk="0" hangingPunct="1">
              <a:lnSpc>
                <a:spcPct val="90000"/>
              </a:lnSpc>
              <a:spcBef>
                <a:spcPts val="375"/>
              </a:spcBef>
              <a:buFont typeface="Arial" panose="020B0604020202020204" pitchFamily="34" charset="0"/>
              <a:buNone/>
              <a:defRPr sz="1600" kern="1200">
                <a:solidFill>
                  <a:schemeClr val="tx1"/>
                </a:solidFill>
                <a:latin typeface="+mn-lt"/>
                <a:ea typeface="+mn-ea"/>
                <a:cs typeface="+mn-cs"/>
              </a:defRPr>
            </a:lvl3pPr>
            <a:lvl4pPr marL="182868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4pPr>
            <a:lvl5pPr marL="243824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5pPr>
            <a:lvl6pPr marL="3047810"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6pPr>
            <a:lvl7pPr marL="365737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7pPr>
            <a:lvl8pPr marL="426693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8pPr>
            <a:lvl9pPr marL="4876495"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9pPr>
          </a:lstStyle>
          <a:p>
            <a:pPr marL="285750" indent="-285750">
              <a:buFontTx/>
              <a:buChar char="-"/>
            </a:pPr>
            <a:r>
              <a:rPr lang="it-IT" sz="1600" dirty="0">
                <a:latin typeface="Comic Sans MS" panose="030F0702030302020204" pitchFamily="66" charset="0"/>
              </a:rPr>
              <a:t>Formulario di Progetto: Allegato 1</a:t>
            </a:r>
          </a:p>
          <a:p>
            <a:pPr marL="285750" indent="-285750">
              <a:buFontTx/>
              <a:buChar char="-"/>
            </a:pPr>
            <a:r>
              <a:rPr lang="it-IT" sz="1600" dirty="0">
                <a:latin typeface="Comic Sans MS" panose="030F0702030302020204" pitchFamily="66" charset="0"/>
              </a:rPr>
              <a:t>Dichiarazione di intenti nel caso di ATI/ATS da costituire : Allegato 2  o Atto Costitutivo se già costituita</a:t>
            </a:r>
          </a:p>
          <a:p>
            <a:r>
              <a:rPr lang="it-IT" sz="1600" dirty="0">
                <a:latin typeface="Comic Sans MS" panose="030F0702030302020204" pitchFamily="66" charset="0"/>
              </a:rPr>
              <a:t>Controllabilità della Regolarità contributiva: Allegato 3</a:t>
            </a:r>
          </a:p>
          <a:p>
            <a:pPr marL="285750" indent="-285750">
              <a:buFontTx/>
              <a:buChar char="-"/>
            </a:pPr>
            <a:r>
              <a:rPr lang="it-IT" sz="1600" dirty="0">
                <a:latin typeface="Comic Sans MS" panose="030F0702030302020204" pitchFamily="66" charset="0"/>
              </a:rPr>
              <a:t> Requisiti di accesso del Beneficiario: Allegato 4</a:t>
            </a:r>
            <a:endParaRPr lang="it-IT" sz="1600" b="1" dirty="0">
              <a:latin typeface="Comic Sans MS" panose="030F0702030302020204" pitchFamily="66" charset="0"/>
            </a:endParaRPr>
          </a:p>
        </p:txBody>
      </p:sp>
    </p:spTree>
    <p:extLst>
      <p:ext uri="{BB962C8B-B14F-4D97-AF65-F5344CB8AC3E}">
        <p14:creationId xmlns:p14="http://schemas.microsoft.com/office/powerpoint/2010/main" val="3510627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10C1F0E-88D3-4A36-8054-C0E9B61EAA9B}"/>
              </a:ext>
            </a:extLst>
          </p:cNvPr>
          <p:cNvSpPr>
            <a:spLocks noGrp="1"/>
          </p:cNvSpPr>
          <p:nvPr>
            <p:ph type="body" sz="half" idx="2"/>
          </p:nvPr>
        </p:nvSpPr>
        <p:spPr>
          <a:xfrm>
            <a:off x="91440" y="1082622"/>
            <a:ext cx="8961120" cy="3855137"/>
          </a:xfrm>
        </p:spPr>
        <p:txBody>
          <a:bodyPr>
            <a:normAutofit/>
          </a:bodyPr>
          <a:lstStyle/>
          <a:p>
            <a:pPr algn="just"/>
            <a:endParaRPr lang="it-IT" sz="2400" dirty="0">
              <a:latin typeface="Comic Sans MS" panose="030F0702030302020204" pitchFamily="66" charset="0"/>
            </a:endParaRPr>
          </a:p>
          <a:p>
            <a:pPr algn="just"/>
            <a:r>
              <a:rPr lang="it-IT" sz="2400" dirty="0">
                <a:latin typeface="Comic Sans MS" panose="030F0702030302020204" pitchFamily="66" charset="0"/>
              </a:rPr>
              <a:t>Le informazioni relative al bando le potete trovare al seguente link:</a:t>
            </a:r>
          </a:p>
          <a:p>
            <a:pPr algn="just"/>
            <a:r>
              <a:rPr lang="it-IT" sz="2400" dirty="0">
                <a:latin typeface="Comic Sans MS" panose="030F0702030302020204" pitchFamily="66" charset="0"/>
              </a:rPr>
              <a:t> </a:t>
            </a:r>
            <a:r>
              <a:rPr lang="it-IT" sz="1100" dirty="0">
                <a:latin typeface="Comic Sans MS" panose="030F0702030302020204" pitchFamily="66" charset="0"/>
                <a:hlinkClick r:id="rId2"/>
              </a:rPr>
              <a:t>https://www.regione.toscana.it/-/sviluppo-rurale-contributi-per-attivit%C3%A0-di-informazione-bando-annualit%C3%A0-2025</a:t>
            </a:r>
            <a:endParaRPr lang="it-IT" sz="1100" dirty="0">
              <a:latin typeface="Comic Sans MS" panose="030F0702030302020204" pitchFamily="66" charset="0"/>
            </a:endParaRPr>
          </a:p>
          <a:p>
            <a:pPr algn="just"/>
            <a:endParaRPr lang="it-IT" sz="1100" dirty="0">
              <a:latin typeface="Comic Sans MS" panose="030F0702030302020204" pitchFamily="66" charset="0"/>
            </a:endParaRPr>
          </a:p>
          <a:p>
            <a:pPr algn="just"/>
            <a:r>
              <a:rPr lang="it-IT" sz="1100" dirty="0">
                <a:latin typeface="Comic Sans MS" panose="030F0702030302020204" pitchFamily="66" charset="0"/>
              </a:rPr>
              <a:t>In cui è attivo il servizio “Scrivici” un form di richiesta informazioni e chiarimenti da compilare e inviare online. </a:t>
            </a:r>
          </a:p>
          <a:p>
            <a:pPr algn="just"/>
            <a:endParaRPr lang="it-IT" sz="1100" dirty="0">
              <a:latin typeface="Comic Sans MS" panose="030F0702030302020204" pitchFamily="66" charset="0"/>
            </a:endParaRPr>
          </a:p>
          <a:p>
            <a:pPr algn="just"/>
            <a:endParaRPr lang="it-IT" sz="1100" dirty="0">
              <a:latin typeface="Comic Sans MS" panose="030F0702030302020204" pitchFamily="66" charset="0"/>
            </a:endParaRPr>
          </a:p>
        </p:txBody>
      </p:sp>
    </p:spTree>
    <p:extLst>
      <p:ext uri="{BB962C8B-B14F-4D97-AF65-F5344CB8AC3E}">
        <p14:creationId xmlns:p14="http://schemas.microsoft.com/office/powerpoint/2010/main" val="76177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DD3279E-F739-4297-9481-43D7D213A658}"/>
              </a:ext>
            </a:extLst>
          </p:cNvPr>
          <p:cNvSpPr>
            <a:spLocks noGrp="1"/>
          </p:cNvSpPr>
          <p:nvPr>
            <p:ph type="body" sz="half" idx="2"/>
          </p:nvPr>
        </p:nvSpPr>
        <p:spPr>
          <a:xfrm>
            <a:off x="295914" y="1120723"/>
            <a:ext cx="8552171" cy="2531462"/>
          </a:xfrm>
        </p:spPr>
        <p:txBody>
          <a:bodyPr>
            <a:normAutofit fontScale="85000" lnSpcReduction="20000"/>
          </a:bodyPr>
          <a:lstStyle/>
          <a:p>
            <a:pPr algn="ctr"/>
            <a:r>
              <a:rPr lang="it-IT" sz="2200" dirty="0">
                <a:latin typeface="Comic Sans MS" panose="030F0702030302020204" pitchFamily="66" charset="0"/>
              </a:rPr>
              <a:t>Grazie per l’attenzione</a:t>
            </a:r>
          </a:p>
          <a:p>
            <a:pPr algn="ctr"/>
            <a:r>
              <a:rPr lang="it-IT" sz="2200" dirty="0">
                <a:latin typeface="Comic Sans MS" panose="030F0702030302020204" pitchFamily="66" charset="0"/>
              </a:rPr>
              <a:t>Giulia Bonfanti</a:t>
            </a:r>
          </a:p>
          <a:p>
            <a:pPr algn="ctr"/>
            <a:endParaRPr lang="it-IT" dirty="0">
              <a:latin typeface="Comic Sans MS" panose="030F0702030302020204" pitchFamily="66" charset="0"/>
            </a:endParaRPr>
          </a:p>
          <a:p>
            <a:pPr algn="ctr"/>
            <a:r>
              <a:rPr lang="it-IT" dirty="0">
                <a:latin typeface="Comic Sans MS" panose="030F0702030302020204" pitchFamily="66" charset="0"/>
              </a:rPr>
              <a:t>Funzionario Regione Toscana</a:t>
            </a:r>
          </a:p>
          <a:p>
            <a:pPr algn="ctr"/>
            <a:r>
              <a:rPr lang="it-IT" dirty="0">
                <a:latin typeface="Comic Sans MS" panose="030F0702030302020204" pitchFamily="66" charset="0"/>
              </a:rPr>
              <a:t>Direzione Agricoltura e Sviluppo Rurale </a:t>
            </a:r>
          </a:p>
          <a:p>
            <a:pPr algn="ctr"/>
            <a:br>
              <a:rPr lang="it-IT" dirty="0">
                <a:latin typeface="Comic Sans MS" panose="030F0702030302020204" pitchFamily="66" charset="0"/>
              </a:rPr>
            </a:br>
            <a:r>
              <a:rPr lang="it-IT" dirty="0">
                <a:latin typeface="Comic Sans MS" panose="030F0702030302020204" pitchFamily="66" charset="0"/>
              </a:rPr>
              <a:t>Settore Gestione delle Misure del PSR per la Consulenza, la Formazione, l'Innovazione, per i Giovani Agricoltori e per la Diversificazione delle Attività Agricole.</a:t>
            </a:r>
          </a:p>
          <a:p>
            <a:pPr algn="ctr"/>
            <a:r>
              <a:rPr lang="it-IT" dirty="0">
                <a:latin typeface="Comic Sans MS" panose="030F0702030302020204" pitchFamily="66" charset="0"/>
              </a:rPr>
              <a:t>tel. 055/4385408 </a:t>
            </a:r>
          </a:p>
          <a:p>
            <a:pPr algn="ctr"/>
            <a:r>
              <a:rPr lang="it-IT" dirty="0">
                <a:latin typeface="Comic Sans MS" panose="030F0702030302020204" pitchFamily="66" charset="0"/>
              </a:rPr>
              <a:t>giulia.bonfanti@regione.toscana.it</a:t>
            </a:r>
          </a:p>
        </p:txBody>
      </p:sp>
    </p:spTree>
    <p:extLst>
      <p:ext uri="{BB962C8B-B14F-4D97-AF65-F5344CB8AC3E}">
        <p14:creationId xmlns:p14="http://schemas.microsoft.com/office/powerpoint/2010/main" val="238264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9391CA-7C20-9295-C252-E899293B49F0}"/>
              </a:ext>
            </a:extLst>
          </p:cNvPr>
          <p:cNvSpPr>
            <a:spLocks noGrp="1"/>
          </p:cNvSpPr>
          <p:nvPr>
            <p:ph type="title"/>
          </p:nvPr>
        </p:nvSpPr>
        <p:spPr>
          <a:xfrm>
            <a:off x="510364" y="70106"/>
            <a:ext cx="8754139" cy="135458"/>
          </a:xfrm>
          <a:ln>
            <a:noFill/>
          </a:ln>
          <a:effectLst>
            <a:outerShdw blurRad="44450" dist="27940" dir="5400000" algn="ctr">
              <a:srgbClr val="000000">
                <a:alpha val="32000"/>
              </a:srgbClr>
            </a:outerShdw>
          </a:effectLst>
        </p:spPr>
        <p:txBody>
          <a:bodyPr>
            <a:normAutofit fontScale="90000"/>
          </a:bodyPr>
          <a:lstStyle/>
          <a:p>
            <a:pPr algn="ct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dirty="0">
                <a:solidFill>
                  <a:schemeClr val="tx2"/>
                </a:solidFill>
                <a:latin typeface="Comic Sans MS" panose="030F0702030302020204" pitchFamily="66" charset="0"/>
              </a:rPr>
            </a:br>
            <a:endParaRPr lang="en-IT" dirty="0">
              <a:solidFill>
                <a:schemeClr val="tx2"/>
              </a:solidFill>
              <a:latin typeface="Comic Sans MS" panose="030F0702030302020204" pitchFamily="66" charset="0"/>
            </a:endParaRPr>
          </a:p>
        </p:txBody>
      </p:sp>
      <p:sp>
        <p:nvSpPr>
          <p:cNvPr id="4" name="Rettangolo 3">
            <a:extLst>
              <a:ext uri="{FF2B5EF4-FFF2-40B4-BE49-F238E27FC236}">
                <a16:creationId xmlns:a16="http://schemas.microsoft.com/office/drawing/2014/main" id="{61C2ACEE-0FF1-429B-A334-E465307BA2DF}"/>
              </a:ext>
            </a:extLst>
          </p:cNvPr>
          <p:cNvSpPr/>
          <p:nvPr/>
        </p:nvSpPr>
        <p:spPr>
          <a:xfrm>
            <a:off x="68581" y="667228"/>
            <a:ext cx="8869856" cy="4785926"/>
          </a:xfrm>
          <a:prstGeom prst="rect">
            <a:avLst/>
          </a:prstGeom>
        </p:spPr>
        <p:txBody>
          <a:bodyPr wrap="square">
            <a:spAutoFit/>
          </a:bodyPr>
          <a:lstStyle/>
          <a:p>
            <a:pPr algn="ctr"/>
            <a:r>
              <a:rPr lang="it-IT" sz="2400" dirty="0">
                <a:solidFill>
                  <a:schemeClr val="accent6"/>
                </a:solidFill>
                <a:effectLst>
                  <a:outerShdw blurRad="38100" dist="38100" dir="2700000" algn="tl">
                    <a:srgbClr val="000000">
                      <a:alpha val="43137"/>
                    </a:srgbClr>
                  </a:outerShdw>
                </a:effectLst>
                <a:latin typeface="Comic Sans MS" panose="030F0702030302020204" pitchFamily="66" charset="0"/>
              </a:rPr>
              <a:t>Beneficiari: </a:t>
            </a:r>
            <a:br>
              <a:rPr lang="it-IT" dirty="0">
                <a:solidFill>
                  <a:schemeClr val="accent6"/>
                </a:solidFill>
                <a:latin typeface="Comic Sans MS" panose="030F0702030302020204" pitchFamily="66" charset="0"/>
              </a:rPr>
            </a:br>
            <a:r>
              <a:rPr lang="it-IT" sz="1600" b="1" dirty="0">
                <a:solidFill>
                  <a:srgbClr val="002060"/>
                </a:solidFill>
                <a:latin typeface="Comic Sans MS" panose="030F0702030302020204" pitchFamily="66" charset="0"/>
              </a:rPr>
              <a:t>- Enti di Formazione accreditati;</a:t>
            </a:r>
            <a:br>
              <a:rPr lang="it-IT" sz="1600" b="1" dirty="0">
                <a:solidFill>
                  <a:srgbClr val="002060"/>
                </a:solidFill>
                <a:latin typeface="Comic Sans MS" panose="030F0702030302020204" pitchFamily="66" charset="0"/>
              </a:rPr>
            </a:br>
            <a:r>
              <a:rPr lang="it-IT" sz="1600" b="1" dirty="0">
                <a:solidFill>
                  <a:srgbClr val="002060"/>
                </a:solidFill>
                <a:latin typeface="Comic Sans MS" panose="030F0702030302020204" pitchFamily="66" charset="0"/>
              </a:rPr>
              <a:t>- Soggetti prestatori di consulenza;</a:t>
            </a:r>
            <a:br>
              <a:rPr lang="it-IT" sz="1600" b="1" dirty="0">
                <a:solidFill>
                  <a:srgbClr val="002060"/>
                </a:solidFill>
                <a:latin typeface="Comic Sans MS" panose="030F0702030302020204" pitchFamily="66" charset="0"/>
              </a:rPr>
            </a:br>
            <a:r>
              <a:rPr lang="it-IT" sz="1600" b="1" dirty="0">
                <a:solidFill>
                  <a:srgbClr val="002060"/>
                </a:solidFill>
                <a:latin typeface="Comic Sans MS" panose="030F0702030302020204" pitchFamily="66" charset="0"/>
              </a:rPr>
              <a:t>- Enti di ricerca, Università e Scuole di studi superiori universitari pubblici e privati;</a:t>
            </a:r>
          </a:p>
          <a:p>
            <a:pPr marL="285753" indent="-285753" algn="ctr">
              <a:buFontTx/>
              <a:buChar char="-"/>
            </a:pPr>
            <a:r>
              <a:rPr lang="it-IT" sz="1600" b="1" dirty="0">
                <a:solidFill>
                  <a:srgbClr val="002060"/>
                </a:solidFill>
                <a:latin typeface="Comic Sans MS" panose="030F0702030302020204" pitchFamily="66" charset="0"/>
              </a:rPr>
              <a:t>Istituti tecnici superiori;</a:t>
            </a:r>
          </a:p>
          <a:p>
            <a:pPr marL="285753" indent="-285753" algn="ctr">
              <a:buFontTx/>
              <a:buChar char="-"/>
            </a:pPr>
            <a:r>
              <a:rPr lang="it-IT" sz="1600" b="1" dirty="0">
                <a:solidFill>
                  <a:srgbClr val="002060"/>
                </a:solidFill>
                <a:latin typeface="Comic Sans MS" panose="030F0702030302020204" pitchFamily="66" charset="0"/>
              </a:rPr>
              <a:t>Istituti di istruzione tecnici e professionali;</a:t>
            </a:r>
          </a:p>
          <a:p>
            <a:pPr marL="285753" indent="-285753" algn="ctr">
              <a:buFontTx/>
              <a:buChar char="-"/>
            </a:pPr>
            <a:r>
              <a:rPr lang="it-IT" sz="1600" b="1" dirty="0">
                <a:solidFill>
                  <a:srgbClr val="002060"/>
                </a:solidFill>
                <a:latin typeface="Comic Sans MS" panose="030F0702030302020204" pitchFamily="66" charset="0"/>
              </a:rPr>
              <a:t>Altri soggetti pubblici e privati attivi nell’ambito dell’</a:t>
            </a:r>
            <a:r>
              <a:rPr lang="it-IT" sz="1600" b="1" dirty="0" err="1">
                <a:solidFill>
                  <a:srgbClr val="002060"/>
                </a:solidFill>
                <a:latin typeface="Comic Sans MS" panose="030F0702030302020204" pitchFamily="66" charset="0"/>
              </a:rPr>
              <a:t>Akis</a:t>
            </a:r>
            <a:r>
              <a:rPr lang="it-IT" sz="1600" b="1" dirty="0">
                <a:solidFill>
                  <a:srgbClr val="002060"/>
                </a:solidFill>
                <a:latin typeface="Comic Sans MS" panose="030F0702030302020204" pitchFamily="66" charset="0"/>
              </a:rPr>
              <a:t>;</a:t>
            </a:r>
          </a:p>
          <a:p>
            <a:pPr marL="171452" indent="-171452" algn="ctr">
              <a:buFontTx/>
              <a:buChar char="-"/>
            </a:pPr>
            <a:r>
              <a:rPr lang="it-IT" sz="1600" b="1" dirty="0">
                <a:solidFill>
                  <a:srgbClr val="002060"/>
                </a:solidFill>
                <a:latin typeface="Comic Sans MS" panose="030F0702030302020204" pitchFamily="66" charset="0"/>
              </a:rPr>
              <a:t>Regioni e Province autonome anche attraverso i lori Enti strumentali, Agenzie e Società in house.</a:t>
            </a:r>
          </a:p>
          <a:p>
            <a:pPr algn="ctr"/>
            <a:endParaRPr lang="it-IT" sz="900" dirty="0">
              <a:solidFill>
                <a:srgbClr val="00B0F0"/>
              </a:solidFill>
              <a:effectLst>
                <a:outerShdw blurRad="38100" dist="38100" dir="2700000" algn="tl">
                  <a:srgbClr val="000000">
                    <a:alpha val="43137"/>
                  </a:srgbClr>
                </a:outerShdw>
              </a:effectLst>
              <a:latin typeface="Comic Sans MS" panose="030F0702030302020204" pitchFamily="66" charset="0"/>
            </a:endParaRPr>
          </a:p>
          <a:p>
            <a:r>
              <a:rPr lang="it-IT" sz="1600" dirty="0">
                <a:solidFill>
                  <a:srgbClr val="002060"/>
                </a:solidFill>
                <a:effectLst>
                  <a:outerShdw blurRad="38100" dist="38100" dir="2700000" algn="tl">
                    <a:srgbClr val="000000">
                      <a:alpha val="43137"/>
                    </a:srgbClr>
                  </a:outerShdw>
                </a:effectLst>
                <a:latin typeface="Comic Sans MS" panose="030F0702030302020204" pitchFamily="66" charset="0"/>
              </a:rPr>
              <a:t>Possono presentare domanda in forma singola o associata.</a:t>
            </a:r>
          </a:p>
          <a:p>
            <a:pPr algn="just"/>
            <a:r>
              <a:rPr lang="it-IT" sz="1600" dirty="0">
                <a:solidFill>
                  <a:srgbClr val="002060"/>
                </a:solidFill>
                <a:effectLst>
                  <a:outerShdw blurRad="38100" dist="38100" dir="2700000" algn="tl">
                    <a:srgbClr val="000000">
                      <a:alpha val="43137"/>
                    </a:srgbClr>
                  </a:outerShdw>
                </a:effectLst>
                <a:latin typeface="Comic Sans MS" panose="030F0702030302020204" pitchFamily="66" charset="0"/>
              </a:rPr>
              <a:t>Ciascun Beneficiario può presentare </a:t>
            </a:r>
            <a:r>
              <a:rPr lang="it-IT" sz="1600" u="sng" dirty="0">
                <a:solidFill>
                  <a:srgbClr val="002060"/>
                </a:solidFill>
                <a:effectLst>
                  <a:outerShdw blurRad="38100" dist="38100" dir="2700000" algn="tl">
                    <a:srgbClr val="000000">
                      <a:alpha val="43137"/>
                    </a:srgbClr>
                  </a:outerShdw>
                </a:effectLst>
                <a:latin typeface="Comic Sans MS" panose="030F0702030302020204" pitchFamily="66" charset="0"/>
              </a:rPr>
              <a:t>una sola domanda come Capofila </a:t>
            </a:r>
            <a:r>
              <a:rPr lang="it-IT" sz="1600" dirty="0">
                <a:solidFill>
                  <a:srgbClr val="002060"/>
                </a:solidFill>
                <a:effectLst>
                  <a:outerShdw blurRad="38100" dist="38100" dir="2700000" algn="tl">
                    <a:srgbClr val="000000">
                      <a:alpha val="43137"/>
                    </a:srgbClr>
                  </a:outerShdw>
                </a:effectLst>
                <a:latin typeface="Comic Sans MS" panose="030F0702030302020204" pitchFamily="66" charset="0"/>
              </a:rPr>
              <a:t>ed eventualmente essere </a:t>
            </a:r>
            <a:r>
              <a:rPr lang="it-IT" sz="1600" u="sng" dirty="0">
                <a:solidFill>
                  <a:srgbClr val="002060"/>
                </a:solidFill>
                <a:effectLst>
                  <a:outerShdw blurRad="38100" dist="38100" dir="2700000" algn="tl">
                    <a:srgbClr val="000000">
                      <a:alpha val="43137"/>
                    </a:srgbClr>
                  </a:outerShdw>
                </a:effectLst>
                <a:latin typeface="Comic Sans MS" panose="030F0702030302020204" pitchFamily="66" charset="0"/>
              </a:rPr>
              <a:t>partner non capofila in un’altra e unica </a:t>
            </a:r>
            <a:r>
              <a:rPr lang="it-IT" sz="1600" dirty="0">
                <a:solidFill>
                  <a:srgbClr val="002060"/>
                </a:solidFill>
                <a:effectLst>
                  <a:outerShdw blurRad="38100" dist="38100" dir="2700000" algn="tl">
                    <a:srgbClr val="000000">
                      <a:alpha val="43137"/>
                    </a:srgbClr>
                  </a:outerShdw>
                </a:effectLst>
                <a:latin typeface="Comic Sans MS" panose="030F0702030302020204" pitchFamily="66" charset="0"/>
              </a:rPr>
              <a:t>proposta progettuale.</a:t>
            </a:r>
          </a:p>
          <a:p>
            <a:pPr algn="ctr"/>
            <a:endParaRPr lang="it-IT" sz="800" dirty="0">
              <a:solidFill>
                <a:srgbClr val="00B0F0"/>
              </a:solidFill>
              <a:effectLst>
                <a:outerShdw blurRad="38100" dist="38100" dir="2700000" algn="tl">
                  <a:srgbClr val="000000">
                    <a:alpha val="43137"/>
                  </a:srgbClr>
                </a:outerShdw>
              </a:effectLst>
              <a:latin typeface="Comic Sans MS" panose="030F0702030302020204" pitchFamily="66" charset="0"/>
            </a:endParaRPr>
          </a:p>
          <a:p>
            <a:pPr algn="ctr"/>
            <a:r>
              <a:rPr lang="it-IT" sz="2400" dirty="0">
                <a:solidFill>
                  <a:schemeClr val="accent6"/>
                </a:solidFill>
                <a:effectLst>
                  <a:outerShdw blurRad="38100" dist="38100" dir="2700000" algn="tl">
                    <a:srgbClr val="000000">
                      <a:alpha val="43137"/>
                    </a:srgbClr>
                  </a:outerShdw>
                </a:effectLst>
                <a:latin typeface="Comic Sans MS" panose="030F0702030302020204" pitchFamily="66" charset="0"/>
              </a:rPr>
              <a:t>Localizzazione degli Interventi</a:t>
            </a:r>
          </a:p>
          <a:p>
            <a:pPr algn="just"/>
            <a:r>
              <a:rPr lang="it-IT" sz="1600" dirty="0">
                <a:solidFill>
                  <a:srgbClr val="002060"/>
                </a:solidFill>
                <a:latin typeface="Comic Sans MS" panose="030F0702030302020204" pitchFamily="66" charset="0"/>
              </a:rPr>
              <a:t>Le attività informative in presenza devono essere </a:t>
            </a:r>
            <a:r>
              <a:rPr lang="it-IT" sz="1600" b="1" dirty="0">
                <a:solidFill>
                  <a:srgbClr val="002060"/>
                </a:solidFill>
                <a:latin typeface="Comic Sans MS" panose="030F0702030302020204" pitchFamily="66" charset="0"/>
              </a:rPr>
              <a:t>realizzate sul territorio regionale</a:t>
            </a:r>
            <a:r>
              <a:rPr lang="it-IT" sz="1600" dirty="0">
                <a:solidFill>
                  <a:srgbClr val="002060"/>
                </a:solidFill>
                <a:latin typeface="Comic Sans MS" panose="030F0702030302020204" pitchFamily="66" charset="0"/>
              </a:rPr>
              <a:t>, con eccezione per </a:t>
            </a:r>
            <a:r>
              <a:rPr lang="it-IT" sz="1600" u="sng" dirty="0">
                <a:solidFill>
                  <a:srgbClr val="002060"/>
                </a:solidFill>
                <a:latin typeface="Comic Sans MS" panose="030F0702030302020204" pitchFamily="66" charset="0"/>
              </a:rPr>
              <a:t>le sessioni pratiche che possono essere svolte anche al di fuori dei confini regionali.</a:t>
            </a:r>
            <a:br>
              <a:rPr lang="it-IT" sz="1600" u="sng" dirty="0">
                <a:solidFill>
                  <a:srgbClr val="002060"/>
                </a:solidFill>
                <a:latin typeface="Comic Sans MS" panose="030F0702030302020204" pitchFamily="66" charset="0"/>
              </a:rPr>
            </a:br>
            <a:endParaRPr lang="it-IT" sz="1600" u="sng" dirty="0"/>
          </a:p>
        </p:txBody>
      </p:sp>
    </p:spTree>
    <p:extLst>
      <p:ext uri="{BB962C8B-B14F-4D97-AF65-F5344CB8AC3E}">
        <p14:creationId xmlns:p14="http://schemas.microsoft.com/office/powerpoint/2010/main" val="4256296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525F03D-C903-4A8B-9B8F-FA0184301F72}"/>
              </a:ext>
            </a:extLst>
          </p:cNvPr>
          <p:cNvSpPr>
            <a:spLocks noGrp="1"/>
          </p:cNvSpPr>
          <p:nvPr>
            <p:ph type="body" sz="half" idx="2"/>
          </p:nvPr>
        </p:nvSpPr>
        <p:spPr>
          <a:xfrm>
            <a:off x="364496" y="2612038"/>
            <a:ext cx="8552171" cy="2531462"/>
          </a:xfrm>
        </p:spPr>
        <p:txBody>
          <a:bodyPr/>
          <a:lstStyle/>
          <a:p>
            <a:pPr algn="just"/>
            <a:endParaRPr lang="it-IT" b="1" dirty="0">
              <a:solidFill>
                <a:schemeClr val="accent6"/>
              </a:solidFill>
              <a:latin typeface="Comic Sans MS" panose="030F0702030302020204" pitchFamily="66" charset="0"/>
            </a:endParaRPr>
          </a:p>
          <a:p>
            <a:pPr algn="just"/>
            <a:r>
              <a:rPr lang="it-IT" b="1" dirty="0">
                <a:solidFill>
                  <a:schemeClr val="accent6"/>
                </a:solidFill>
                <a:latin typeface="Comic Sans MS" panose="030F0702030302020204" pitchFamily="66" charset="0"/>
              </a:rPr>
              <a:t>Importo massimo </a:t>
            </a:r>
            <a:r>
              <a:rPr lang="it-IT" b="1" dirty="0">
                <a:latin typeface="Comic Sans MS" panose="030F0702030302020204" pitchFamily="66" charset="0"/>
              </a:rPr>
              <a:t>del contributo pubblico concesso per domanda di sostegno: </a:t>
            </a:r>
            <a:r>
              <a:rPr lang="it-IT" sz="2000" b="1" dirty="0">
                <a:latin typeface="Comic Sans MS" panose="030F0702030302020204" pitchFamily="66" charset="0"/>
              </a:rPr>
              <a:t>262.000 € </a:t>
            </a:r>
          </a:p>
          <a:p>
            <a:pPr algn="just"/>
            <a:r>
              <a:rPr lang="it-IT" b="1" dirty="0">
                <a:solidFill>
                  <a:schemeClr val="accent6"/>
                </a:solidFill>
                <a:latin typeface="Comic Sans MS" panose="030F0702030302020204" pitchFamily="66" charset="0"/>
              </a:rPr>
              <a:t>Importo minimo</a:t>
            </a:r>
            <a:r>
              <a:rPr lang="it-IT" b="1" dirty="0">
                <a:latin typeface="Comic Sans MS" panose="030F0702030302020204" pitchFamily="66" charset="0"/>
              </a:rPr>
              <a:t> del contributo pubblico concesso per domanda di sostegno: 4</a:t>
            </a:r>
            <a:r>
              <a:rPr lang="it-IT" sz="2000" b="1" dirty="0">
                <a:latin typeface="Comic Sans MS" panose="030F0702030302020204" pitchFamily="66" charset="0"/>
              </a:rPr>
              <a:t>0.000 € </a:t>
            </a:r>
          </a:p>
          <a:p>
            <a:pPr algn="ctr"/>
            <a:endParaRPr lang="it-IT" b="1" i="1" dirty="0">
              <a:latin typeface="Comic Sans MS" panose="030F0702030302020204" pitchFamily="66" charset="0"/>
            </a:endParaRPr>
          </a:p>
          <a:p>
            <a:pPr algn="ctr"/>
            <a:r>
              <a:rPr lang="it-IT" b="1" i="1" dirty="0">
                <a:latin typeface="Comic Sans MS" panose="030F0702030302020204" pitchFamily="66" charset="0"/>
              </a:rPr>
              <a:t>Sovvenzione in conto capitale con intensità dell’aiuto pari al 100% dei costi sostenuti</a:t>
            </a:r>
            <a:endParaRPr lang="it-IT" i="1" dirty="0">
              <a:latin typeface="Comic Sans MS" panose="030F0702030302020204" pitchFamily="66" charset="0"/>
            </a:endParaRPr>
          </a:p>
          <a:p>
            <a:endParaRPr lang="it-IT" dirty="0"/>
          </a:p>
        </p:txBody>
      </p:sp>
      <p:sp>
        <p:nvSpPr>
          <p:cNvPr id="4" name="CasellaDiTesto 3">
            <a:extLst>
              <a:ext uri="{FF2B5EF4-FFF2-40B4-BE49-F238E27FC236}">
                <a16:creationId xmlns:a16="http://schemas.microsoft.com/office/drawing/2014/main" id="{3AE10F2D-1D62-4B63-A832-4BDF99A1091D}"/>
              </a:ext>
            </a:extLst>
          </p:cNvPr>
          <p:cNvSpPr txBox="1"/>
          <p:nvPr/>
        </p:nvSpPr>
        <p:spPr>
          <a:xfrm>
            <a:off x="449579" y="2340918"/>
            <a:ext cx="8329925" cy="46166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it-IT" sz="2400" b="1" dirty="0">
                <a:solidFill>
                  <a:schemeClr val="accent6"/>
                </a:solidFill>
                <a:latin typeface="Comic Sans MS" panose="030F0702030302020204" pitchFamily="66" charset="0"/>
              </a:rPr>
              <a:t>Dotazione Finanziaria</a:t>
            </a:r>
            <a:r>
              <a:rPr lang="it-IT" sz="2000" b="1" dirty="0">
                <a:solidFill>
                  <a:schemeClr val="accent6"/>
                </a:solidFill>
                <a:latin typeface="Comic Sans MS" panose="030F0702030302020204" pitchFamily="66" charset="0"/>
              </a:rPr>
              <a:t>   </a:t>
            </a:r>
            <a:r>
              <a:rPr lang="it-IT" sz="2400" b="1" dirty="0">
                <a:solidFill>
                  <a:schemeClr val="tx2"/>
                </a:solidFill>
                <a:latin typeface="Comic Sans MS" panose="030F0702030302020204" pitchFamily="66" charset="0"/>
              </a:rPr>
              <a:t>3 MILIONI DI €</a:t>
            </a:r>
          </a:p>
        </p:txBody>
      </p:sp>
      <p:sp>
        <p:nvSpPr>
          <p:cNvPr id="3" name="Rettangolo 2">
            <a:extLst>
              <a:ext uri="{FF2B5EF4-FFF2-40B4-BE49-F238E27FC236}">
                <a16:creationId xmlns:a16="http://schemas.microsoft.com/office/drawing/2014/main" id="{B5D359E3-A031-414B-A5F9-CA7D359A513B}"/>
              </a:ext>
            </a:extLst>
          </p:cNvPr>
          <p:cNvSpPr/>
          <p:nvPr/>
        </p:nvSpPr>
        <p:spPr>
          <a:xfrm>
            <a:off x="449580" y="786647"/>
            <a:ext cx="8399772" cy="1446550"/>
          </a:xfrm>
          <a:prstGeom prst="rect">
            <a:avLst/>
          </a:prstGeom>
        </p:spPr>
        <p:txBody>
          <a:bodyPr wrap="square">
            <a:spAutoFit/>
          </a:bodyPr>
          <a:lstStyle/>
          <a:p>
            <a:pPr algn="ctr"/>
            <a:r>
              <a:rPr lang="it-IT" sz="2400" dirty="0">
                <a:solidFill>
                  <a:schemeClr val="accent6"/>
                </a:solidFill>
                <a:effectLst>
                  <a:outerShdw blurRad="38100" dist="38100" dir="2700000" algn="tl">
                    <a:srgbClr val="000000">
                      <a:alpha val="43137"/>
                    </a:srgbClr>
                  </a:outerShdw>
                </a:effectLst>
                <a:latin typeface="Comic Sans MS" panose="030F0702030302020204" pitchFamily="66" charset="0"/>
              </a:rPr>
              <a:t>Destinatari finali:</a:t>
            </a:r>
          </a:p>
          <a:p>
            <a:pPr algn="ctr"/>
            <a:r>
              <a:rPr lang="it-IT" sz="1600" b="1" dirty="0">
                <a:solidFill>
                  <a:srgbClr val="002060"/>
                </a:solidFill>
                <a:latin typeface="Comic Sans MS" panose="030F0702030302020204" pitchFamily="66" charset="0"/>
              </a:rPr>
              <a:t>- Addetti dei settori agricolo, forestale;</a:t>
            </a:r>
          </a:p>
          <a:p>
            <a:pPr algn="ctr"/>
            <a:r>
              <a:rPr lang="it-IT" sz="1600" b="1" dirty="0">
                <a:solidFill>
                  <a:srgbClr val="002060"/>
                </a:solidFill>
                <a:latin typeface="Comic Sans MS" panose="030F0702030302020204" pitchFamily="66" charset="0"/>
              </a:rPr>
              <a:t>- Altri soggetti pubblici e privati;</a:t>
            </a:r>
          </a:p>
          <a:p>
            <a:pPr algn="ctr"/>
            <a:r>
              <a:rPr lang="it-IT" sz="1600" b="1" dirty="0">
                <a:solidFill>
                  <a:srgbClr val="002060"/>
                </a:solidFill>
                <a:latin typeface="Comic Sans MS" panose="030F0702030302020204" pitchFamily="66" charset="0"/>
              </a:rPr>
              <a:t>- Gestori del territorio operanti nelle zone rurali;</a:t>
            </a:r>
          </a:p>
          <a:p>
            <a:pPr algn="ctr"/>
            <a:r>
              <a:rPr lang="it-IT" sz="1600" b="1" dirty="0">
                <a:solidFill>
                  <a:srgbClr val="002060"/>
                </a:solidFill>
                <a:latin typeface="Comic Sans MS" panose="030F0702030302020204" pitchFamily="66" charset="0"/>
              </a:rPr>
              <a:t>- Cittadini e consumatori.</a:t>
            </a:r>
            <a:endParaRPr lang="en-IT" sz="1600" b="1"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1794828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9E5183CD-AF4B-4C22-8F33-9117D13A0F16}"/>
              </a:ext>
            </a:extLst>
          </p:cNvPr>
          <p:cNvSpPr>
            <a:spLocks noGrp="1"/>
          </p:cNvSpPr>
          <p:nvPr>
            <p:ph type="title"/>
          </p:nvPr>
        </p:nvSpPr>
        <p:spPr>
          <a:xfrm>
            <a:off x="295915" y="635152"/>
            <a:ext cx="8428985" cy="49498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pPr algn="ctr"/>
            <a:r>
              <a:rPr lang="it-IT" dirty="0">
                <a:latin typeface="Comic Sans MS" panose="030F0702030302020204" pitchFamily="66" charset="0"/>
              </a:rPr>
              <a:t>Attività finanziabili</a:t>
            </a:r>
          </a:p>
        </p:txBody>
      </p:sp>
      <p:sp>
        <p:nvSpPr>
          <p:cNvPr id="14" name="Segnaposto testo 13">
            <a:extLst>
              <a:ext uri="{FF2B5EF4-FFF2-40B4-BE49-F238E27FC236}">
                <a16:creationId xmlns:a16="http://schemas.microsoft.com/office/drawing/2014/main" id="{787F498B-3A65-4C26-AD20-6B82FEF3EE5A}"/>
              </a:ext>
            </a:extLst>
          </p:cNvPr>
          <p:cNvSpPr>
            <a:spLocks noGrp="1"/>
          </p:cNvSpPr>
          <p:nvPr>
            <p:ph type="body" sz="half" idx="2"/>
          </p:nvPr>
        </p:nvSpPr>
        <p:spPr>
          <a:xfrm>
            <a:off x="295916" y="1333324"/>
            <a:ext cx="8552171" cy="3810176"/>
          </a:xfrm>
        </p:spPr>
        <p:txBody>
          <a:bodyPr>
            <a:normAutofit/>
          </a:bodyPr>
          <a:lstStyle/>
          <a:p>
            <a:r>
              <a:rPr lang="it-IT" dirty="0">
                <a:latin typeface="Comic Sans MS" panose="030F0702030302020204" pitchFamily="66" charset="0"/>
              </a:rPr>
              <a:t>Per accedere al finanziamento, le attività di seguito elencate dovranno essere organizzate in </a:t>
            </a:r>
            <a:r>
              <a:rPr lang="it-IT" u="sng" dirty="0">
                <a:latin typeface="Comic Sans MS" panose="030F0702030302020204" pitchFamily="66" charset="0"/>
              </a:rPr>
              <a:t>progetti di informazione</a:t>
            </a:r>
            <a:r>
              <a:rPr lang="it-IT" dirty="0">
                <a:latin typeface="Comic Sans MS" panose="030F0702030302020204" pitchFamily="66" charset="0"/>
              </a:rPr>
              <a:t>:</a:t>
            </a:r>
          </a:p>
          <a:p>
            <a:r>
              <a:rPr lang="it-IT" dirty="0">
                <a:latin typeface="Comic Sans MS" panose="030F0702030302020204" pitchFamily="66" charset="0"/>
              </a:rPr>
              <a:t>1. </a:t>
            </a:r>
            <a:r>
              <a:rPr lang="it-IT" dirty="0">
                <a:solidFill>
                  <a:srgbClr val="00B0F0"/>
                </a:solidFill>
                <a:latin typeface="Comic Sans MS" panose="030F0702030302020204" pitchFamily="66" charset="0"/>
              </a:rPr>
              <a:t>convegni</a:t>
            </a:r>
            <a:r>
              <a:rPr lang="it-IT" dirty="0">
                <a:latin typeface="Comic Sans MS" panose="030F0702030302020204" pitchFamily="66" charset="0"/>
              </a:rPr>
              <a:t> (possono essere svolti anche on-line, modalità sincrona)</a:t>
            </a:r>
          </a:p>
          <a:p>
            <a:r>
              <a:rPr lang="it-IT" dirty="0">
                <a:latin typeface="Comic Sans MS" panose="030F0702030302020204" pitchFamily="66" charset="0"/>
              </a:rPr>
              <a:t>2. </a:t>
            </a:r>
            <a:r>
              <a:rPr lang="it-IT" dirty="0">
                <a:solidFill>
                  <a:srgbClr val="00B0F0"/>
                </a:solidFill>
                <a:latin typeface="Comic Sans MS" panose="030F0702030302020204" pitchFamily="66" charset="0"/>
              </a:rPr>
              <a:t>seminari</a:t>
            </a:r>
            <a:r>
              <a:rPr lang="it-IT" dirty="0">
                <a:latin typeface="Comic Sans MS" panose="030F0702030302020204" pitchFamily="66" charset="0"/>
              </a:rPr>
              <a:t> (possono essere svolti anche on-line, modalità sincrona)</a:t>
            </a:r>
          </a:p>
          <a:p>
            <a:r>
              <a:rPr lang="it-IT" dirty="0">
                <a:latin typeface="Comic Sans MS" panose="030F0702030302020204" pitchFamily="66" charset="0"/>
              </a:rPr>
              <a:t>3. </a:t>
            </a:r>
            <a:r>
              <a:rPr lang="it-IT" dirty="0">
                <a:solidFill>
                  <a:srgbClr val="00B0F0"/>
                </a:solidFill>
                <a:latin typeface="Comic Sans MS" panose="030F0702030302020204" pitchFamily="66" charset="0"/>
              </a:rPr>
              <a:t>Incontri </a:t>
            </a:r>
            <a:r>
              <a:rPr lang="it-IT" dirty="0">
                <a:latin typeface="Comic Sans MS" panose="030F0702030302020204" pitchFamily="66" charset="0"/>
              </a:rPr>
              <a:t>(possono essere svolti anche on-line, modalità sincrona)</a:t>
            </a:r>
          </a:p>
          <a:p>
            <a:r>
              <a:rPr lang="it-IT" dirty="0">
                <a:latin typeface="Comic Sans MS" panose="030F0702030302020204" pitchFamily="66" charset="0"/>
              </a:rPr>
              <a:t>4. </a:t>
            </a:r>
            <a:r>
              <a:rPr lang="it-IT" dirty="0">
                <a:solidFill>
                  <a:srgbClr val="00B0F0"/>
                </a:solidFill>
                <a:latin typeface="Comic Sans MS" panose="030F0702030302020204" pitchFamily="66" charset="0"/>
              </a:rPr>
              <a:t>realizzazione di sessioni pratiche </a:t>
            </a:r>
            <a:r>
              <a:rPr lang="it-IT" dirty="0">
                <a:latin typeface="Comic Sans MS" panose="030F0702030302020204" pitchFamily="66" charset="0"/>
              </a:rPr>
              <a:t>per illustrare una tecnologia, l’uso di macchinari o una tecnica di produzione specifica </a:t>
            </a:r>
          </a:p>
          <a:p>
            <a:r>
              <a:rPr lang="it-IT" dirty="0">
                <a:latin typeface="Comic Sans MS" panose="030F0702030302020204" pitchFamily="66" charset="0"/>
              </a:rPr>
              <a:t>5. </a:t>
            </a:r>
            <a:r>
              <a:rPr lang="it-IT" dirty="0">
                <a:solidFill>
                  <a:srgbClr val="00B0F0"/>
                </a:solidFill>
                <a:latin typeface="Comic Sans MS" panose="030F0702030302020204" pitchFamily="66" charset="0"/>
              </a:rPr>
              <a:t>produzione di materiale cartaceo, newsletter, riprese video, apposite sezioni del sito istituzionale, nonché tutte le applicazioni online </a:t>
            </a:r>
            <a:r>
              <a:rPr lang="it-IT" dirty="0">
                <a:latin typeface="Comic Sans MS" panose="030F0702030302020204" pitchFamily="66" charset="0"/>
              </a:rPr>
              <a:t>che permettano un elevato livello di interazione tra sito web e utente come i blog, i forum, i social network (WEB 2.0)</a:t>
            </a:r>
          </a:p>
          <a:p>
            <a:r>
              <a:rPr lang="it-IT" sz="1600" b="1" dirty="0">
                <a:effectLst>
                  <a:outerShdw blurRad="38100" dist="38100" dir="2700000" algn="tl">
                    <a:srgbClr val="000000">
                      <a:alpha val="43137"/>
                    </a:srgbClr>
                  </a:outerShdw>
                </a:effectLst>
                <a:latin typeface="Comic Sans MS" panose="030F0702030302020204" pitchFamily="66" charset="0"/>
              </a:rPr>
              <a:t>Gli Interventi informativi sono relativi al settore agricolo</a:t>
            </a:r>
          </a:p>
          <a:p>
            <a:endParaRPr lang="it-IT" sz="1600" b="1" dirty="0">
              <a:effectLst>
                <a:outerShdw blurRad="38100" dist="38100" dir="2700000" algn="tl">
                  <a:srgbClr val="000000">
                    <a:alpha val="43137"/>
                  </a:srgbClr>
                </a:outerShdw>
              </a:effectLst>
              <a:latin typeface="Comic Sans MS" panose="030F0702030302020204" pitchFamily="66" charset="0"/>
            </a:endParaRPr>
          </a:p>
          <a:p>
            <a:endParaRPr lang="it-IT" dirty="0"/>
          </a:p>
        </p:txBody>
      </p:sp>
    </p:spTree>
    <p:extLst>
      <p:ext uri="{BB962C8B-B14F-4D97-AF65-F5344CB8AC3E}">
        <p14:creationId xmlns:p14="http://schemas.microsoft.com/office/powerpoint/2010/main" val="3419047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D28ECD4D-2BE4-4C4A-882C-52E7E5D0598C}"/>
              </a:ext>
            </a:extLst>
          </p:cNvPr>
          <p:cNvSpPr>
            <a:spLocks noGrp="1"/>
          </p:cNvSpPr>
          <p:nvPr>
            <p:ph type="title"/>
          </p:nvPr>
        </p:nvSpPr>
        <p:spPr>
          <a:xfrm>
            <a:off x="0" y="658609"/>
            <a:ext cx="8552170" cy="359553"/>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algn="ctr"/>
            <a:r>
              <a:rPr lang="it-IT" sz="2400" dirty="0">
                <a:latin typeface="Comic Sans MS" panose="030F0702030302020204" pitchFamily="66" charset="0"/>
              </a:rPr>
              <a:t>Tematiche</a:t>
            </a:r>
          </a:p>
        </p:txBody>
      </p:sp>
      <p:sp>
        <p:nvSpPr>
          <p:cNvPr id="16" name="Rettangolo 15">
            <a:extLst>
              <a:ext uri="{FF2B5EF4-FFF2-40B4-BE49-F238E27FC236}">
                <a16:creationId xmlns:a16="http://schemas.microsoft.com/office/drawing/2014/main" id="{C29DB96D-5ADA-40FC-AADF-0EF49986D636}"/>
              </a:ext>
            </a:extLst>
          </p:cNvPr>
          <p:cNvSpPr/>
          <p:nvPr/>
        </p:nvSpPr>
        <p:spPr>
          <a:xfrm>
            <a:off x="171174" y="964822"/>
            <a:ext cx="8801652" cy="4797082"/>
          </a:xfrm>
          <a:prstGeom prst="rect">
            <a:avLst/>
          </a:prstGeom>
        </p:spPr>
        <p:txBody>
          <a:bodyPr wrap="square">
            <a:spAutoFit/>
          </a:bodyPr>
          <a:lstStyle/>
          <a:p>
            <a:pPr algn="just"/>
            <a:r>
              <a:rPr lang="it-IT" sz="1400" dirty="0">
                <a:solidFill>
                  <a:srgbClr val="002060"/>
                </a:solidFill>
                <a:latin typeface="Comic Sans MS" panose="030F0702030302020204" pitchFamily="66" charset="0"/>
              </a:rPr>
              <a:t>Le Tematiche a cui deve essere collegato il Progetto Informativo, sono quelle indicate nell’art. 15, paragrafo 4) del Reg. (UE) 2021/2115. </a:t>
            </a:r>
            <a:r>
              <a:rPr lang="it-IT" sz="1400" b="1" dirty="0">
                <a:solidFill>
                  <a:srgbClr val="002060"/>
                </a:solidFill>
                <a:effectLst>
                  <a:outerShdw blurRad="38100" dist="38100" dir="2700000" algn="tl">
                    <a:srgbClr val="000000">
                      <a:alpha val="43137"/>
                    </a:srgbClr>
                  </a:outerShdw>
                </a:effectLst>
                <a:latin typeface="Comic Sans MS" panose="030F0702030302020204" pitchFamily="66" charset="0"/>
              </a:rPr>
              <a:t>Pertanto il Progetto Informativo, dovrà essere articolato in una o più delle seguenti tematiche:</a:t>
            </a:r>
          </a:p>
          <a:p>
            <a:endParaRPr lang="it-IT" sz="1400" dirty="0">
              <a:solidFill>
                <a:srgbClr val="002060"/>
              </a:solidFill>
              <a:latin typeface="Comic Sans MS" panose="030F0702030302020204" pitchFamily="66" charset="0"/>
            </a:endParaRPr>
          </a:p>
          <a:p>
            <a:pPr algn="just">
              <a:lnSpc>
                <a:spcPct val="107000"/>
              </a:lnSpc>
            </a:pPr>
            <a:r>
              <a:rPr lang="it-IT" sz="1400" b="1"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NewRoman"/>
              </a:rPr>
              <a:t>Tematica 1 - Prevenzione e Gestione del rischio</a:t>
            </a:r>
            <a:endParaRPr lang="it-IT" sz="1400"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rPr>
              <a:t>- i</a:t>
            </a:r>
            <a:r>
              <a:rPr lang="it-IT" sz="1400" dirty="0">
                <a:solidFill>
                  <a:srgbClr val="002060"/>
                </a:solidFill>
                <a:latin typeface="Comic Sans MS" panose="030F0702030302020204" pitchFamily="66" charset="0"/>
                <a:ea typeface="Times New Roman" panose="02020603050405020304" pitchFamily="18" charset="0"/>
                <a:cs typeface="TimesNewRoman"/>
              </a:rPr>
              <a:t>nformare su alcuni degli strumenti offerti nell’ambito dell’art. 76 del Reg. (UE) 2021/2115 </a:t>
            </a:r>
            <a:r>
              <a:rPr lang="it-IT" sz="1400" b="1" dirty="0">
                <a:solidFill>
                  <a:srgbClr val="002060"/>
                </a:solidFill>
                <a:latin typeface="Comic Sans MS" panose="030F0702030302020204" pitchFamily="66" charset="0"/>
                <a:ea typeface="Times New Roman" panose="02020603050405020304" pitchFamily="18" charset="0"/>
                <a:cs typeface="TimesNewRoman"/>
              </a:rPr>
              <a:t>- Polizze Assicurative</a:t>
            </a:r>
            <a:r>
              <a:rPr lang="it-IT" sz="1400" dirty="0">
                <a:solidFill>
                  <a:srgbClr val="002060"/>
                </a:solidFill>
                <a:latin typeface="Comic Sans MS" panose="030F0702030302020204" pitchFamily="66" charset="0"/>
                <a:ea typeface="Times New Roman" panose="02020603050405020304" pitchFamily="18" charset="0"/>
                <a:cs typeface="TimesNewRoman"/>
              </a:rPr>
              <a:t> e </a:t>
            </a:r>
            <a:r>
              <a:rPr lang="it-IT" sz="1400" b="1" dirty="0">
                <a:solidFill>
                  <a:srgbClr val="002060"/>
                </a:solidFill>
                <a:latin typeface="Comic Sans MS" panose="030F0702030302020204" pitchFamily="66" charset="0"/>
                <a:ea typeface="Times New Roman" panose="02020603050405020304" pitchFamily="18" charset="0"/>
                <a:cs typeface="TimesNewRoman"/>
              </a:rPr>
              <a:t>Fondo Mutualizzazione Nazionale eventi catastrofali;</a:t>
            </a:r>
            <a:r>
              <a:rPr lang="it-IT" sz="1400" dirty="0">
                <a:solidFill>
                  <a:srgbClr val="002060"/>
                </a:solidFill>
                <a:latin typeface="Comic Sans MS" panose="030F0702030302020204" pitchFamily="66" charset="0"/>
                <a:ea typeface="Times New Roman" panose="02020603050405020304" pitchFamily="18" charset="0"/>
                <a:cs typeface="TimesNewRoman"/>
              </a:rPr>
              <a:t> </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NewRoman"/>
              </a:rPr>
              <a:t>- far conoscere il Piano di Gestione dei rischi in agricoltura </a:t>
            </a:r>
            <a:r>
              <a:rPr lang="it-IT" sz="1400" b="1" dirty="0">
                <a:solidFill>
                  <a:srgbClr val="002060"/>
                </a:solidFill>
                <a:latin typeface="Comic Sans MS" panose="030F0702030302020204" pitchFamily="66" charset="0"/>
                <a:ea typeface="Times New Roman" panose="02020603050405020304" pitchFamily="18" charset="0"/>
                <a:cs typeface="TimesNewRoman"/>
              </a:rPr>
              <a:t>-</a:t>
            </a: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ea typeface="Times New Roman" panose="02020603050405020304" pitchFamily="18" charset="0"/>
                <a:cs typeface="TimesNewRoman"/>
              </a:rPr>
              <a:t>PGRA 2025</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marL="171452" indent="-171452" algn="just">
              <a:lnSpc>
                <a:spcPct val="107000"/>
              </a:lnSpc>
              <a:buFontTx/>
              <a:buChar char="-"/>
            </a:pPr>
            <a:r>
              <a:rPr lang="it-IT" sz="1400" dirty="0">
                <a:solidFill>
                  <a:srgbClr val="002060"/>
                </a:solidFill>
                <a:latin typeface="Comic Sans MS" panose="030F0702030302020204" pitchFamily="66" charset="0"/>
                <a:ea typeface="Times New Roman" panose="02020603050405020304" pitchFamily="18" charset="0"/>
                <a:cs typeface="TimesNewRoman"/>
              </a:rPr>
              <a:t>far conoscere il </a:t>
            </a:r>
            <a:r>
              <a:rPr lang="it-IT" sz="1400" b="1" dirty="0">
                <a:solidFill>
                  <a:srgbClr val="002060"/>
                </a:solidFill>
                <a:latin typeface="Comic Sans MS" panose="030F0702030302020204" pitchFamily="66" charset="0"/>
                <a:ea typeface="Times New Roman" panose="02020603050405020304" pitchFamily="18" charset="0"/>
                <a:cs typeface="TimesNewRoman"/>
              </a:rPr>
              <a:t>Fondo di Solidarietà Nazionale</a:t>
            </a: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dirty="0" err="1">
                <a:solidFill>
                  <a:srgbClr val="002060"/>
                </a:solidFill>
                <a:latin typeface="Comic Sans MS" panose="030F0702030302020204" pitchFamily="66" charset="0"/>
                <a:ea typeface="Times New Roman" panose="02020603050405020304" pitchFamily="18" charset="0"/>
                <a:cs typeface="TimesNewRoman"/>
              </a:rPr>
              <a:t>AgriCat</a:t>
            </a:r>
            <a:r>
              <a:rPr lang="it-IT" sz="1400" dirty="0">
                <a:solidFill>
                  <a:srgbClr val="002060"/>
                </a:solidFill>
                <a:latin typeface="Comic Sans MS" panose="030F0702030302020204" pitchFamily="66" charset="0"/>
                <a:ea typeface="Times New Roman" panose="02020603050405020304" pitchFamily="18" charset="0"/>
                <a:cs typeface="TimesNewRoman"/>
              </a:rPr>
              <a:t>).</a:t>
            </a:r>
          </a:p>
          <a:p>
            <a:pPr marL="171452" indent="-171452" algn="just">
              <a:lnSpc>
                <a:spcPct val="107000"/>
              </a:lnSpc>
              <a:buFontTx/>
              <a:buChar char="-"/>
            </a:pPr>
            <a:endParaRPr lang="it-IT" sz="1400" dirty="0">
              <a:solidFill>
                <a:srgbClr val="002060"/>
              </a:solidFill>
              <a:latin typeface="Comic Sans MS" panose="030F0702030302020204" pitchFamily="66" charset="0"/>
              <a:ea typeface="Times New Roman" panose="02020603050405020304" pitchFamily="18" charset="0"/>
              <a:cs typeface="TimesNewRoman"/>
            </a:endParaRPr>
          </a:p>
          <a:p>
            <a:pPr algn="just">
              <a:lnSpc>
                <a:spcPct val="107000"/>
              </a:lnSpc>
            </a:pPr>
            <a:r>
              <a:rPr lang="it-IT" sz="1400" b="1"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NewRoman"/>
              </a:rPr>
              <a:t>Tematica 2</a:t>
            </a:r>
            <a:r>
              <a:rPr lang="it-IT" sz="1400"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NewRoman"/>
              </a:rPr>
              <a:t> </a:t>
            </a:r>
            <a:r>
              <a:rPr lang="it-IT" sz="1400" b="1"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NewRoman"/>
              </a:rPr>
              <a:t>- Legalità e rispetto dei diritti in agricoltura</a:t>
            </a:r>
            <a:endParaRPr lang="it-IT" sz="1400" dirty="0">
              <a:solidFill>
                <a:srgbClr val="0070C0"/>
              </a:solidFill>
              <a:effectLst>
                <a:outerShdw blurRad="38100" dist="38100" dir="2700000" algn="tl">
                  <a:srgbClr val="000000">
                    <a:alpha val="43137"/>
                  </a:srgbClr>
                </a:outerShdw>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NewRoman"/>
              </a:rPr>
              <a:t>- informare relativamente al </a:t>
            </a:r>
            <a:r>
              <a:rPr lang="it-IT" sz="1400" b="1" dirty="0">
                <a:solidFill>
                  <a:srgbClr val="002060"/>
                </a:solidFill>
                <a:latin typeface="Comic Sans MS" panose="030F0702030302020204" pitchFamily="66" charset="0"/>
                <a:ea typeface="Times New Roman" panose="02020603050405020304" pitchFamily="18" charset="0"/>
                <a:cs typeface="TimesNewRoman"/>
              </a:rPr>
              <a:t>quadro legislativo che regola il mondo del lavoro</a:t>
            </a:r>
            <a:r>
              <a:rPr lang="it-IT" sz="1400" dirty="0">
                <a:solidFill>
                  <a:srgbClr val="002060"/>
                </a:solidFill>
                <a:latin typeface="Comic Sans MS" panose="030F0702030302020204" pitchFamily="66" charset="0"/>
                <a:ea typeface="Times New Roman" panose="02020603050405020304" pitchFamily="18" charset="0"/>
                <a:cs typeface="TimesNewRoman"/>
              </a:rPr>
              <a:t> in agricoltura e di coloro che offrono le proprie prestazioni; </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NewRoman"/>
              </a:rPr>
              <a:t>- informare sul </a:t>
            </a:r>
            <a:r>
              <a:rPr lang="it-IT" sz="1400" b="1" dirty="0">
                <a:solidFill>
                  <a:srgbClr val="002060"/>
                </a:solidFill>
                <a:latin typeface="Comic Sans MS" panose="030F0702030302020204" pitchFamily="66" charset="0"/>
                <a:ea typeface="Times New Roman" panose="02020603050405020304" pitchFamily="18" charset="0"/>
                <a:cs typeface="TimesNewRoman"/>
              </a:rPr>
              <a:t>Protocollo sperimentale contro il caporalato</a:t>
            </a:r>
            <a:r>
              <a:rPr lang="it-IT" sz="1400" dirty="0">
                <a:solidFill>
                  <a:srgbClr val="002060"/>
                </a:solidFill>
                <a:latin typeface="Comic Sans MS" panose="030F0702030302020204" pitchFamily="66" charset="0"/>
                <a:ea typeface="Times New Roman" panose="02020603050405020304" pitchFamily="18" charset="0"/>
                <a:cs typeface="TimesNewRoman"/>
              </a:rPr>
              <a:t> e lo sfruttamento lavorativo in agricoltura;</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ea typeface="Times New Roman" panose="02020603050405020304" pitchFamily="18" charset="0"/>
                <a:cs typeface="TimesNewRoman"/>
              </a:rPr>
              <a:t>obblighi dei datori di lavoro</a:t>
            </a:r>
            <a:r>
              <a:rPr lang="it-IT" sz="1400" dirty="0">
                <a:solidFill>
                  <a:srgbClr val="002060"/>
                </a:solidFill>
                <a:latin typeface="Comic Sans MS" panose="030F0702030302020204" pitchFamily="66" charset="0"/>
                <a:ea typeface="Times New Roman" panose="02020603050405020304" pitchFamily="18" charset="0"/>
                <a:cs typeface="TimesNewRoman"/>
              </a:rPr>
              <a:t>, la salute e la sicurezza sul lavoro e il sostegno sociale nelle comunità di agricoltori;</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ea typeface="Times New Roman" panose="02020603050405020304" pitchFamily="18" charset="0"/>
                <a:cs typeface="TimesNewRoman"/>
              </a:rPr>
              <a:t>l’uso in sicurezza delle macchine agricole.</a:t>
            </a: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endParaRPr lang="it-IT" sz="9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endParaRPr lang="it-IT" dirty="0">
              <a:solidFill>
                <a:srgbClr val="002060"/>
              </a:solidFill>
              <a:latin typeface="Comic Sans MS" panose="030F0702030302020204" pitchFamily="66" charset="0"/>
            </a:endParaRPr>
          </a:p>
          <a:p>
            <a:endParaRPr lang="it-IT" dirty="0">
              <a:solidFill>
                <a:srgbClr val="002060"/>
              </a:solidFill>
              <a:latin typeface="Comic Sans MS" panose="030F0702030302020204" pitchFamily="66" charset="0"/>
            </a:endParaRPr>
          </a:p>
          <a:p>
            <a:endParaRPr lang="it-IT"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430210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52C5C9A-1B24-41C4-B3EE-10E3D0E45DA2}"/>
              </a:ext>
            </a:extLst>
          </p:cNvPr>
          <p:cNvSpPr>
            <a:spLocks noGrp="1"/>
          </p:cNvSpPr>
          <p:nvPr>
            <p:ph type="body" sz="half" idx="2"/>
          </p:nvPr>
        </p:nvSpPr>
        <p:spPr>
          <a:xfrm>
            <a:off x="251460" y="899742"/>
            <a:ext cx="8596625" cy="4167558"/>
          </a:xfrm>
        </p:spPr>
        <p:txBody>
          <a:bodyPr>
            <a:normAutofit fontScale="92500" lnSpcReduction="20000"/>
          </a:bodyPr>
          <a:lstStyle/>
          <a:p>
            <a:pPr algn="just">
              <a:lnSpc>
                <a:spcPct val="107000"/>
              </a:lnSpc>
            </a:pPr>
            <a:r>
              <a:rPr lang="it-IT" sz="1600" b="1" dirty="0">
                <a:solidFill>
                  <a:srgbClr val="0070C0"/>
                </a:solidFill>
                <a:effectLst>
                  <a:outerShdw blurRad="38100" dist="38100" dir="2700000" algn="tl">
                    <a:srgbClr val="000000">
                      <a:alpha val="43137"/>
                    </a:srgbClr>
                  </a:outerShdw>
                </a:effectLst>
                <a:latin typeface="Comic Sans MS" panose="030F0702030302020204" pitchFamily="66" charset="0"/>
              </a:rPr>
              <a:t>Tematica</a:t>
            </a:r>
            <a:r>
              <a:rPr lang="it-IT" b="1" dirty="0">
                <a:solidFill>
                  <a:srgbClr val="0070C0"/>
                </a:solidFill>
                <a:latin typeface="Comic Sans MS" panose="030F0702030302020204" pitchFamily="66" charset="0"/>
                <a:ea typeface="Times New Roman" panose="02020603050405020304" pitchFamily="18" charset="0"/>
                <a:cs typeface="TimesNewRoman"/>
              </a:rPr>
              <a:t> </a:t>
            </a:r>
            <a:r>
              <a:rPr lang="it-IT" sz="1600" b="1" dirty="0">
                <a:solidFill>
                  <a:srgbClr val="0070C0"/>
                </a:solidFill>
                <a:effectLst>
                  <a:outerShdw blurRad="38100" dist="38100" dir="2700000" algn="tl">
                    <a:srgbClr val="000000">
                      <a:alpha val="43137"/>
                    </a:srgbClr>
                  </a:outerShdw>
                </a:effectLst>
                <a:latin typeface="Comic Sans MS" panose="030F0702030302020204" pitchFamily="66" charset="0"/>
              </a:rPr>
              <a:t>3 «Sostenibilità Ambientale»</a:t>
            </a:r>
          </a:p>
          <a:p>
            <a:pPr marL="285753" indent="-285753" algn="just">
              <a:lnSpc>
                <a:spcPct val="107000"/>
              </a:lnSpc>
              <a:buFontTx/>
              <a:buChar char="-"/>
            </a:pPr>
            <a:r>
              <a:rPr lang="it-IT" sz="1400" dirty="0">
                <a:solidFill>
                  <a:srgbClr val="002060"/>
                </a:solidFill>
                <a:latin typeface="Comic Sans MS" panose="030F0702030302020204" pitchFamily="66" charset="0"/>
                <a:ea typeface="Times New Roman" panose="02020603050405020304" pitchFamily="18" charset="0"/>
                <a:cs typeface="TimesNewRoman"/>
              </a:rPr>
              <a:t>pratiche aziendali che </a:t>
            </a:r>
            <a:r>
              <a:rPr lang="it-IT" sz="1400" b="1" dirty="0">
                <a:solidFill>
                  <a:srgbClr val="002060"/>
                </a:solidFill>
                <a:latin typeface="Comic Sans MS" panose="030F0702030302020204" pitchFamily="66" charset="0"/>
                <a:ea typeface="Times New Roman" panose="02020603050405020304" pitchFamily="18" charset="0"/>
                <a:cs typeface="TimesNewRoman"/>
              </a:rPr>
              <a:t>prevengono lo sviluppo della resistenza antimicrobica </a:t>
            </a:r>
            <a:r>
              <a:rPr lang="it-IT" sz="1400" b="1" dirty="0">
                <a:solidFill>
                  <a:srgbClr val="002060"/>
                </a:solidFill>
                <a:latin typeface="Comic Sans MS" panose="030F0702030302020204" pitchFamily="66" charset="0"/>
              </a:rPr>
              <a:t>“One Health”</a:t>
            </a:r>
            <a:r>
              <a:rPr lang="it-IT" sz="1400" b="1" dirty="0">
                <a:solidFill>
                  <a:srgbClr val="002060"/>
                </a:solidFill>
                <a:latin typeface="Comic Sans MS" panose="030F0702030302020204" pitchFamily="66" charset="0"/>
                <a:ea typeface="Times New Roman" panose="02020603050405020304" pitchFamily="18" charset="0"/>
                <a:cs typeface="TimesNewRoman"/>
              </a:rPr>
              <a:t>;</a:t>
            </a:r>
          </a:p>
          <a:p>
            <a:pPr marL="285753" indent="-285753" algn="just">
              <a:lnSpc>
                <a:spcPct val="107000"/>
              </a:lnSpc>
              <a:buFontTx/>
              <a:buChar char="-"/>
            </a:pPr>
            <a:r>
              <a:rPr lang="it-IT" sz="1400" b="1" dirty="0">
                <a:solidFill>
                  <a:srgbClr val="002060"/>
                </a:solidFill>
                <a:latin typeface="Comic Sans MS" panose="030F0702030302020204" pitchFamily="66" charset="0"/>
                <a:ea typeface="Times New Roman" panose="02020603050405020304" pitchFamily="18" charset="0"/>
                <a:cs typeface="TimesNewRoman"/>
              </a:rPr>
              <a:t>digitalizzazione del quaderno di campagna </a:t>
            </a:r>
            <a:r>
              <a:rPr lang="it-IT" sz="1400" dirty="0">
                <a:solidFill>
                  <a:srgbClr val="002060"/>
                </a:solidFill>
                <a:latin typeface="Comic Sans MS" panose="030F0702030302020204" pitchFamily="66" charset="0"/>
                <a:ea typeface="Times New Roman" panose="02020603050405020304" pitchFamily="18" charset="0"/>
                <a:cs typeface="TimesNewRoman"/>
              </a:rPr>
              <a:t>(obbligatorietà dal 01/01/2026)</a:t>
            </a:r>
            <a:r>
              <a:rPr lang="it-IT" sz="1400" b="1" dirty="0">
                <a:solidFill>
                  <a:srgbClr val="002060"/>
                </a:solidFill>
                <a:latin typeface="Comic Sans MS" panose="030F0702030302020204" pitchFamily="66" charset="0"/>
                <a:ea typeface="Times New Roman" panose="02020603050405020304" pitchFamily="18" charset="0"/>
                <a:cs typeface="TimesNewRoman"/>
              </a:rPr>
              <a:t>;</a:t>
            </a:r>
          </a:p>
          <a:p>
            <a:pPr marL="285753" indent="-285753" algn="just">
              <a:lnSpc>
                <a:spcPct val="107000"/>
              </a:lnSpc>
              <a:buFontTx/>
              <a:buChar char="-"/>
            </a:pPr>
            <a:r>
              <a:rPr lang="it-IT" sz="1400" b="1" dirty="0" err="1">
                <a:solidFill>
                  <a:srgbClr val="002060"/>
                </a:solidFill>
                <a:latin typeface="Comic Sans MS" panose="030F0702030302020204" pitchFamily="66" charset="0"/>
                <a:ea typeface="Times New Roman" panose="02020603050405020304" pitchFamily="18" charset="0"/>
                <a:cs typeface="TimesNewRoman"/>
              </a:rPr>
              <a:t>FaST</a:t>
            </a:r>
            <a:r>
              <a:rPr lang="it-IT" sz="1400" b="1" dirty="0">
                <a:solidFill>
                  <a:srgbClr val="002060"/>
                </a:solidFill>
                <a:latin typeface="Comic Sans MS" panose="030F0702030302020204" pitchFamily="66" charset="0"/>
                <a:ea typeface="Times New Roman" panose="02020603050405020304" pitchFamily="18" charset="0"/>
                <a:cs typeface="TimesNewRoman"/>
              </a:rPr>
              <a:t> (Farm Sustainability </a:t>
            </a:r>
            <a:r>
              <a:rPr lang="it-IT" sz="1400" b="1" dirty="0" err="1">
                <a:solidFill>
                  <a:srgbClr val="002060"/>
                </a:solidFill>
                <a:latin typeface="Comic Sans MS" panose="030F0702030302020204" pitchFamily="66" charset="0"/>
                <a:ea typeface="Times New Roman" panose="02020603050405020304" pitchFamily="18" charset="0"/>
                <a:cs typeface="TimesNewRoman"/>
              </a:rPr>
              <a:t>Tool</a:t>
            </a:r>
            <a:r>
              <a:rPr lang="it-IT" sz="1400" b="1" dirty="0">
                <a:solidFill>
                  <a:srgbClr val="002060"/>
                </a:solidFill>
                <a:latin typeface="Comic Sans MS" panose="030F0702030302020204" pitchFamily="66" charset="0"/>
                <a:ea typeface="Times New Roman" panose="02020603050405020304" pitchFamily="18" charset="0"/>
                <a:cs typeface="TimesNewRoman"/>
              </a:rPr>
              <a:t> for </a:t>
            </a:r>
            <a:r>
              <a:rPr lang="it-IT" sz="1400" b="1" dirty="0" err="1">
                <a:solidFill>
                  <a:srgbClr val="002060"/>
                </a:solidFill>
                <a:latin typeface="Comic Sans MS" panose="030F0702030302020204" pitchFamily="66" charset="0"/>
                <a:ea typeface="Times New Roman" panose="02020603050405020304" pitchFamily="18" charset="0"/>
                <a:cs typeface="TimesNewRoman"/>
              </a:rPr>
              <a:t>Nutrients</a:t>
            </a:r>
            <a:r>
              <a:rPr lang="it-IT" sz="1400" b="1" dirty="0">
                <a:solidFill>
                  <a:srgbClr val="002060"/>
                </a:solidFill>
                <a:latin typeface="Comic Sans MS" panose="030F0702030302020204" pitchFamily="66" charset="0"/>
                <a:ea typeface="Times New Roman" panose="02020603050405020304" pitchFamily="18" charset="0"/>
                <a:cs typeface="TimesNewRoman"/>
              </a:rPr>
              <a:t>): </a:t>
            </a:r>
            <a:r>
              <a:rPr lang="it-IT" sz="1400" dirty="0">
                <a:solidFill>
                  <a:srgbClr val="002060"/>
                </a:solidFill>
                <a:latin typeface="Comic Sans MS" panose="030F0702030302020204" pitchFamily="66" charset="0"/>
              </a:rPr>
              <a:t>stato di applicazione dello strumento di sostenibilità relativo ai nutrienti voluto dalla Commissione Europea, riguarda la somministrazione di azoto e fosforo ai terreni;</a:t>
            </a:r>
          </a:p>
          <a:p>
            <a:pPr marL="285753" indent="-285753" algn="just">
              <a:lnSpc>
                <a:spcPct val="107000"/>
              </a:lnSpc>
              <a:buFontTx/>
              <a:buChar char="-"/>
            </a:pPr>
            <a:r>
              <a:rPr lang="it-IT" sz="1400" b="1" dirty="0">
                <a:solidFill>
                  <a:srgbClr val="002060"/>
                </a:solidFill>
                <a:latin typeface="Comic Sans MS" panose="030F0702030302020204" pitchFamily="66" charset="0"/>
                <a:ea typeface="Times New Roman" panose="02020603050405020304" pitchFamily="18" charset="0"/>
                <a:cs typeface="TimesNewRoman"/>
              </a:rPr>
              <a:t>sostegno all’innovazione </a:t>
            </a:r>
            <a:r>
              <a:rPr lang="it-IT" sz="1400" dirty="0">
                <a:solidFill>
                  <a:srgbClr val="002060"/>
                </a:solidFill>
                <a:latin typeface="Comic Sans MS" panose="030F0702030302020204" pitchFamily="66" charset="0"/>
                <a:ea typeface="Times New Roman" panose="02020603050405020304" pitchFamily="18" charset="0"/>
                <a:cs typeface="TimesNewRoman"/>
              </a:rPr>
              <a:t>(preparazione e attuazione GO PEI)</a:t>
            </a:r>
            <a:r>
              <a:rPr lang="it-IT" sz="1400" b="1" dirty="0">
                <a:solidFill>
                  <a:srgbClr val="002060"/>
                </a:solidFill>
                <a:latin typeface="Comic Sans MS" panose="030F0702030302020204" pitchFamily="66" charset="0"/>
                <a:ea typeface="Times New Roman" panose="02020603050405020304" pitchFamily="18" charset="0"/>
                <a:cs typeface="TimesNewRoman"/>
              </a:rPr>
              <a:t>;</a:t>
            </a:r>
          </a:p>
          <a:p>
            <a:pPr marL="285753" indent="-285753" algn="just">
              <a:lnSpc>
                <a:spcPct val="107000"/>
              </a:lnSpc>
              <a:buFontTx/>
              <a:buChar char="-"/>
            </a:pPr>
            <a:r>
              <a:rPr lang="it-IT" sz="1400" b="1" dirty="0">
                <a:solidFill>
                  <a:srgbClr val="002060"/>
                </a:solidFill>
                <a:latin typeface="Comic Sans MS" panose="030F0702030302020204" pitchFamily="66" charset="0"/>
                <a:ea typeface="Times New Roman" panose="02020603050405020304" pitchFamily="18" charset="0"/>
                <a:cs typeface="TimesNewRoman"/>
              </a:rPr>
              <a:t>condizionalità: </a:t>
            </a:r>
            <a:r>
              <a:rPr lang="it-IT" sz="1400" dirty="0">
                <a:solidFill>
                  <a:srgbClr val="002060"/>
                </a:solidFill>
                <a:latin typeface="Comic Sans MS" panose="030F0702030302020204" pitchFamily="66" charset="0"/>
                <a:ea typeface="Times New Roman" panose="02020603050405020304" pitchFamily="18" charset="0"/>
                <a:cs typeface="TimesNewRoman"/>
              </a:rPr>
              <a:t>requisiti, condizioni e impegni in materia di gestione, applicabili agli agricoltori e agli altri beneficiari stabiliti nel piano strategico della PAC;</a:t>
            </a:r>
          </a:p>
          <a:p>
            <a:pPr marL="285753" indent="-285753" algn="just">
              <a:lnSpc>
                <a:spcPct val="107000"/>
              </a:lnSpc>
              <a:buFontTx/>
              <a:buChar char="-"/>
            </a:pPr>
            <a:r>
              <a:rPr lang="it-IT" sz="1400" b="1" dirty="0">
                <a:solidFill>
                  <a:srgbClr val="002060"/>
                </a:solidFill>
                <a:latin typeface="Comic Sans MS" panose="030F0702030302020204" pitchFamily="66" charset="0"/>
                <a:ea typeface="Times New Roman" panose="02020603050405020304" pitchFamily="18" charset="0"/>
                <a:cs typeface="TimesNewRoman"/>
              </a:rPr>
              <a:t>promuovere la tutela della biodiversità soprattutto in aree Natura 2000;</a:t>
            </a:r>
          </a:p>
          <a:p>
            <a:pPr marL="285753" indent="-285753" algn="just">
              <a:lnSpc>
                <a:spcPct val="107000"/>
              </a:lnSpc>
              <a:buFontTx/>
              <a:buChar char="-"/>
            </a:pPr>
            <a:r>
              <a:rPr lang="it-IT" sz="1400" b="1" dirty="0">
                <a:solidFill>
                  <a:srgbClr val="002060"/>
                </a:solidFill>
                <a:latin typeface="Comic Sans MS" panose="030F0702030302020204" pitchFamily="66" charset="0"/>
                <a:ea typeface="Times New Roman" panose="02020603050405020304" pitchFamily="18" charset="0"/>
                <a:cs typeface="TimesNewRoman"/>
              </a:rPr>
              <a:t>Direttive: 2000/60/CE </a:t>
            </a:r>
            <a:r>
              <a:rPr lang="it-IT" sz="1400" dirty="0">
                <a:solidFill>
                  <a:srgbClr val="002060"/>
                </a:solidFill>
                <a:latin typeface="Comic Sans MS" panose="030F0702030302020204" pitchFamily="66" charset="0"/>
                <a:ea typeface="Times New Roman" panose="02020603050405020304" pitchFamily="18" charset="0"/>
                <a:cs typeface="TimesNewRoman"/>
              </a:rPr>
              <a:t>(</a:t>
            </a:r>
            <a:r>
              <a:rPr lang="it-IT" sz="1400" b="1" dirty="0">
                <a:solidFill>
                  <a:srgbClr val="002060"/>
                </a:solidFill>
                <a:latin typeface="Comic Sans MS" panose="030F0702030302020204" pitchFamily="66" charset="0"/>
                <a:ea typeface="Times New Roman" panose="02020603050405020304" pitchFamily="18" charset="0"/>
                <a:cs typeface="TimesNewRoman"/>
              </a:rPr>
              <a:t>Direttiva sulle Acque</a:t>
            </a:r>
            <a:r>
              <a:rPr lang="it-IT" sz="1400" dirty="0">
                <a:solidFill>
                  <a:srgbClr val="002060"/>
                </a:solidFill>
                <a:latin typeface="Comic Sans MS" panose="030F0702030302020204" pitchFamily="66" charset="0"/>
                <a:ea typeface="Times New Roman" panose="02020603050405020304" pitchFamily="18" charset="0"/>
                <a:cs typeface="TimesNewRoman"/>
              </a:rPr>
              <a:t>) - </a:t>
            </a:r>
            <a:r>
              <a:rPr lang="it-IT" sz="1400" b="1" dirty="0">
                <a:solidFill>
                  <a:srgbClr val="002060"/>
                </a:solidFill>
                <a:latin typeface="Comic Sans MS" panose="030F0702030302020204" pitchFamily="66" charset="0"/>
                <a:ea typeface="Times New Roman" panose="02020603050405020304" pitchFamily="18" charset="0"/>
                <a:cs typeface="TimesNewRoman"/>
              </a:rPr>
              <a:t>92/43/CEE</a:t>
            </a: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rPr>
              <a:t>Direttiva</a:t>
            </a: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ea typeface="Times New Roman" panose="02020603050405020304" pitchFamily="18" charset="0"/>
                <a:cs typeface="TimesNewRoman"/>
              </a:rPr>
              <a:t>“Habitat”</a:t>
            </a:r>
            <a:r>
              <a:rPr lang="it-IT" sz="1400" dirty="0">
                <a:solidFill>
                  <a:srgbClr val="002060"/>
                </a:solidFill>
                <a:latin typeface="Comic Sans MS" panose="030F0702030302020204" pitchFamily="66" charset="0"/>
                <a:ea typeface="Times New Roman" panose="02020603050405020304" pitchFamily="18" charset="0"/>
                <a:cs typeface="TimesNewRoman"/>
              </a:rPr>
              <a:t> - </a:t>
            </a:r>
            <a:r>
              <a:rPr lang="it-IT" sz="1400" b="1" dirty="0">
                <a:solidFill>
                  <a:srgbClr val="002060"/>
                </a:solidFill>
                <a:latin typeface="Comic Sans MS" panose="030F0702030302020204" pitchFamily="66" charset="0"/>
                <a:ea typeface="Times New Roman" panose="02020603050405020304" pitchFamily="18" charset="0"/>
                <a:cs typeface="TimesNewRoman"/>
              </a:rPr>
              <a:t>2008/50/CE</a:t>
            </a:r>
            <a:r>
              <a:rPr lang="it-IT" sz="1400" dirty="0">
                <a:solidFill>
                  <a:srgbClr val="002060"/>
                </a:solidFill>
                <a:latin typeface="Comic Sans MS" panose="030F0702030302020204" pitchFamily="66" charset="0"/>
                <a:ea typeface="Times New Roman" panose="02020603050405020304" pitchFamily="18" charset="0"/>
                <a:cs typeface="TimesNewRoman"/>
              </a:rPr>
              <a:t>, relativa alla </a:t>
            </a:r>
            <a:r>
              <a:rPr lang="it-IT" sz="1400" b="1" dirty="0">
                <a:solidFill>
                  <a:srgbClr val="002060"/>
                </a:solidFill>
                <a:latin typeface="Comic Sans MS" panose="030F0702030302020204" pitchFamily="66" charset="0"/>
                <a:ea typeface="Times New Roman" panose="02020603050405020304" pitchFamily="18" charset="0"/>
                <a:cs typeface="TimesNewRoman"/>
              </a:rPr>
              <a:t>qualità dell’aria; 2009/128/CE, </a:t>
            </a:r>
            <a:r>
              <a:rPr lang="it-IT" sz="1400" dirty="0">
                <a:solidFill>
                  <a:srgbClr val="002060"/>
                </a:solidFill>
                <a:latin typeface="Comic Sans MS" panose="030F0702030302020204" pitchFamily="66" charset="0"/>
                <a:ea typeface="Times New Roman" panose="02020603050405020304" pitchFamily="18" charset="0"/>
                <a:cs typeface="TimesNewRoman"/>
              </a:rPr>
              <a:t>per </a:t>
            </a:r>
            <a:r>
              <a:rPr lang="it-IT" sz="1400" b="1" dirty="0">
                <a:solidFill>
                  <a:srgbClr val="002060"/>
                </a:solidFill>
                <a:latin typeface="Comic Sans MS" panose="030F0702030302020204" pitchFamily="66" charset="0"/>
                <a:ea typeface="Times New Roman" panose="02020603050405020304" pitchFamily="18" charset="0"/>
                <a:cs typeface="TimesNewRoman"/>
              </a:rPr>
              <a:t>l’utilizzo sostenibile dei pesticidi; direttiva (UE) 2016/2284</a:t>
            </a:r>
            <a:r>
              <a:rPr lang="it-IT" sz="1400" dirty="0">
                <a:solidFill>
                  <a:srgbClr val="002060"/>
                </a:solidFill>
                <a:latin typeface="Comic Sans MS" panose="030F0702030302020204" pitchFamily="66" charset="0"/>
                <a:ea typeface="Times New Roman" panose="02020603050405020304" pitchFamily="18" charset="0"/>
                <a:cs typeface="TimesNewRoman"/>
              </a:rPr>
              <a:t>, concernente la </a:t>
            </a:r>
            <a:r>
              <a:rPr lang="it-IT" sz="1400" b="1" dirty="0">
                <a:solidFill>
                  <a:srgbClr val="002060"/>
                </a:solidFill>
                <a:latin typeface="Comic Sans MS" panose="030F0702030302020204" pitchFamily="66" charset="0"/>
                <a:ea typeface="Times New Roman" panose="02020603050405020304" pitchFamily="18" charset="0"/>
                <a:cs typeface="TimesNewRoman"/>
              </a:rPr>
              <a:t>riduzione </a:t>
            </a:r>
            <a:r>
              <a:rPr lang="it-IT" sz="1400" dirty="0">
                <a:solidFill>
                  <a:srgbClr val="002060"/>
                </a:solidFill>
                <a:latin typeface="Comic Sans MS" panose="030F0702030302020204" pitchFamily="66" charset="0"/>
                <a:ea typeface="Times New Roman" panose="02020603050405020304" pitchFamily="18" charset="0"/>
                <a:cs typeface="TimesNewRoman"/>
              </a:rPr>
              <a:t>delle emissioni nazionali di determinati </a:t>
            </a:r>
            <a:r>
              <a:rPr lang="it-IT" sz="1400" b="1" dirty="0">
                <a:solidFill>
                  <a:srgbClr val="002060"/>
                </a:solidFill>
                <a:latin typeface="Comic Sans MS" panose="030F0702030302020204" pitchFamily="66" charset="0"/>
                <a:ea typeface="Times New Roman" panose="02020603050405020304" pitchFamily="18" charset="0"/>
                <a:cs typeface="TimesNewRoman"/>
              </a:rPr>
              <a:t>inquinanti atmosferici; </a:t>
            </a:r>
          </a:p>
          <a:p>
            <a:pPr marL="285753" indent="-285753" algn="just">
              <a:lnSpc>
                <a:spcPct val="107000"/>
              </a:lnSpc>
              <a:buFontTx/>
              <a:buChar char="-"/>
            </a:pPr>
            <a:r>
              <a:rPr lang="it-IT" sz="1400" dirty="0">
                <a:solidFill>
                  <a:srgbClr val="002060"/>
                </a:solidFill>
                <a:latin typeface="Comic Sans MS" panose="030F0702030302020204" pitchFamily="66" charset="0"/>
                <a:ea typeface="Times New Roman" panose="02020603050405020304" pitchFamily="18" charset="0"/>
                <a:cs typeface="TimesNewRoman"/>
              </a:rPr>
              <a:t>i requisiti stabiliti dagli Stati membri per attuare </a:t>
            </a:r>
            <a:r>
              <a:rPr lang="it-IT" sz="1400" b="1" dirty="0">
                <a:solidFill>
                  <a:srgbClr val="002060"/>
                </a:solidFill>
                <a:latin typeface="Comic Sans MS" panose="030F0702030302020204" pitchFamily="66" charset="0"/>
                <a:ea typeface="Times New Roman" panose="02020603050405020304" pitchFamily="18" charset="0"/>
                <a:cs typeface="TimesNewRoman"/>
              </a:rPr>
              <a:t>l’articolo 55</a:t>
            </a:r>
            <a:r>
              <a:rPr lang="it-IT" sz="1400" dirty="0">
                <a:solidFill>
                  <a:srgbClr val="002060"/>
                </a:solidFill>
                <a:latin typeface="Comic Sans MS" panose="030F0702030302020204" pitchFamily="66" charset="0"/>
                <a:ea typeface="Times New Roman" panose="02020603050405020304" pitchFamily="18" charset="0"/>
                <a:cs typeface="TimesNewRoman"/>
              </a:rPr>
              <a:t> del </a:t>
            </a:r>
            <a:r>
              <a:rPr lang="it-IT" sz="1400" b="1" dirty="0">
                <a:solidFill>
                  <a:srgbClr val="002060"/>
                </a:solidFill>
                <a:latin typeface="Comic Sans MS" panose="030F0702030302020204" pitchFamily="66" charset="0"/>
                <a:ea typeface="Times New Roman" panose="02020603050405020304" pitchFamily="18" charset="0"/>
                <a:cs typeface="TimesNewRoman"/>
              </a:rPr>
              <a:t>Reg. (CE) n.1107/2009</a:t>
            </a:r>
            <a:r>
              <a:rPr lang="it-IT" sz="1400" dirty="0">
                <a:solidFill>
                  <a:srgbClr val="002060"/>
                </a:solidFill>
                <a:latin typeface="Comic Sans MS" panose="030F0702030302020204" pitchFamily="66" charset="0"/>
                <a:ea typeface="Times New Roman" panose="02020603050405020304" pitchFamily="18" charset="0"/>
                <a:cs typeface="TimesNewRoman"/>
              </a:rPr>
              <a:t> </a:t>
            </a:r>
            <a:r>
              <a:rPr lang="it-IT" sz="1400" b="1" dirty="0">
                <a:solidFill>
                  <a:srgbClr val="002060"/>
                </a:solidFill>
                <a:latin typeface="Comic Sans MS" panose="030F0702030302020204" pitchFamily="66" charset="0"/>
                <a:ea typeface="Times New Roman" panose="02020603050405020304" pitchFamily="18" charset="0"/>
                <a:cs typeface="TimesNewRoman"/>
              </a:rPr>
              <a:t>“Uso dei prodotti fitosanitari”;</a:t>
            </a:r>
          </a:p>
          <a:p>
            <a:pPr marL="285753" indent="-285753" algn="just">
              <a:lnSpc>
                <a:spcPct val="107000"/>
              </a:lnSpc>
              <a:buFontTx/>
              <a:buChar char="-"/>
            </a:pPr>
            <a:r>
              <a:rPr lang="it-IT" sz="1400" dirty="0">
                <a:solidFill>
                  <a:srgbClr val="002060"/>
                </a:solidFill>
                <a:latin typeface="Comic Sans MS" panose="030F0702030302020204" pitchFamily="66" charset="0"/>
                <a:ea typeface="Times New Roman" panose="02020603050405020304" pitchFamily="18" charset="0"/>
                <a:cs typeface="TimesNewRoman"/>
              </a:rPr>
              <a:t>i requisiti stabiliti dagli Stati membri per attuare il </a:t>
            </a:r>
            <a:r>
              <a:rPr lang="it-IT" sz="1400" b="1" dirty="0">
                <a:solidFill>
                  <a:srgbClr val="002060"/>
                </a:solidFill>
                <a:latin typeface="Comic Sans MS" panose="030F0702030302020204" pitchFamily="66" charset="0"/>
                <a:ea typeface="Times New Roman" panose="02020603050405020304" pitchFamily="18" charset="0"/>
                <a:cs typeface="TimesNewRoman"/>
              </a:rPr>
              <a:t>Regolamento (UE) 2016/2031</a:t>
            </a:r>
            <a:r>
              <a:rPr lang="it-IT" sz="1400" dirty="0">
                <a:solidFill>
                  <a:srgbClr val="002060"/>
                </a:solidFill>
                <a:latin typeface="Comic Sans MS" panose="030F0702030302020204" pitchFamily="66" charset="0"/>
                <a:ea typeface="Times New Roman" panose="02020603050405020304" pitchFamily="18" charset="0"/>
                <a:cs typeface="TimesNewRoman"/>
              </a:rPr>
              <a:t>, relativo alle </a:t>
            </a:r>
            <a:r>
              <a:rPr lang="it-IT" sz="1400" b="1" dirty="0">
                <a:solidFill>
                  <a:srgbClr val="002060"/>
                </a:solidFill>
                <a:latin typeface="Comic Sans MS" panose="030F0702030302020204" pitchFamily="66" charset="0"/>
                <a:ea typeface="Times New Roman" panose="02020603050405020304" pitchFamily="18" charset="0"/>
                <a:cs typeface="TimesNewRoman"/>
              </a:rPr>
              <a:t>misure di protezione contro gli organismi nocivi per le piante.</a:t>
            </a:r>
          </a:p>
          <a:p>
            <a:pPr marL="285753" indent="-285753" algn="just">
              <a:lnSpc>
                <a:spcPct val="107000"/>
              </a:lnSpc>
              <a:buFontTx/>
              <a:buChar char="-"/>
            </a:pPr>
            <a:endParaRPr lang="it-IT" sz="1400" b="1" dirty="0">
              <a:solidFill>
                <a:srgbClr val="002060"/>
              </a:solidFill>
              <a:latin typeface="Comic Sans MS" panose="030F0702030302020204" pitchFamily="66" charset="0"/>
              <a:ea typeface="Times New Roman" panose="02020603050405020304" pitchFamily="18" charset="0"/>
              <a:cs typeface="TimesNewRoman"/>
            </a:endParaRPr>
          </a:p>
          <a:p>
            <a:pPr marL="285753" indent="-285753" algn="just">
              <a:lnSpc>
                <a:spcPct val="107000"/>
              </a:lnSpc>
              <a:buFontTx/>
              <a:buChar char="-"/>
            </a:pP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marL="285753" indent="-285753" algn="just">
              <a:lnSpc>
                <a:spcPct val="107000"/>
              </a:lnSpc>
              <a:buFontTx/>
              <a:buChar char="-"/>
            </a:pP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pPr marL="285753" indent="-285753" algn="just">
              <a:lnSpc>
                <a:spcPct val="107000"/>
              </a:lnSpc>
              <a:buFontTx/>
              <a:buChar char="-"/>
            </a:pPr>
            <a:endParaRPr lang="it-IT" sz="1400" b="1" dirty="0">
              <a:solidFill>
                <a:srgbClr val="002060"/>
              </a:solidFill>
              <a:latin typeface="Comic Sans MS" panose="030F0702030302020204" pitchFamily="66" charset="0"/>
              <a:ea typeface="Times New Roman" panose="02020603050405020304" pitchFamily="18" charset="0"/>
              <a:cs typeface="TimesNewRoman"/>
            </a:endParaRPr>
          </a:p>
          <a:p>
            <a:pPr marL="285753" indent="-285753" algn="just">
              <a:lnSpc>
                <a:spcPct val="107000"/>
              </a:lnSpc>
              <a:buFontTx/>
              <a:buChar char="-"/>
            </a:pPr>
            <a:endParaRPr lang="it-IT" sz="1400" b="1" dirty="0">
              <a:solidFill>
                <a:srgbClr val="002060"/>
              </a:solidFill>
              <a:latin typeface="Comic Sans MS" panose="030F0702030302020204" pitchFamily="66" charset="0"/>
              <a:ea typeface="Times New Roman" panose="02020603050405020304" pitchFamily="18" charset="0"/>
              <a:cs typeface="TimesNewRoman"/>
            </a:endParaRPr>
          </a:p>
          <a:p>
            <a:pPr marL="285753" indent="-285753" algn="just">
              <a:lnSpc>
                <a:spcPct val="107000"/>
              </a:lnSpc>
              <a:buFontTx/>
              <a:buChar char="-"/>
            </a:pPr>
            <a:endParaRPr lang="it-IT" sz="1400" b="1" dirty="0">
              <a:solidFill>
                <a:srgbClr val="002060"/>
              </a:solidFill>
              <a:latin typeface="Comic Sans MS" panose="030F0702030302020204" pitchFamily="66" charset="0"/>
              <a:ea typeface="Times New Roman" panose="02020603050405020304" pitchFamily="18" charset="0"/>
              <a:cs typeface="TimesNewRoman"/>
            </a:endParaRPr>
          </a:p>
          <a:p>
            <a:pPr marL="285753" indent="-285753" algn="just">
              <a:lnSpc>
                <a:spcPct val="107000"/>
              </a:lnSpc>
              <a:buFontTx/>
              <a:buChar char="-"/>
            </a:pPr>
            <a:endParaRPr lang="it-IT" sz="1400" dirty="0">
              <a:solidFill>
                <a:srgbClr val="002060"/>
              </a:solidFill>
              <a:latin typeface="Comic Sans MS" panose="030F0702030302020204" pitchFamily="66" charset="0"/>
              <a:ea typeface="Times New Roman" panose="02020603050405020304" pitchFamily="18" charset="0"/>
              <a:cs typeface="TimesNewRoman"/>
            </a:endParaRPr>
          </a:p>
          <a:p>
            <a:pPr marL="285753" indent="-285753" algn="just">
              <a:lnSpc>
                <a:spcPct val="107000"/>
              </a:lnSpc>
              <a:buFontTx/>
              <a:buChar char="-"/>
            </a:pPr>
            <a:endParaRPr lang="it-IT" sz="1400" dirty="0">
              <a:solidFill>
                <a:srgbClr val="002060"/>
              </a:solidFill>
              <a:latin typeface="Comic Sans MS" panose="030F0702030302020204" pitchFamily="66"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591295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BBFDD40-708E-4904-B9B7-9C5CB140DCF9}"/>
              </a:ext>
            </a:extLst>
          </p:cNvPr>
          <p:cNvSpPr>
            <a:spLocks noGrp="1"/>
          </p:cNvSpPr>
          <p:nvPr>
            <p:ph type="body" sz="half" idx="2"/>
          </p:nvPr>
        </p:nvSpPr>
        <p:spPr>
          <a:xfrm>
            <a:off x="295916" y="875211"/>
            <a:ext cx="8552171" cy="4140926"/>
          </a:xfrm>
        </p:spPr>
        <p:txBody>
          <a:bodyPr>
            <a:normAutofit/>
          </a:bodyPr>
          <a:lstStyle/>
          <a:p>
            <a:pPr algn="just">
              <a:lnSpc>
                <a:spcPct val="107000"/>
              </a:lnSpc>
            </a:pPr>
            <a:r>
              <a:rPr lang="it-IT" sz="1500" b="1" dirty="0">
                <a:solidFill>
                  <a:srgbClr val="0070C0"/>
                </a:solidFill>
                <a:effectLst>
                  <a:outerShdw blurRad="38100" dist="38100" dir="2700000" algn="tl">
                    <a:srgbClr val="000000">
                      <a:alpha val="43137"/>
                    </a:srgbClr>
                  </a:outerShdw>
                </a:effectLst>
                <a:latin typeface="Comic Sans MS" panose="030F0702030302020204" pitchFamily="66" charset="0"/>
              </a:rPr>
              <a:t>Tematica 4 «Benessere Animale»</a:t>
            </a:r>
          </a:p>
          <a:p>
            <a:pPr algn="just">
              <a:lnSpc>
                <a:spcPct val="107000"/>
              </a:lnSpc>
            </a:pPr>
            <a:endParaRPr lang="it-IT" sz="800" b="1" dirty="0">
              <a:solidFill>
                <a:srgbClr val="0070C0"/>
              </a:solidFill>
              <a:effectLst>
                <a:outerShdw blurRad="38100" dist="38100" dir="2700000" algn="tl">
                  <a:srgbClr val="000000">
                    <a:alpha val="43137"/>
                  </a:srgbClr>
                </a:outerShdw>
              </a:effectLst>
              <a:latin typeface="Comic Sans MS" panose="030F0702030302020204" pitchFamily="66" charset="0"/>
            </a:endParaRPr>
          </a:p>
          <a:p>
            <a:pPr algn="just">
              <a:lnSpc>
                <a:spcPct val="107000"/>
              </a:lnSpc>
            </a:pPr>
            <a:r>
              <a:rPr lang="it-IT" sz="1300" dirty="0">
                <a:latin typeface="Comic Sans MS" panose="030F0702030302020204" pitchFamily="66" charset="0"/>
                <a:ea typeface="Times New Roman" panose="02020603050405020304" pitchFamily="18" charset="0"/>
                <a:cs typeface="TimesNewRoman"/>
              </a:rPr>
              <a:t>- Favorire </a:t>
            </a:r>
            <a:r>
              <a:rPr lang="it-IT" sz="1300" b="1" dirty="0">
                <a:latin typeface="Comic Sans MS" panose="030F0702030302020204" pitchFamily="66" charset="0"/>
                <a:ea typeface="Times New Roman" panose="02020603050405020304" pitchFamily="18" charset="0"/>
                <a:cs typeface="TimesNewRoman"/>
              </a:rPr>
              <a:t>l'evoluzione degli allevamenti</a:t>
            </a:r>
            <a:r>
              <a:rPr lang="it-IT" sz="1300" dirty="0">
                <a:latin typeface="Comic Sans MS" panose="030F0702030302020204" pitchFamily="66" charset="0"/>
                <a:ea typeface="Times New Roman" panose="02020603050405020304" pitchFamily="18" charset="0"/>
                <a:cs typeface="TimesNewRoman"/>
              </a:rPr>
              <a:t> verso un modello più sostenibile ed etico;</a:t>
            </a:r>
            <a:endParaRPr lang="it-IT" sz="1300" dirty="0">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300" dirty="0">
                <a:latin typeface="Comic Sans MS" panose="030F0702030302020204" pitchFamily="66" charset="0"/>
                <a:ea typeface="Times New Roman" panose="02020603050405020304" pitchFamily="18" charset="0"/>
                <a:cs typeface="TimesNewRoman"/>
              </a:rPr>
              <a:t>- Promuovere l'innalzamento della </a:t>
            </a:r>
            <a:r>
              <a:rPr lang="it-IT" sz="1300" b="1" dirty="0">
                <a:latin typeface="Comic Sans MS" panose="030F0702030302020204" pitchFamily="66" charset="0"/>
                <a:ea typeface="Times New Roman" panose="02020603050405020304" pitchFamily="18" charset="0"/>
                <a:cs typeface="TimesNewRoman"/>
              </a:rPr>
              <a:t>qualità e salubrità delle produzioni agroalimentari</a:t>
            </a:r>
            <a:r>
              <a:rPr lang="it-IT" sz="1300" dirty="0">
                <a:latin typeface="Comic Sans MS" panose="030F0702030302020204" pitchFamily="66" charset="0"/>
                <a:ea typeface="Times New Roman" panose="02020603050405020304" pitchFamily="18" charset="0"/>
                <a:cs typeface="TimesNewRoman"/>
              </a:rPr>
              <a:t>;</a:t>
            </a:r>
            <a:endParaRPr lang="it-IT" sz="1300" dirty="0">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300" dirty="0">
                <a:latin typeface="Comic Sans MS" panose="030F0702030302020204" pitchFamily="66" charset="0"/>
                <a:ea typeface="Times New Roman" panose="02020603050405020304" pitchFamily="18" charset="0"/>
                <a:cs typeface="TimesNewRoman"/>
              </a:rPr>
              <a:t>- Il Decreto del Ministero della Salute 06/09/2023 ha introdotto l'</a:t>
            </a:r>
            <a:r>
              <a:rPr lang="it-IT" sz="1300" b="1" dirty="0">
                <a:latin typeface="Comic Sans MS" panose="030F0702030302020204" pitchFamily="66" charset="0"/>
                <a:ea typeface="Times New Roman" panose="02020603050405020304" pitchFamily="18" charset="0"/>
                <a:cs typeface="TimesNewRoman"/>
              </a:rPr>
              <a:t>obbligo di formazione per i detentori e trasportatori di animali</a:t>
            </a:r>
            <a:r>
              <a:rPr lang="it-IT" sz="1300" dirty="0">
                <a:latin typeface="Comic Sans MS" panose="030F0702030302020204" pitchFamily="66" charset="0"/>
                <a:ea typeface="Times New Roman" panose="02020603050405020304" pitchFamily="18" charset="0"/>
                <a:cs typeface="TimesNewRoman"/>
              </a:rPr>
              <a:t>, previsto dalla normativa europea in materia di sanità animale (Regolamento n. 2016/429) e che, ricordiamo, entrerà in vigore dal 1° gennaio 2024;</a:t>
            </a:r>
            <a:endParaRPr lang="it-IT" sz="1300" dirty="0">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300" dirty="0">
                <a:latin typeface="Comic Sans MS" panose="030F0702030302020204" pitchFamily="66" charset="0"/>
                <a:ea typeface="Times New Roman" panose="02020603050405020304" pitchFamily="18" charset="0"/>
                <a:cs typeface="TimesNewRoman"/>
              </a:rPr>
              <a:t>- i requisiti stabiliti dagli Stati membri per attuare la </a:t>
            </a:r>
            <a:r>
              <a:rPr lang="it-IT" sz="1300" b="1" dirty="0">
                <a:latin typeface="Comic Sans MS" panose="030F0702030302020204" pitchFamily="66" charset="0"/>
                <a:ea typeface="Times New Roman" panose="02020603050405020304" pitchFamily="18" charset="0"/>
                <a:cs typeface="TimesNewRoman"/>
              </a:rPr>
              <a:t>direttiva 2009/147/CE</a:t>
            </a:r>
            <a:r>
              <a:rPr lang="it-IT" sz="1300" dirty="0">
                <a:latin typeface="Comic Sans MS" panose="030F0702030302020204" pitchFamily="66" charset="0"/>
                <a:ea typeface="Times New Roman" panose="02020603050405020304" pitchFamily="18" charset="0"/>
                <a:cs typeface="TimesNewRoman"/>
              </a:rPr>
              <a:t>,</a:t>
            </a:r>
            <a:r>
              <a:rPr lang="it-IT" sz="1300" dirty="0">
                <a:latin typeface="Comic Sans MS" panose="030F0702030302020204" pitchFamily="66" charset="0"/>
                <a:ea typeface="Times New Roman" panose="02020603050405020304" pitchFamily="18" charset="0"/>
                <a:cs typeface="Times New Roman" panose="02020603050405020304" pitchFamily="18" charset="0"/>
              </a:rPr>
              <a:t> </a:t>
            </a:r>
            <a:r>
              <a:rPr lang="it-IT" sz="1300" dirty="0">
                <a:latin typeface="Comic Sans MS" panose="030F0702030302020204" pitchFamily="66" charset="0"/>
                <a:ea typeface="Times New Roman" panose="02020603050405020304" pitchFamily="18" charset="0"/>
                <a:cs typeface="TimesNewRoman"/>
              </a:rPr>
              <a:t>concernente la </a:t>
            </a:r>
            <a:r>
              <a:rPr lang="it-IT" sz="1300" b="1" dirty="0">
                <a:latin typeface="Comic Sans MS" panose="030F0702030302020204" pitchFamily="66" charset="0"/>
                <a:ea typeface="Times New Roman" panose="02020603050405020304" pitchFamily="18" charset="0"/>
                <a:cs typeface="TimesNewRoman"/>
              </a:rPr>
              <a:t>conservazione degli uccelli selvatici</a:t>
            </a:r>
            <a:r>
              <a:rPr lang="it-IT" sz="1300" dirty="0">
                <a:latin typeface="Comic Sans MS" panose="030F0702030302020204" pitchFamily="66" charset="0"/>
                <a:ea typeface="Times New Roman" panose="02020603050405020304" pitchFamily="18" charset="0"/>
                <a:cs typeface="TimesNewRoman"/>
              </a:rPr>
              <a:t>; </a:t>
            </a:r>
            <a:endParaRPr lang="it-IT" sz="1300" dirty="0">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pPr>
            <a:r>
              <a:rPr lang="it-IT" sz="1300" dirty="0">
                <a:latin typeface="Comic Sans MS" panose="030F0702030302020204" pitchFamily="66" charset="0"/>
                <a:ea typeface="Times New Roman" panose="02020603050405020304" pitchFamily="18" charset="0"/>
                <a:cs typeface="TimesNewRoman"/>
              </a:rPr>
              <a:t>- i requisiti stabiliti dagli Stati membri per attuare il </a:t>
            </a:r>
            <a:r>
              <a:rPr lang="it-IT" sz="1300" b="1" dirty="0">
                <a:latin typeface="Comic Sans MS" panose="030F0702030302020204" pitchFamily="66" charset="0"/>
                <a:ea typeface="Times New Roman" panose="02020603050405020304" pitchFamily="18" charset="0"/>
                <a:cs typeface="TimesNewRoman"/>
              </a:rPr>
              <a:t>Regolamento (UE) 2016/429</a:t>
            </a:r>
            <a:r>
              <a:rPr lang="it-IT" sz="1300" dirty="0">
                <a:latin typeface="Comic Sans MS" panose="030F0702030302020204" pitchFamily="66" charset="0"/>
                <a:ea typeface="Times New Roman" panose="02020603050405020304" pitchFamily="18" charset="0"/>
                <a:cs typeface="TimesNewRoman"/>
              </a:rPr>
              <a:t>, relativo alle </a:t>
            </a:r>
            <a:r>
              <a:rPr lang="it-IT" sz="1300" b="1" dirty="0">
                <a:latin typeface="Comic Sans MS" panose="030F0702030302020204" pitchFamily="66" charset="0"/>
                <a:ea typeface="Times New Roman" panose="02020603050405020304" pitchFamily="18" charset="0"/>
                <a:cs typeface="TimesNewRoman"/>
              </a:rPr>
              <a:t>malattie degli animali trasmissibili;</a:t>
            </a:r>
          </a:p>
          <a:p>
            <a:pPr algn="just">
              <a:lnSpc>
                <a:spcPct val="107000"/>
              </a:lnSpc>
            </a:pPr>
            <a:r>
              <a:rPr lang="it-IT" sz="1300" b="1" dirty="0">
                <a:latin typeface="Comic Sans MS" panose="030F0702030302020204" pitchFamily="66" charset="0"/>
                <a:ea typeface="Times New Roman" panose="02020603050405020304" pitchFamily="18" charset="0"/>
                <a:cs typeface="Times New Roman" panose="02020603050405020304" pitchFamily="18" charset="0"/>
              </a:rPr>
              <a:t>- Promuovere la convivenza degli allevamenti con la fauna selvatica ed i grandi predatori.</a:t>
            </a:r>
            <a:endParaRPr lang="it-IT" sz="1300" dirty="0">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800"/>
              </a:spcAft>
            </a:pPr>
            <a:r>
              <a:rPr lang="it-IT" sz="1050" dirty="0">
                <a:latin typeface="Calibri" panose="020F0502020204030204" pitchFamily="34" charset="0"/>
                <a:ea typeface="Times New Roman" panose="02020603050405020304" pitchFamily="18" charset="0"/>
                <a:cs typeface="Times New Roman" panose="02020603050405020304" pitchFamily="18" charset="0"/>
              </a:rPr>
              <a:t> </a:t>
            </a:r>
          </a:p>
          <a:p>
            <a:endParaRPr lang="it-IT" sz="1100" dirty="0">
              <a:solidFill>
                <a:schemeClr val="accent5"/>
              </a:solidFill>
              <a:latin typeface="Comic Sans MS" panose="030F0702030302020204" pitchFamily="66" charset="0"/>
            </a:endParaRPr>
          </a:p>
          <a:p>
            <a:endParaRPr lang="it-IT" dirty="0"/>
          </a:p>
          <a:p>
            <a:endParaRPr lang="it-IT" dirty="0"/>
          </a:p>
        </p:txBody>
      </p:sp>
    </p:spTree>
    <p:extLst>
      <p:ext uri="{BB962C8B-B14F-4D97-AF65-F5344CB8AC3E}">
        <p14:creationId xmlns:p14="http://schemas.microsoft.com/office/powerpoint/2010/main" val="2038340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E22BA680-8FBB-4132-89BF-79D42AA01323}"/>
              </a:ext>
            </a:extLst>
          </p:cNvPr>
          <p:cNvSpPr>
            <a:spLocks noGrp="1"/>
          </p:cNvSpPr>
          <p:nvPr>
            <p:ph type="body" sz="half" idx="2"/>
          </p:nvPr>
        </p:nvSpPr>
        <p:spPr>
          <a:xfrm>
            <a:off x="295915" y="922602"/>
            <a:ext cx="8552171" cy="4038018"/>
          </a:xfrm>
        </p:spPr>
        <p:txBody>
          <a:bodyPr>
            <a:normAutofit fontScale="40000" lnSpcReduction="20000"/>
          </a:bodyPr>
          <a:lstStyle/>
          <a:p>
            <a:pPr algn="just">
              <a:lnSpc>
                <a:spcPct val="107000"/>
              </a:lnSpc>
            </a:pPr>
            <a:r>
              <a:rPr lang="it-IT" sz="3500" b="1" dirty="0">
                <a:solidFill>
                  <a:srgbClr val="0070C0"/>
                </a:solidFill>
                <a:effectLst>
                  <a:outerShdw blurRad="38100" dist="38100" dir="2700000" algn="tl">
                    <a:srgbClr val="000000">
                      <a:alpha val="43137"/>
                    </a:srgbClr>
                  </a:outerShdw>
                </a:effectLst>
                <a:latin typeface="Comic Sans MS" panose="030F0702030302020204" pitchFamily="66" charset="0"/>
              </a:rPr>
              <a:t>Tematica 5 «Competitività»</a:t>
            </a:r>
          </a:p>
          <a:p>
            <a:pPr algn="just">
              <a:lnSpc>
                <a:spcPct val="107000"/>
              </a:lnSpc>
            </a:pPr>
            <a:endParaRPr lang="it-IT" sz="2000" b="1" dirty="0">
              <a:solidFill>
                <a:srgbClr val="0070C0"/>
              </a:solidFill>
              <a:effectLst>
                <a:outerShdw blurRad="38100" dist="38100" dir="2700000" algn="tl">
                  <a:srgbClr val="000000">
                    <a:alpha val="43137"/>
                  </a:srgbClr>
                </a:outerShdw>
              </a:effectLst>
              <a:latin typeface="Comic Sans MS" panose="030F0702030302020204" pitchFamily="66" charset="0"/>
            </a:endParaRPr>
          </a:p>
          <a:p>
            <a:pPr algn="just">
              <a:lnSpc>
                <a:spcPct val="107000"/>
              </a:lnSpc>
            </a:pPr>
            <a:r>
              <a:rPr lang="it-IT" sz="3500" dirty="0">
                <a:latin typeface="Comic Sans MS" panose="030F0702030302020204" pitchFamily="66" charset="0"/>
                <a:ea typeface="Times New Roman" panose="02020603050405020304" pitchFamily="18" charset="0"/>
                <a:cs typeface="TimesNewRoman"/>
              </a:rPr>
              <a:t>- migliorare le prestazioni ambientali e l’orientamento sul mercato dell'azienda agricola – </a:t>
            </a:r>
            <a:r>
              <a:rPr lang="it-IT" sz="3500" b="1" dirty="0">
                <a:latin typeface="Comic Sans MS" panose="030F0702030302020204" pitchFamily="66" charset="0"/>
                <a:ea typeface="Times New Roman" panose="02020603050405020304" pitchFamily="18" charset="0"/>
                <a:cs typeface="TimesNewRoman"/>
              </a:rPr>
              <a:t>digitalizzazione, nuove tecnologie </a:t>
            </a:r>
            <a:r>
              <a:rPr lang="it-IT" sz="2200" b="1" dirty="0">
                <a:latin typeface="Comic Sans MS" panose="030F0702030302020204" pitchFamily="66" charset="0"/>
                <a:ea typeface="Times New Roman" panose="02020603050405020304" pitchFamily="18" charset="0"/>
                <a:cs typeface="TimesNewRoman"/>
              </a:rPr>
              <a:t>(</a:t>
            </a:r>
            <a:r>
              <a:rPr lang="it-IT" sz="3400" b="1" dirty="0">
                <a:latin typeface="Comic Sans MS" panose="030F0702030302020204" pitchFamily="66" charset="0"/>
                <a:ea typeface="Times New Roman" panose="02020603050405020304" pitchFamily="18" charset="0"/>
                <a:cs typeface="TimesNewRoman"/>
              </a:rPr>
              <a:t>agricoltura di precisione) </a:t>
            </a:r>
            <a:r>
              <a:rPr lang="it-IT" sz="3400" dirty="0">
                <a:latin typeface="Comic Sans MS" panose="030F0702030302020204" pitchFamily="66" charset="0"/>
                <a:ea typeface="Times New Roman" panose="02020603050405020304" pitchFamily="18" charset="0"/>
                <a:cs typeface="TimesNewRoman"/>
              </a:rPr>
              <a:t>che consentono il contenimento dei costi di produzione o, più in generale, di un uso più efficiente dei fattori produttivi che permettano di aumentare il livello di redditività; </a:t>
            </a:r>
          </a:p>
          <a:p>
            <a:pPr algn="just">
              <a:lnSpc>
                <a:spcPct val="107000"/>
              </a:lnSpc>
            </a:pPr>
            <a:r>
              <a:rPr lang="it-IT" sz="3400" dirty="0">
                <a:latin typeface="Comic Sans MS" panose="030F0702030302020204" pitchFamily="66" charset="0"/>
                <a:ea typeface="Times New Roman" panose="02020603050405020304" pitchFamily="18" charset="0"/>
                <a:cs typeface="TimesNewRoman"/>
              </a:rPr>
              <a:t>- </a:t>
            </a:r>
            <a:r>
              <a:rPr lang="it-IT" sz="3400" b="1" dirty="0">
                <a:latin typeface="Comic Sans MS" panose="030F0702030302020204" pitchFamily="66" charset="0"/>
                <a:ea typeface="Times New Roman" panose="02020603050405020304" pitchFamily="18" charset="0"/>
                <a:cs typeface="TimesNewRoman"/>
              </a:rPr>
              <a:t>filiera corta</a:t>
            </a:r>
            <a:r>
              <a:rPr lang="it-IT" sz="3400" dirty="0">
                <a:latin typeface="Comic Sans MS" panose="030F0702030302020204" pitchFamily="66" charset="0"/>
                <a:ea typeface="Times New Roman" panose="02020603050405020304" pitchFamily="18" charset="0"/>
                <a:cs typeface="TimesNewRoman"/>
              </a:rPr>
              <a:t>: rafforzare le attività di trasformazione e vendita presso le aziende; migliorando le abilità imprenditoriali legate alle relazioni esterne, alla comunicazione, alla vendita;</a:t>
            </a:r>
          </a:p>
          <a:p>
            <a:pPr algn="just">
              <a:lnSpc>
                <a:spcPct val="107000"/>
              </a:lnSpc>
            </a:pPr>
            <a:r>
              <a:rPr lang="it-IT" sz="3400" dirty="0">
                <a:latin typeface="Comic Sans MS" panose="030F0702030302020204" pitchFamily="66" charset="0"/>
                <a:ea typeface="Times New Roman" panose="02020603050405020304" pitchFamily="18" charset="0"/>
                <a:cs typeface="TimesNewRoman"/>
              </a:rPr>
              <a:t>- </a:t>
            </a:r>
            <a:r>
              <a:rPr lang="it-IT" sz="3400" b="1" dirty="0">
                <a:latin typeface="Comic Sans MS" panose="030F0702030302020204" pitchFamily="66" charset="0"/>
                <a:ea typeface="Times New Roman" panose="02020603050405020304" pitchFamily="18" charset="0"/>
                <a:cs typeface="TimesNewRoman"/>
              </a:rPr>
              <a:t>qualità delle produzioni</a:t>
            </a:r>
            <a:r>
              <a:rPr lang="it-IT" sz="3400" dirty="0">
                <a:latin typeface="Comic Sans MS" panose="030F0702030302020204" pitchFamily="66" charset="0"/>
                <a:ea typeface="Times New Roman" panose="02020603050405020304" pitchFamily="18" charset="0"/>
                <a:cs typeface="TimesNewRoman"/>
              </a:rPr>
              <a:t>: è opportuno che i processi produttivi attivati dalle imprese siano in grado di valorizzare le peculiarità delle produzioni agroalimentari toscane basate su risorse specifiche locali di tipo fisico (quali razze o varietà locali) o antropico (quali Know-how e culture gastronomiche e alimentari locali fra cui i prodotti agroalimentari tradizionali toscani);</a:t>
            </a:r>
          </a:p>
          <a:p>
            <a:pPr algn="just">
              <a:lnSpc>
                <a:spcPct val="107000"/>
              </a:lnSpc>
            </a:pPr>
            <a:r>
              <a:rPr lang="it-IT" sz="3400" dirty="0">
                <a:latin typeface="Comic Sans MS" panose="030F0702030302020204" pitchFamily="66" charset="0"/>
                <a:ea typeface="Times New Roman" panose="02020603050405020304" pitchFamily="18" charset="0"/>
                <a:cs typeface="TimesNewRoman"/>
              </a:rPr>
              <a:t>- </a:t>
            </a:r>
            <a:r>
              <a:rPr lang="it-IT" sz="3400" b="1" dirty="0">
                <a:latin typeface="Comic Sans MS" panose="030F0702030302020204" pitchFamily="66" charset="0"/>
                <a:ea typeface="Times New Roman" panose="02020603050405020304" pitchFamily="18" charset="0"/>
                <a:cs typeface="TimesNewRoman"/>
              </a:rPr>
              <a:t>presenza giovanile in agricoltura</a:t>
            </a:r>
            <a:r>
              <a:rPr lang="it-IT" sz="3400" dirty="0">
                <a:latin typeface="Comic Sans MS" panose="030F0702030302020204" pitchFamily="66" charset="0"/>
                <a:ea typeface="Times New Roman" panose="02020603050405020304" pitchFamily="18" charset="0"/>
                <a:cs typeface="TimesNewRoman"/>
              </a:rPr>
              <a:t> e nelle aree rurali è un elemento che assicura competitività̀ al settore e vitalità̀ ai territori rurali. Favorire il ricambio nelle imprese agricole che hanno qualche possibilità̀ di “successione”, e supportare l'ingresso di giovani che si inseriscono per la prima volta nel mondo del lavoro o che provengono da esperienze in altri settori economici.</a:t>
            </a:r>
          </a:p>
          <a:p>
            <a:pPr algn="just">
              <a:lnSpc>
                <a:spcPct val="107000"/>
              </a:lnSpc>
            </a:pPr>
            <a:endParaRPr lang="it-IT" b="1" dirty="0"/>
          </a:p>
        </p:txBody>
      </p:sp>
    </p:spTree>
    <p:extLst>
      <p:ext uri="{BB962C8B-B14F-4D97-AF65-F5344CB8AC3E}">
        <p14:creationId xmlns:p14="http://schemas.microsoft.com/office/powerpoint/2010/main" val="3177497541"/>
      </p:ext>
    </p:extLst>
  </p:cSld>
  <p:clrMapOvr>
    <a:masterClrMapping/>
  </p:clrMapOvr>
</p:sld>
</file>

<file path=ppt/theme/theme1.xml><?xml version="1.0" encoding="utf-8"?>
<a:theme xmlns:a="http://schemas.openxmlformats.org/drawingml/2006/main" name="Sviluppo Rurale">
  <a:themeElements>
    <a:clrScheme name="Sviluppo Rurale">
      <a:dk1>
        <a:srgbClr val="83BA36"/>
      </a:dk1>
      <a:lt1>
        <a:srgbClr val="FEFFFE"/>
      </a:lt1>
      <a:dk2>
        <a:srgbClr val="203466"/>
      </a:dk2>
      <a:lt2>
        <a:srgbClr val="FEFFFE"/>
      </a:lt2>
      <a:accent1>
        <a:srgbClr val="1F3366"/>
      </a:accent1>
      <a:accent2>
        <a:srgbClr val="84BC36"/>
      </a:accent2>
      <a:accent3>
        <a:srgbClr val="ECF5E0"/>
      </a:accent3>
      <a:accent4>
        <a:srgbClr val="FFC000"/>
      </a:accent4>
      <a:accent5>
        <a:srgbClr val="1F336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zione standard2" id="{C7509EDC-FDB2-3D4C-931A-0639072005D0}" vid="{0051E63B-39BA-6841-892E-23B5B63AEDE3}"/>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Intervento_SRH03</Template>
  <TotalTime>2197</TotalTime>
  <Words>3271</Words>
  <Application>Microsoft Office PowerPoint</Application>
  <PresentationFormat>Presentazione su schermo (16:9)</PresentationFormat>
  <Paragraphs>330</Paragraphs>
  <Slides>22</Slides>
  <Notes>2</Notes>
  <HiddenSlides>0</HiddenSlides>
  <MMClips>0</MMClips>
  <ScaleCrop>false</ScaleCrop>
  <HeadingPairs>
    <vt:vector size="6" baseType="variant">
      <vt:variant>
        <vt:lpstr>Caratteri utilizzati</vt:lpstr>
      </vt:variant>
      <vt:variant>
        <vt:i4>12</vt:i4>
      </vt:variant>
      <vt:variant>
        <vt:lpstr>Tema</vt:lpstr>
      </vt:variant>
      <vt:variant>
        <vt:i4>1</vt:i4>
      </vt:variant>
      <vt:variant>
        <vt:lpstr>Titoli diapositive</vt:lpstr>
      </vt:variant>
      <vt:variant>
        <vt:i4>22</vt:i4>
      </vt:variant>
    </vt:vector>
  </HeadingPairs>
  <TitlesOfParts>
    <vt:vector size="35" baseType="lpstr">
      <vt:lpstr>Arial</vt:lpstr>
      <vt:lpstr>Calibri</vt:lpstr>
      <vt:lpstr>Comic Sans MS</vt:lpstr>
      <vt:lpstr>Open Sans</vt:lpstr>
      <vt:lpstr>Open Sans Extrabold</vt:lpstr>
      <vt:lpstr>Open Sans Semibold</vt:lpstr>
      <vt:lpstr>Times New Roman</vt:lpstr>
      <vt:lpstr>TimesNewRoman</vt:lpstr>
      <vt:lpstr>TimesNewRomanPS-BoldMT</vt:lpstr>
      <vt:lpstr>TimesNewRomanPS-ItalicMT</vt:lpstr>
      <vt:lpstr>TimesNewRomanPSMT</vt:lpstr>
      <vt:lpstr>Wingdings</vt:lpstr>
      <vt:lpstr>Sviluppo Rurale</vt:lpstr>
      <vt:lpstr> Bando INTERVENTO SRH04  «Azioni di Informazione» Bando annualità 2025  D.D. n.26595 del 19.12.2025</vt:lpstr>
      <vt:lpstr>Finalità Intervento SRH04  </vt:lpstr>
      <vt:lpstr>          </vt:lpstr>
      <vt:lpstr>Presentazione standard di PowerPoint</vt:lpstr>
      <vt:lpstr>Attività finanziabili</vt:lpstr>
      <vt:lpstr>Tematiche</vt:lpstr>
      <vt:lpstr>Presentazione standard di PowerPoint</vt:lpstr>
      <vt:lpstr>Presentazione standard di PowerPoint</vt:lpstr>
      <vt:lpstr>Presentazione standard di PowerPoint</vt:lpstr>
      <vt:lpstr>Costi Standard </vt:lpstr>
      <vt:lpstr>Presentazione standard di PowerPoint</vt:lpstr>
      <vt:lpstr>Criteri di Selezione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Termini per la presentazione della Domanda di Sostegno</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SCHEDA INTERVENTO SRH03  «Formazione degli imprenditori agricoli, degli addetti alle imprese operanti nei settori agricoltura, zootecnia, industrie alimentari e degli altri soggetti privati e pubblici funzionali allo sviluppo delle aree rurali» Bando annualità 2024</dc:title>
  <dc:creator>GB20670</dc:creator>
  <cp:lastModifiedBy>GB20670</cp:lastModifiedBy>
  <cp:revision>101</cp:revision>
  <cp:lastPrinted>2025-07-10T14:00:18Z</cp:lastPrinted>
  <dcterms:created xsi:type="dcterms:W3CDTF">2024-01-31T09:33:32Z</dcterms:created>
  <dcterms:modified xsi:type="dcterms:W3CDTF">2026-01-30T09:50:17Z</dcterms:modified>
</cp:coreProperties>
</file>