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28"/>
  </p:notesMasterIdLst>
  <p:handoutMasterIdLst>
    <p:handoutMasterId r:id="rId29"/>
  </p:handoutMasterIdLst>
  <p:sldIdLst>
    <p:sldId id="911" r:id="rId5"/>
    <p:sldId id="914" r:id="rId6"/>
    <p:sldId id="915" r:id="rId7"/>
    <p:sldId id="916" r:id="rId8"/>
    <p:sldId id="917" r:id="rId9"/>
    <p:sldId id="918" r:id="rId10"/>
    <p:sldId id="919" r:id="rId11"/>
    <p:sldId id="920" r:id="rId12"/>
    <p:sldId id="921" r:id="rId13"/>
    <p:sldId id="922" r:id="rId14"/>
    <p:sldId id="923" r:id="rId15"/>
    <p:sldId id="924" r:id="rId16"/>
    <p:sldId id="925" r:id="rId17"/>
    <p:sldId id="926" r:id="rId18"/>
    <p:sldId id="935" r:id="rId19"/>
    <p:sldId id="927" r:id="rId20"/>
    <p:sldId id="933" r:id="rId21"/>
    <p:sldId id="934" r:id="rId22"/>
    <p:sldId id="929" r:id="rId23"/>
    <p:sldId id="930" r:id="rId24"/>
    <p:sldId id="931" r:id="rId25"/>
    <p:sldId id="936" r:id="rId26"/>
    <p:sldId id="913" r:id="rId27"/>
  </p:sldIdLst>
  <p:sldSz cx="12192000" cy="6858000"/>
  <p:notesSz cx="6794500" cy="9982200"/>
  <p:custDataLst>
    <p:tags r:id="rId30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8D304C"/>
    <a:srgbClr val="F0EA00"/>
    <a:srgbClr val="FF9966"/>
    <a:srgbClr val="007680"/>
    <a:srgbClr val="008698"/>
    <a:srgbClr val="8D2F4B"/>
    <a:srgbClr val="5BA7E0"/>
    <a:srgbClr val="B77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01" autoAdjust="0"/>
  </p:normalViewPr>
  <p:slideViewPr>
    <p:cSldViewPr snapToGrid="0">
      <p:cViewPr varScale="1">
        <p:scale>
          <a:sx n="45" d="100"/>
          <a:sy n="45" d="100"/>
        </p:scale>
        <p:origin x="15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390" cy="499829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523" y="0"/>
            <a:ext cx="2944390" cy="499829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r">
              <a:defRPr sz="1300"/>
            </a:lvl1pPr>
          </a:lstStyle>
          <a:p>
            <a:fld id="{F11747BA-99D0-43AE-887D-F86874EAA5C2}" type="datetimeFigureOut">
              <a:rPr lang="it-IT" smtClean="0"/>
              <a:pPr/>
              <a:t>05/05/2024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82372"/>
            <a:ext cx="2944390" cy="499829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523" y="9482372"/>
            <a:ext cx="2944390" cy="499829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r">
              <a:defRPr sz="1300"/>
            </a:lvl1pPr>
          </a:lstStyle>
          <a:p>
            <a:fld id="{66F5A669-EC60-479A-99BB-E261541082E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58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390" cy="501425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523" y="1"/>
            <a:ext cx="2944390" cy="501425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BF9A03A-909E-49F9-871D-C6DB38545110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46188"/>
            <a:ext cx="5991225" cy="3370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2" rIns="92425" bIns="46212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086" y="4803467"/>
            <a:ext cx="5434329" cy="3931558"/>
          </a:xfrm>
          <a:prstGeom prst="rect">
            <a:avLst/>
          </a:prstGeom>
        </p:spPr>
        <p:txBody>
          <a:bodyPr vert="horz" lIns="92425" tIns="46212" rIns="92425" bIns="46212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80775"/>
            <a:ext cx="2944390" cy="501425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523" y="9480775"/>
            <a:ext cx="2944390" cy="501425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D5654CE-AC13-4D4E-9607-AA220AA821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351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L’Intervento 1a è dedicato alle macchine prive di motore. Non può quindi essere accettata la sua selezione per trattori e macchine con motore.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L’intervento 1a è invece selezionabile per le attrezzature intercambiabili.</a:t>
            </a:r>
          </a:p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limiti delle emissioni dei motori delle macchine agricole e operatrici mobili non stradali sono stabiliti dal regolamento (UE) 2016/1628 e, per i trattori agricoli o forestali dal regolamento delegato (UE) 2018/985.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13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Soluz.tecn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1a: rottamazione trattore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Soluz.tecn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1b: rottamazione macchina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Soluz.tecn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2a e 2b: permuta trattore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Soluz.tecn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2c e 2d: permuta macchina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45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progetto condiviso con ente bilaterale: punteggio è aumentato da 13 a 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progetto condiviso con due o più parti sociali: punteggio è aumentato da 10 a 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progetto condiviso con RLS: punteggio è aumentato da 7 a 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7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«</a:t>
            </a:r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 T2»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comprende trattori a ruote con una larghezza minima della carreggiata inferiore a 1 150 mm, con massa a vuoto in ordine di marcia superiore a 600 kg e altezza libera dal suolo non superiore a 600 mm; nel caso in cui l’altezza del centro di gravità del trattore (misurata rispetto al terreno) divisa per la carreggiata minima media per ogni asse superi 0,90, </a:t>
            </a:r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velocità di progetto massima è limitata a 30 km/h </a:t>
            </a:r>
          </a:p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«</a:t>
            </a:r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 C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comprende trattori a cingoli che si spostano su cingoli o su una combinazione di ruote e cingoli, le cui sottocategorie sono definite per analogia con la categoria T; </a:t>
            </a:r>
            <a:endParaRPr lang="it-IT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51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solidFill>
                  <a:srgbClr val="002060"/>
                </a:solidFill>
                <a:latin typeface="Verdana" pitchFamily="34" charset="0"/>
                <a:ea typeface="Verdana" charset="0"/>
                <a:cs typeface="Verdana" charset="0"/>
              </a:rPr>
              <a:t>L’Allegato 5 non limita la possibilità di «valutazione congiunta» ai soli beni per i quali è stata selezionata la Misura 1.</a:t>
            </a:r>
          </a:p>
          <a:p>
            <a:pPr algn="l"/>
            <a:r>
              <a:rPr lang="it-IT" sz="1800" b="0" i="0" u="none" strike="noStrike" baseline="0" dirty="0">
                <a:latin typeface="Verdana" panose="020B0604030504040204" pitchFamily="34" charset="0"/>
              </a:rPr>
              <a:t>Nel caso il progetto preveda la Misura 1 relativa all’adozione di soluzioni innovative per il miglioramento del rendimento e della sostenibilità globali dell'azienda agricola, è possibile valutare tale miglioramento mediante il contributo di entrambi i beni richiesti purché sia distinguibile l’apporto al miglioramento dato da entrambi i beni.</a:t>
            </a:r>
          </a:p>
          <a:p>
            <a:pPr algn="l"/>
            <a:r>
              <a:rPr lang="it-IT" sz="1200" b="1" dirty="0">
                <a:solidFill>
                  <a:srgbClr val="002060"/>
                </a:solidFill>
                <a:latin typeface="Verdana" pitchFamily="34" charset="0"/>
                <a:ea typeface="Verdana" charset="0"/>
                <a:cs typeface="Verdana" charset="0"/>
              </a:rPr>
              <a:t>Anche in questo caso però deve essere identificabile il contributo al miglioramento dato dalla macchina senza motore per la quale è stata selezionata la Misura 1.</a:t>
            </a:r>
            <a:endParaRPr lang="it-IT" sz="1200" b="1" dirty="0">
              <a:solidFill>
                <a:srgbClr val="FF0000"/>
              </a:solidFill>
              <a:latin typeface="Verdana" pitchFamily="34" charset="0"/>
              <a:ea typeface="Verdana" charset="0"/>
              <a:cs typeface="Verdana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427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50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Soluzioni tecniche 2a e b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richiesto che il trattore abbia livelli di rumorosità dichiarati dal fabbricante inferiori rispettivamente di almeno 3 dB(A) o di almeno 2 dB(A) rispetto a entrambi i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limiti previsti dal regolamento UE 167/2013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che, unitamente ai relativi regolamenti delegati, costituisce il regolamento comunitario di riferimento.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Metodi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misura contenuti </a:t>
            </a:r>
            <a:r>
              <a:rPr lang="it-IT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nell’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Allegato XIII del regolamento delegato 1322/2014  (metodo 1 e 2)</a:t>
            </a:r>
          </a:p>
          <a:p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i trattori da acquistare il “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livello di rumorosità” dichiarato dal fabbricante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 quindi essere riferito a entrambi i seguenti parametri: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livello sonoro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all’orecchio del conducente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misurato conformemente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all’allegato XIII del regolamento delegato (UE) 1322/2014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metodo 1 o metodo 2, sia a cabina chiusa che a cabina aperta, 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livello del rumore del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trattore in movimento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misurato conformemente al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regolamento delegato (UE) 2018/985, allegato II.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55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FAQ 10: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È finanziabile l’acquisto di una macchina movimento terra quale ad esempio un escavatore compatto? 	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Sì, purché detta macchina sia utilizzata dall’impresa richiedente per lo svolgimento di attività dirette esclusivamente alla cura e/o allo sviluppo di un ciclo biologico o di una fase necessaria alla coltivazione del fondo o all’allevamento di animali.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Si fa presente che in tale caso non è però possibile la selezione della soluzione tecnica 3a in quanto la macchina in questione non è funzionale allo svolgimento delle operazioni indicate nell’Allegato per tale soluzione tecnica. 	</a:t>
            </a:r>
          </a:p>
          <a:p>
            <a:endParaRPr lang="it-IT" dirty="0"/>
          </a:p>
          <a:p>
            <a:r>
              <a:rPr lang="it-IT" b="1" dirty="0"/>
              <a:t>FAQ dalla 33 alla 38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8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27B0-C654-40A2-B0B4-22D438CF8BCC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029F-1D9C-4F85-A3DE-A5EFA4E1A8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7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C2FF-CC13-42E1-8102-D348CF7AE170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F2C7-CE39-43B8-8AF1-48BF287CBE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2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568E-9C0D-4370-A555-0AA08033D8D9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DD3F-6E9C-4592-B9F8-F9A79C73FC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2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0" name="Segnaposto contenuto 11"/>
          <p:cNvSpPr>
            <a:spLocks noGrp="1"/>
          </p:cNvSpPr>
          <p:nvPr>
            <p:ph sz="quarter" idx="13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9" name="Segnaposto data 2"/>
          <p:cNvSpPr>
            <a:spLocks noGrp="1"/>
          </p:cNvSpPr>
          <p:nvPr userDrawn="1">
            <p:ph type="dt" sz="half" idx="15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4CF006FD-0253-AB47-8523-FCF5F5FBADF9}" type="datetime1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11" name="Segnaposto numero diapositiva 4"/>
          <p:cNvSpPr>
            <a:spLocks noGrp="1"/>
          </p:cNvSpPr>
          <p:nvPr userDrawn="1">
            <p:ph type="sldNum" sz="quarter" idx="16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A14A5609-C051-47A5-A5D5-00024E1A95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4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572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chimico – Laura Argenti 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6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572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chimico – Laura Argenti 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7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572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chimico – Laura Argenti 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6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72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biologico – Patrizia Anzidei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9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72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biologico – Patrizia Anzidei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61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72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biologico – Patrizia Anzidei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72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biologico – Patrizia Anzidei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7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DCBD-C767-434B-B279-A74ED6A98E87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AE3B-6AF9-4B74-819A-0FC5208B74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/>
              <a:t>Fare clic per inserire logo partner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379330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e 1">
    <p:bg>
      <p:bgPr>
        <a:solidFill>
          <a:srgbClr val="284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3918887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6216650"/>
            <a:ext cx="12192000" cy="635000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0" name="Segnaposto contenuto 11"/>
          <p:cNvSpPr>
            <a:spLocks noGrp="1"/>
          </p:cNvSpPr>
          <p:nvPr>
            <p:ph sz="quarter" idx="13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4"/>
          </p:nvPr>
        </p:nvSpPr>
        <p:spPr>
          <a:xfrm>
            <a:off x="8639175" y="6459538"/>
            <a:ext cx="1443038" cy="365125"/>
          </a:xfrm>
        </p:spPr>
        <p:txBody>
          <a:bodyPr wrap="none" lIns="0" tIns="0" rIns="0" bIns="0"/>
          <a:lstStyle>
            <a:lvl1pPr algn="r">
              <a:defRPr sz="1000" b="0" i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it-IT"/>
              <a:t>30/11/2016</a:t>
            </a:r>
          </a:p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5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>
                <a:solidFill>
                  <a:srgbClr val="F2F2F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B0E54FC-D338-4F46-A57E-1A6EAEA57D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175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2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3"/>
          </p:nvPr>
        </p:nvSpPr>
        <p:spPr>
          <a:xfrm>
            <a:off x="6186927" y="1100410"/>
            <a:ext cx="5545244" cy="40644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4000"/>
              </a:lnSpc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SLIDE</a:t>
            </a:r>
            <a:br>
              <a:rPr lang="it-IT" dirty="0"/>
            </a:br>
            <a:r>
              <a:rPr lang="it-IT" dirty="0"/>
              <a:t>Sottotitolo slide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8639502" y="6474031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4CF006FD-0253-AB47-8523-FCF5F5FBADF9}" type="datetime1">
              <a:rPr lang="it-IT" smtClean="0"/>
              <a:pPr/>
              <a:t>05/05/2024</a:t>
            </a:fld>
            <a:endParaRPr lang="it-IT" dirty="0"/>
          </a:p>
        </p:txBody>
      </p:sp>
      <p:sp>
        <p:nvSpPr>
          <p:cNvPr id="1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266504" y="6474031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8" name="Segnaposto contenuto 11"/>
          <p:cNvSpPr>
            <a:spLocks noGrp="1"/>
          </p:cNvSpPr>
          <p:nvPr>
            <p:ph sz="quarter" idx="14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/>
              <a:t>Fare clic per inserire logo partner</a:t>
            </a:r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INSERIRE </a:t>
            </a:r>
            <a:r>
              <a:rPr lang="it-IT" dirty="0"/>
              <a:t>IL TITOLO DELLA PRESENTAZIONE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CB96-812B-4078-B13F-403D5A3E8145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722E-2F67-4AD7-BBF9-82DACDA5A7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9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3734-E2E1-4627-A353-B06F2C4FFA5D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1A11-D58C-4C8E-AC96-0C03F77342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7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17EA-F17D-4218-BD28-06AB5D989CF3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B068-C57E-4F5B-926A-477ADF4D0E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1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BB94-2DD2-4C8E-9F10-656CCCAC1EF5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4B7F-B510-4F00-8F06-F2CBEF792D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21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5E2D-B288-4787-8FF6-49FD1B4594A3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1B5C-1BDA-489A-BEE5-28C6E3079B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43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ACB4-A96B-4474-88CD-492C599B44DC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57C1-3F4E-4009-A6DA-065CC7EC8F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0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95EF-7391-4211-9665-68DCC37BEA39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67CE-C05D-4C19-8696-07298A34C5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2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9C5ED-892A-4FE1-BBE5-BF9AAF8415A7}" type="datetimeFigureOut">
              <a:rPr lang="it-IT"/>
              <a:pPr>
                <a:defRPr/>
              </a:pPr>
              <a:t>05/05/2024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CFB8C0-00C7-43DF-A36E-7D0BB43F1C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06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75314" y="61788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Auditorium della Camera di Commercio di Firenze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Firenze, 6 maggio 2024</a:t>
            </a:r>
          </a:p>
        </p:txBody>
      </p:sp>
      <p:sp>
        <p:nvSpPr>
          <p:cNvPr id="11" name="Titolo 5"/>
          <p:cNvSpPr txBox="1">
            <a:spLocks/>
          </p:cNvSpPr>
          <p:nvPr/>
        </p:nvSpPr>
        <p:spPr bwMode="auto">
          <a:xfrm>
            <a:off x="2938526" y="2386276"/>
            <a:ext cx="8678175" cy="99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/>
            <a:r>
              <a:rPr lang="it-IT" sz="3200" dirty="0"/>
              <a:t>Avviso Pubblico Isi Inail 2023</a:t>
            </a:r>
          </a:p>
          <a:p>
            <a:pPr lvl="0"/>
            <a:endParaRPr lang="it-IT" sz="3200" dirty="0"/>
          </a:p>
          <a:p>
            <a:pPr lvl="0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Allegato 5</a:t>
            </a:r>
            <a:endParaRPr lang="it-IT" sz="2800" dirty="0"/>
          </a:p>
          <a:p>
            <a:pPr lvl="0"/>
            <a:endParaRPr lang="it-IT" sz="3200" strike="sngStrike" dirty="0">
              <a:solidFill>
                <a:srgbClr val="00B05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88849" y="4947216"/>
            <a:ext cx="3353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Chiara Breschi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Consulenza Tecnica </a:t>
            </a:r>
          </a:p>
          <a:p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Salute e la Sicurezza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00" y="51115"/>
            <a:ext cx="2565400" cy="9620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47093"/>
            <a:ext cx="2192337" cy="770068"/>
          </a:xfrm>
          <a:prstGeom prst="rect">
            <a:avLst/>
          </a:prstGeom>
        </p:spPr>
      </p:pic>
      <p:sp>
        <p:nvSpPr>
          <p:cNvPr id="15" name="Titolo 2"/>
          <p:cNvSpPr txBox="1">
            <a:spLocks/>
          </p:cNvSpPr>
          <p:nvPr/>
        </p:nvSpPr>
        <p:spPr bwMode="auto">
          <a:xfrm>
            <a:off x="2801740" y="3519959"/>
            <a:ext cx="8951748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88900" indent="-1588"/>
            <a:r>
              <a:rPr lang="it-IT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 per micro e piccole imprese operanti nel settore della produzione  agricola primaria dei prodotti agricoli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33978" y="274476"/>
            <a:ext cx="757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«Le agevolazioni previste per incentivare le imprese a realizzare progetti per il miglioramento documentato delle condizioni di SS dei lavoratori rispetto alle condizioni preesistenti. Focus sugli interventi per la bonifica e smaltimento dell'amianto» </a:t>
            </a:r>
            <a:endParaRPr lang="it-IT" i="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8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740" y="1789073"/>
            <a:ext cx="9258293" cy="520524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584471" y="723410"/>
            <a:ext cx="60071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solidFill>
                  <a:srgbClr val="002060"/>
                </a:solidFill>
                <a:latin typeface="Verdana" pitchFamily="34" charset="0"/>
              </a:rPr>
              <a:t>I beni finanziabili: trattori 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494950" y="1789073"/>
            <a:ext cx="5645791" cy="69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it-IT" dirty="0">
                <a:solidFill>
                  <a:srgbClr val="002060"/>
                </a:solidFill>
                <a:latin typeface="Verdana" pitchFamily="34" charset="0"/>
              </a:rPr>
              <a:t>Ai fini dell’ammissibilità al finanziamento, i trattori e i trattori a cingoli omologati secondo il </a:t>
            </a:r>
            <a:r>
              <a:rPr lang="it-IT" b="1" dirty="0">
                <a:solidFill>
                  <a:srgbClr val="002060"/>
                </a:solidFill>
                <a:latin typeface="Verdana" pitchFamily="34" charset="0"/>
              </a:rPr>
              <a:t>reg. UE 167/2013 </a:t>
            </a:r>
            <a:r>
              <a:rPr lang="it-IT" b="1" dirty="0">
                <a:solidFill>
                  <a:srgbClr val="C00000"/>
                </a:solidFill>
                <a:latin typeface="Verdana" pitchFamily="34" charset="0"/>
              </a:rPr>
              <a:t>non</a:t>
            </a:r>
            <a:r>
              <a:rPr lang="it-IT" dirty="0">
                <a:solidFill>
                  <a:srgbClr val="002060"/>
                </a:solidFill>
                <a:latin typeface="Verdana" pitchFamily="34" charset="0"/>
              </a:rPr>
              <a:t> possono avere potenza nominale &gt; </a:t>
            </a:r>
            <a:r>
              <a:rPr lang="it-IT" dirty="0">
                <a:solidFill>
                  <a:srgbClr val="C00000"/>
                </a:solidFill>
                <a:latin typeface="Verdana" pitchFamily="34" charset="0"/>
              </a:rPr>
              <a:t>130 kW</a:t>
            </a:r>
          </a:p>
          <a:p>
            <a:pPr algn="just">
              <a:lnSpc>
                <a:spcPct val="150000"/>
              </a:lnSpc>
            </a:pPr>
            <a:endParaRPr lang="it-IT" dirty="0">
              <a:solidFill>
                <a:srgbClr val="C00000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  <a:latin typeface="Verdana" pitchFamily="34" charset="0"/>
              </a:rPr>
              <a:t>Non</a:t>
            </a:r>
            <a:r>
              <a:rPr lang="it-IT" dirty="0">
                <a:latin typeface="Verdana" pitchFamily="34" charset="0"/>
              </a:rPr>
              <a:t> sono ammissibili a finanziamento i </a:t>
            </a:r>
            <a:r>
              <a:rPr lang="it-IT" b="1" dirty="0">
                <a:latin typeface="Verdana" pitchFamily="34" charset="0"/>
              </a:rPr>
              <a:t>trattori a cingoli omologati come macchine </a:t>
            </a:r>
            <a:r>
              <a:rPr lang="it-IT" dirty="0">
                <a:latin typeface="Verdana" pitchFamily="34" charset="0"/>
              </a:rPr>
              <a:t>con potenza nominale &gt;</a:t>
            </a:r>
            <a:r>
              <a:rPr lang="it-IT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it-IT" dirty="0">
                <a:solidFill>
                  <a:srgbClr val="C00000"/>
                </a:solidFill>
                <a:latin typeface="Verdana" pitchFamily="34" charset="0"/>
              </a:rPr>
              <a:t>130 kW</a:t>
            </a:r>
          </a:p>
          <a:p>
            <a:pPr algn="just">
              <a:lnSpc>
                <a:spcPct val="150000"/>
              </a:lnSpc>
              <a:buFont typeface="Arial" charset="0"/>
              <a:buNone/>
            </a:pPr>
            <a:endParaRPr lang="it-IT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642" y="3232302"/>
            <a:ext cx="2886709" cy="288670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41313" y="1495138"/>
            <a:ext cx="8771329" cy="431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I trattori devono essere dotati di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cabina ROPS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già prevista in fase di omologazione dal fabbricante del trattore.</a:t>
            </a:r>
          </a:p>
          <a:p>
            <a:pPr algn="just"/>
            <a:endParaRPr lang="it-IT" sz="2000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Solo per le categorie T2 e C2: 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•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</a:rPr>
              <a:t>Soluzione tecnica 1a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: i trattori possono essere dotati sia di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struttura ROPS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a 2 o 4 montanti che di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cabina ROPS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già prevista in fase di omologazione dal fabbricante del trattore.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La cabina deve essere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di livello 4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(norma EN 15695-1:2009)</a:t>
            </a:r>
          </a:p>
          <a:p>
            <a:pPr algn="just">
              <a:lnSpc>
                <a:spcPct val="114000"/>
              </a:lnSpc>
            </a:pPr>
            <a:endParaRPr lang="it-IT" sz="800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•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</a:rPr>
              <a:t>Soluzioni tecniche 2a e 2b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: i trattori devono essere dotati di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cabina ROPS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già prevista in fase di omologazione dal fabbricante del trattore; la cabina deve essere di livello 4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(norma EN 15695-1:2009).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609" y="1078813"/>
            <a:ext cx="2409825" cy="195262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584471" y="723410"/>
            <a:ext cx="60071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solidFill>
                  <a:srgbClr val="002060"/>
                </a:solidFill>
                <a:latin typeface="Verdana" pitchFamily="34" charset="0"/>
              </a:rPr>
              <a:t>I beni finanziabili: trattori </a:t>
            </a:r>
          </a:p>
        </p:txBody>
      </p:sp>
    </p:spTree>
    <p:extLst>
      <p:ext uri="{BB962C8B-B14F-4D97-AF65-F5344CB8AC3E}">
        <p14:creationId xmlns:p14="http://schemas.microsoft.com/office/powerpoint/2010/main" val="19201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84471" y="723410"/>
            <a:ext cx="60071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solidFill>
                  <a:srgbClr val="002060"/>
                </a:solidFill>
                <a:latin typeface="Verdana" pitchFamily="34" charset="0"/>
              </a:rPr>
              <a:t>I beni finanziabili: macchine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7352" y="1289888"/>
            <a:ext cx="77665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Macchine agricole e forestali: dotate o meno di motore endotermico o elettrico,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conformi alla Dir 2006/42/CE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, attuata in Italia dal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d.lgs. 17/2010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, limitatamente a quelle comprese nella definizione di cui all’art. 2, comma 2 lettere a), b), c), f) di detto decreto.</a:t>
            </a:r>
            <a:endParaRPr lang="it-IT" sz="2000" dirty="0">
              <a:solidFill>
                <a:srgbClr val="002E5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74370" y="3387953"/>
            <a:ext cx="7760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considerano inoltre macchine: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trattori agricoli o forestali a cingoli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omologati in conformità al regolamento UE 167/2013;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attrezzature intercambiabili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corredo di un trattore o di una macchina che quindi assumono la caratteristica di bene a sé stante ai fini dell’Allegato 5.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023" y="1185074"/>
            <a:ext cx="2858674" cy="204961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023" y="3473613"/>
            <a:ext cx="2858674" cy="20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7"/>
          <p:cNvSpPr/>
          <p:nvPr/>
        </p:nvSpPr>
        <p:spPr>
          <a:xfrm>
            <a:off x="697230" y="946150"/>
            <a:ext cx="10584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Le macchine ammissibili a finanziamento sono esclusivamente quelle che l’impresa richiedente può utilizzare per lo svolgimento di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attività dirette alla cura e/o allo sviluppo di un ciclo biologico o di una fase necessaria alla coltivazione del fondo o all’allevamento di animali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.</a:t>
            </a:r>
          </a:p>
          <a:p>
            <a:pPr algn="just"/>
            <a:endParaRPr lang="it-IT" sz="800" dirty="0">
              <a:solidFill>
                <a:srgbClr val="002E5D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42" y="3351220"/>
            <a:ext cx="2755583" cy="2167435"/>
          </a:xfrm>
          <a:prstGeom prst="rect">
            <a:avLst/>
          </a:prstGeom>
        </p:spPr>
      </p:pic>
      <p:cxnSp>
        <p:nvCxnSpPr>
          <p:cNvPr id="10" name="Connettore diritto 9"/>
          <p:cNvCxnSpPr/>
          <p:nvPr/>
        </p:nvCxnSpPr>
        <p:spPr>
          <a:xfrm>
            <a:off x="1084242" y="3351220"/>
            <a:ext cx="2755583" cy="216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 flipH="1">
            <a:off x="1097656" y="3351219"/>
            <a:ext cx="2728754" cy="216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3148775"/>
            <a:ext cx="3870420" cy="2167435"/>
          </a:xfrm>
          <a:prstGeom prst="rect">
            <a:avLst/>
          </a:prstGeom>
        </p:spPr>
      </p:pic>
      <p:cxnSp>
        <p:nvCxnSpPr>
          <p:cNvPr id="15" name="Connettore diritto 14"/>
          <p:cNvCxnSpPr/>
          <p:nvPr/>
        </p:nvCxnSpPr>
        <p:spPr>
          <a:xfrm>
            <a:off x="6559053" y="3148775"/>
            <a:ext cx="2755583" cy="216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 flipH="1">
            <a:off x="6585882" y="3148775"/>
            <a:ext cx="2728754" cy="216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 txBox="1">
            <a:spLocks/>
          </p:cNvSpPr>
          <p:nvPr/>
        </p:nvSpPr>
        <p:spPr bwMode="auto">
          <a:xfrm>
            <a:off x="930706" y="5711602"/>
            <a:ext cx="11261294" cy="3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it-IT" dirty="0"/>
              <a:t>Per le </a:t>
            </a:r>
            <a:r>
              <a:rPr lang="it-IT" dirty="0">
                <a:solidFill>
                  <a:srgbClr val="FF0000"/>
                </a:solidFill>
              </a:rPr>
              <a:t>macchine mietitrebbiatrici </a:t>
            </a:r>
            <a:r>
              <a:rPr lang="it-IT" dirty="0"/>
              <a:t>non sono selezionabili le soluzioni tecniche 2c e d.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561611" y="514985"/>
            <a:ext cx="6007100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solidFill>
                  <a:srgbClr val="002060"/>
                </a:solidFill>
                <a:latin typeface="Verdana" pitchFamily="34" charset="0"/>
              </a:rPr>
              <a:t>I beni finanziabili: macchine </a:t>
            </a:r>
          </a:p>
        </p:txBody>
      </p:sp>
      <p:sp>
        <p:nvSpPr>
          <p:cNvPr id="2" name="Rettangolo 1"/>
          <p:cNvSpPr/>
          <p:nvPr/>
        </p:nvSpPr>
        <p:spPr>
          <a:xfrm>
            <a:off x="778410" y="2335742"/>
            <a:ext cx="1050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C00000"/>
                </a:solidFill>
                <a:latin typeface="Verdana" panose="020B0604030504040204" pitchFamily="34" charset="0"/>
              </a:rPr>
              <a:t>Non sono finanziabili macchine che realizzano fasi successive a quelle sopra richiamate, quali ad esempio quelle di magazzinaggio, di confezionamento, di trasformazione, ecc. 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7"/>
          <p:cNvSpPr/>
          <p:nvPr/>
        </p:nvSpPr>
        <p:spPr>
          <a:xfrm>
            <a:off x="202474" y="715317"/>
            <a:ext cx="11652068" cy="67710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 defTabSz="874713"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solidFill>
                  <a:srgbClr val="002060"/>
                </a:solidFill>
                <a:latin typeface="Verdana" pitchFamily="34" charset="0"/>
              </a:rPr>
              <a:t>Misure: Intervento 1a </a:t>
            </a:r>
            <a:r>
              <a:rPr lang="it-IT" dirty="0"/>
              <a:t> </a:t>
            </a:r>
            <a:r>
              <a:rPr lang="it-IT" sz="14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Acquisto di macchina agricola e forestale priva di motore che determina un 					              miglioramento del rendimento e della sostenibilità globali dell'azienda agricola 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341313" y="1522819"/>
            <a:ext cx="11261294" cy="9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misura comprende il solo </a:t>
            </a:r>
            <a:r>
              <a:rPr lang="it-IT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Intervento 1a</a:t>
            </a: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relativo all’acquisto di macchina priva di motore che determina un miglioramento del rendimento e della sostenibilità globali dell'azienda agricola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it-IT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18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Per “macchina priva di motore” si intende una macchina non equipaggiata di motore per</a:t>
            </a:r>
          </a:p>
          <a:p>
            <a:pPr algn="just">
              <a:lnSpc>
                <a:spcPct val="114000"/>
              </a:lnSpc>
            </a:pPr>
            <a:r>
              <a:rPr lang="it-IT" sz="18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l’</a:t>
            </a:r>
            <a:r>
              <a:rPr lang="it-IT" sz="1800" b="0" i="0" u="none" strike="noStrike" baseline="0" dirty="0" err="1">
                <a:solidFill>
                  <a:srgbClr val="FF0000"/>
                </a:solidFill>
                <a:latin typeface="Verdana" panose="020B0604030504040204" pitchFamily="34" charset="0"/>
              </a:rPr>
              <a:t>autodislocamento</a:t>
            </a:r>
            <a:r>
              <a:rPr lang="it-IT" sz="18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.</a:t>
            </a:r>
            <a:endParaRPr lang="it-IT" sz="1800" dirty="0">
              <a:solidFill>
                <a:srgbClr val="FF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it-IT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valutazione del miglioramento atteso deve in ogni caso essere rapportata all’attività aziendale complessiva, evidenziando il miglioramento conseguibile.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 perizia deve essere allegata una relazione contenente </a:t>
            </a: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valutazione del miglioramento atteso secondo quanto detto sopra.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2474" y="4998486"/>
            <a:ext cx="11247140" cy="6733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02060"/>
                </a:solidFill>
                <a:latin typeface="Verdana" pitchFamily="34" charset="0"/>
                <a:ea typeface="Verdana" charset="0"/>
                <a:cs typeface="Verdana" charset="0"/>
              </a:rPr>
              <a:t>Deve comunque essere identificabile, nella relazione sul miglioramento, il contributo dato dalla macchina senza motore per la quale è stato selezionato l’Intervento 1a.</a:t>
            </a:r>
          </a:p>
        </p:txBody>
      </p:sp>
    </p:spTree>
    <p:extLst>
      <p:ext uri="{BB962C8B-B14F-4D97-AF65-F5344CB8AC3E}">
        <p14:creationId xmlns:p14="http://schemas.microsoft.com/office/powerpoint/2010/main" val="18526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9" name="Rettangolo 8"/>
          <p:cNvSpPr/>
          <p:nvPr/>
        </p:nvSpPr>
        <p:spPr>
          <a:xfrm>
            <a:off x="4211917" y="578467"/>
            <a:ext cx="3520516" cy="527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34000"/>
              </a:lnSpc>
              <a:spcBef>
                <a:spcPts val="1000"/>
              </a:spcBef>
            </a:pPr>
            <a:r>
              <a:rPr lang="it-IT" sz="24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Misure / Interventi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6A1A94-D150-3977-1937-9E60E1D363E1}"/>
              </a:ext>
            </a:extLst>
          </p:cNvPr>
          <p:cNvSpPr txBox="1"/>
          <p:nvPr/>
        </p:nvSpPr>
        <p:spPr>
          <a:xfrm>
            <a:off x="827830" y="1343676"/>
            <a:ext cx="102886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i="0" strike="no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Misure: Interventi 2a-b-c-d</a:t>
            </a:r>
          </a:p>
          <a:p>
            <a:pPr algn="just"/>
            <a:endParaRPr lang="it-IT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Per “valori limite previsti dalla vigente normativa” si intendono:</a:t>
            </a:r>
          </a:p>
          <a:p>
            <a:pPr algn="just"/>
            <a:endParaRPr lang="it-IT" sz="1800" b="0" i="0" u="none" strike="noStrike" baseline="0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 i valori limite fissati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 </a:t>
            </a:r>
            <a:r>
              <a:rPr lang="it-IT" sz="1800" b="0" i="0" u="none" strike="no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dal regolamento (UE) 2016/1628;</a:t>
            </a:r>
          </a:p>
          <a:p>
            <a:pPr algn="just"/>
            <a:endParaRPr lang="it-IT" sz="1800" b="0" i="0" u="none" strike="noStrike" baseline="0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per i soli trattori, dal regolamento delegato (UE) 2018/985,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applicabili alla specifica macchina/trattore, definita da marca e modello.</a:t>
            </a:r>
            <a:endParaRPr lang="it-IT" dirty="0">
              <a:solidFill>
                <a:srgbClr val="002E5D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C369885-4560-C295-FCFA-5D8985251A25}"/>
              </a:ext>
            </a:extLst>
          </p:cNvPr>
          <p:cNvSpPr txBox="1"/>
          <p:nvPr/>
        </p:nvSpPr>
        <p:spPr>
          <a:xfrm>
            <a:off x="609284" y="4242615"/>
            <a:ext cx="10993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sng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Per l’individuazione dei valori dei parametri di cui sopra si tiene conto dei due anni di smaltimento scorte e del regime di flessibilità nonché dei regolamenti UNECE equivalenti. </a:t>
            </a:r>
            <a:endParaRPr lang="it-IT" sz="1600" strike="sngStrike" dirty="0">
              <a:solidFill>
                <a:srgbClr val="002E5D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37EB441-1F2D-75C6-FFD7-83010FFA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467" y="3880523"/>
            <a:ext cx="779142" cy="65447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0510248-17EF-C26C-86CF-49AD0CAC76FC}"/>
              </a:ext>
            </a:extLst>
          </p:cNvPr>
          <p:cNvSpPr txBox="1"/>
          <p:nvPr/>
        </p:nvSpPr>
        <p:spPr>
          <a:xfrm>
            <a:off x="5105364" y="5223331"/>
            <a:ext cx="2316337" cy="36933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 FASE V</a:t>
            </a:r>
          </a:p>
        </p:txBody>
      </p:sp>
    </p:spTree>
    <p:extLst>
      <p:ext uri="{BB962C8B-B14F-4D97-AF65-F5344CB8AC3E}">
        <p14:creationId xmlns:p14="http://schemas.microsoft.com/office/powerpoint/2010/main" val="308650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F7D4734-3D2A-8265-6655-56FFA110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51" y="3574659"/>
            <a:ext cx="5147024" cy="2654591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69901" y="489758"/>
            <a:ext cx="9362274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solidFill>
                  <a:srgbClr val="002060"/>
                </a:solidFill>
                <a:latin typeface="Verdana" pitchFamily="34" charset="0"/>
              </a:rPr>
              <a:t>Fattori di rischio: la sostituzione di trattori 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382111" y="872177"/>
            <a:ext cx="10915825" cy="72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it-IT" sz="1800" dirty="0">
                <a:solidFill>
                  <a:srgbClr val="002060"/>
                </a:solidFill>
                <a:latin typeface="Verdana" pitchFamily="34" charset="0"/>
              </a:rPr>
              <a:t>Con la sola eccezione della 3a, le Soluzioni tecniche richiedono la </a:t>
            </a:r>
            <a:r>
              <a:rPr lang="it-IT" sz="1800" b="1" dirty="0">
                <a:solidFill>
                  <a:srgbClr val="002060"/>
                </a:solidFill>
                <a:latin typeface="Verdana" pitchFamily="34" charset="0"/>
              </a:rPr>
              <a:t>sostituzione di trattori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</a:rPr>
              <a:t>secondo i seguenti criteri:</a:t>
            </a:r>
          </a:p>
          <a:p>
            <a:pPr>
              <a:buFont typeface="Arial" charset="0"/>
              <a:buNone/>
            </a:pPr>
            <a:endParaRPr lang="it-IT" sz="1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9959" y="1677696"/>
            <a:ext cx="11180127" cy="1951303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9091295" algn="l"/>
              </a:tabLst>
            </a:pP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Trattori agricoli e forestali a ruote e a cingoli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immessi sul mercato  ante 1° gennaio 2012.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9091295" algn="l"/>
              </a:tabLst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Inoltre: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8775" lvl="1" indent="-182563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91295" algn="l"/>
              </a:tabLst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immessi sul mercato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ante 1° gennaio 1998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ammissibile la sola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rottamazione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8775" lvl="1" indent="-182563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91295" algn="l"/>
              </a:tabLst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immessi sul mercato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 il 1° gennaio 1998 e il 31 dicembre 2011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rottamazione o permuta presso il rivenditore.</a:t>
            </a:r>
            <a:endParaRPr lang="it-IT" b="1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3" y="4080323"/>
            <a:ext cx="1864836" cy="20202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812" y="4080322"/>
            <a:ext cx="1995029" cy="210132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8B69292-1651-A4A5-BF68-EFB49FB6BE5E}"/>
              </a:ext>
            </a:extLst>
          </p:cNvPr>
          <p:cNvSpPr txBox="1"/>
          <p:nvPr/>
        </p:nvSpPr>
        <p:spPr>
          <a:xfrm>
            <a:off x="10833706" y="5757613"/>
            <a:ext cx="928459" cy="36933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306840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69901" y="604058"/>
            <a:ext cx="9362274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solidFill>
                  <a:srgbClr val="002060"/>
                </a:solidFill>
                <a:latin typeface="Verdana" pitchFamily="34" charset="0"/>
              </a:rPr>
              <a:t>Fattori di rischio: la sostituzione di  macchine con motore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420391" y="1164476"/>
            <a:ext cx="10915825" cy="72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it-IT" sz="1800" dirty="0">
                <a:solidFill>
                  <a:srgbClr val="002060"/>
                </a:solidFill>
                <a:latin typeface="Verdana" pitchFamily="34" charset="0"/>
              </a:rPr>
              <a:t>Con la sola eccezione della 3a, le Soluzioni tecniche richiedono la </a:t>
            </a:r>
            <a:r>
              <a:rPr lang="it-IT" sz="1800" b="1" dirty="0">
                <a:solidFill>
                  <a:srgbClr val="002060"/>
                </a:solidFill>
                <a:latin typeface="Verdana" pitchFamily="34" charset="0"/>
              </a:rPr>
              <a:t>sostituzione di macchine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</a:rPr>
              <a:t> secondo i seguenti criteri:</a:t>
            </a:r>
          </a:p>
          <a:p>
            <a:pPr>
              <a:buFont typeface="Arial" charset="0"/>
              <a:buNone/>
            </a:pPr>
            <a:endParaRPr lang="it-IT" sz="1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1715" y="1995740"/>
            <a:ext cx="11160919" cy="393954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9091295" algn="l"/>
              </a:tabLst>
            </a:pP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Macchine agricole e forestali con motore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immesse sul mercato prima delle specifiche disposizioni legislative e regolamentari di recepimento della direttiva comunitaria 2006/42/CE </a:t>
            </a:r>
            <a:r>
              <a:rPr lang="it-IT" sz="2000" i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(06/03/2010)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9091295" algn="l"/>
              </a:tabLst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Inoltre:</a:t>
            </a:r>
          </a:p>
          <a:p>
            <a:pPr marL="357188" lvl="1" indent="-357188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91295" algn="l"/>
              </a:tabLst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immesse sul mercato prima delle specifiche disposizioni legislative e regolamentari di recepimento della dir comunitaria 98/37/CE </a:t>
            </a:r>
            <a:r>
              <a:rPr lang="it-IT" sz="2000" i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(ante 21/09/96)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rottamazione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357188" lvl="1" indent="-357188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91295" algn="l"/>
              </a:tabLst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immesse sul mercato </a:t>
            </a:r>
            <a:r>
              <a:rPr lang="it-IT" sz="2000" i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 21/09/96 ma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i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ante 06/03/2010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rottamazione o permuta presso il rivenditore.</a:t>
            </a:r>
          </a:p>
          <a:p>
            <a:pPr marL="357188" lvl="1" indent="-357188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91295" algn="l"/>
              </a:tabLst>
            </a:pPr>
            <a:endParaRPr lang="it-IT" sz="20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69901" y="604058"/>
            <a:ext cx="9362274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solidFill>
                  <a:srgbClr val="002060"/>
                </a:solidFill>
                <a:latin typeface="Verdana" pitchFamily="34" charset="0"/>
              </a:rPr>
              <a:t>Fattori di rischio: la sostituzione di  macchine senza motore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420391" y="1164476"/>
            <a:ext cx="10915825" cy="72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it-IT" sz="1800" dirty="0">
                <a:solidFill>
                  <a:srgbClr val="002060"/>
                </a:solidFill>
                <a:latin typeface="Verdana" pitchFamily="34" charset="0"/>
              </a:rPr>
              <a:t>Con la sola eccezione della 3a, le Soluzioni tecniche richiedono la </a:t>
            </a:r>
            <a:r>
              <a:rPr lang="it-IT" sz="1800" b="1" dirty="0">
                <a:solidFill>
                  <a:srgbClr val="002060"/>
                </a:solidFill>
                <a:latin typeface="Verdana" pitchFamily="34" charset="0"/>
              </a:rPr>
              <a:t>sostituzione di macchine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</a:rPr>
              <a:t> secondo i seguenti criteri:</a:t>
            </a:r>
          </a:p>
          <a:p>
            <a:pPr>
              <a:buFont typeface="Arial" charset="0"/>
              <a:buNone/>
            </a:pPr>
            <a:endParaRPr lang="it-IT" sz="1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1715" y="1995740"/>
            <a:ext cx="11160919" cy="20159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9091295" algn="l"/>
              </a:tabLst>
            </a:pP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Macchine agricole e forestali senza motore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immesse sul mercato prima delle specifiche disposizioni legislative e regolamentari di recepimento della direttiva comunitaria 2006/42/CE </a:t>
            </a:r>
            <a:r>
              <a:rPr lang="it-IT" sz="2000" i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(06/03/2010)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9091295" algn="l"/>
              </a:tabLst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E’ ammissibile la sola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rottamazione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57188" lvl="1" indent="-357188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9091295" algn="l"/>
              </a:tabLst>
            </a:pPr>
            <a:endParaRPr lang="it-IT" sz="20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4173381"/>
            <a:ext cx="2426494" cy="182271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6" y="4142986"/>
            <a:ext cx="2064544" cy="19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8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3071183" y="674904"/>
            <a:ext cx="8141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Fattori di rischio: Soluzioni tecniche 2a e 2b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41313" y="1005074"/>
            <a:ext cx="11222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Necessità di considerare, per il rumore all’orecchio dell’operatore, il livello sonoro sia a </a:t>
            </a:r>
            <a:r>
              <a:rPr lang="it-IT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cabina chiusa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 a </a:t>
            </a:r>
            <a:r>
              <a:rPr lang="it-IT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cabina aperta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entrambi i livelli devono rispettare la riduzione richiesta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E7ED899-CADA-2120-1140-FF5C0B5052C1}"/>
              </a:ext>
            </a:extLst>
          </p:cNvPr>
          <p:cNvSpPr txBox="1"/>
          <p:nvPr/>
        </p:nvSpPr>
        <p:spPr>
          <a:xfrm>
            <a:off x="461394" y="1808117"/>
            <a:ext cx="11643738" cy="455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Alla perizia devono essere allegati:</a:t>
            </a:r>
            <a:endParaRPr lang="it-IT" sz="1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stralcio del manuale di uso e manutenzione o della documentazione relativa all’omologazione del trattore da acquistare, con 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dati di rumorosità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indicazione dell’allegato di riferimento utilizzato per la misurazione o, in alternativa,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dichiarazione del fabbricante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 riporti tali dati</a:t>
            </a:r>
            <a:endParaRPr lang="it-IT" sz="2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documento che dimostri, per il trattore da permutare, la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di prima immissione sul mercato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l’età</a:t>
            </a:r>
            <a:endParaRPr lang="it-IT" sz="2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documentazione attestante la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proprietà del trattore da permutare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documentazione fotografica a colori relativa al trattore da permutare che permetta di identificarlo in modo univoco </a:t>
            </a:r>
            <a:r>
              <a:rPr lang="it-IT" sz="16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(p.es. vista anteriore/posteriore/laterale, numero di telaio, targhette e la loro posizione sul trattore, eventuale targa)</a:t>
            </a:r>
            <a:endParaRPr lang="it-IT" sz="1600" dirty="0">
              <a:solidFill>
                <a:srgbClr val="002E5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copia della carta di circolazione del trattore da permutare, se omologato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circolazione stradale.</a:t>
            </a:r>
            <a:endParaRPr lang="it-IT" sz="2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42795" y="946150"/>
            <a:ext cx="1145073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i="1" dirty="0">
                <a:solidFill>
                  <a:srgbClr val="002E5D"/>
                </a:solidFill>
                <a:latin typeface="Verdana" panose="020B0604030504040204" pitchFamily="34" charset="0"/>
              </a:rPr>
              <a:t>Spese ammissibili a finanziamento </a:t>
            </a:r>
          </a:p>
          <a:p>
            <a:endParaRPr lang="it-IT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Sono ammissibili a finanziamento: </a:t>
            </a:r>
          </a:p>
          <a:p>
            <a:endParaRPr lang="it-IT" sz="800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marL="342900" indent="-342900">
              <a:buAutoNum type="alphaUcPeriod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le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spese di progetto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, relative all’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acquisto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 o al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noleggio con patto di acquisto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di trattori agricoli o forestali e/o di macchine agricole e forestali; </a:t>
            </a:r>
          </a:p>
          <a:p>
            <a:pPr marL="342900" indent="-342900">
              <a:buAutoNum type="alphaUcPeriod"/>
            </a:pPr>
            <a:endParaRPr lang="it-IT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B. le spese tecniche, consistenti unicamente in quelle per la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redazione della perizia asseverata. </a:t>
            </a:r>
          </a:p>
          <a:p>
            <a:pPr algn="ctr"/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Importo totale del progetto (A + B)</a:t>
            </a:r>
          </a:p>
          <a:p>
            <a:pPr algn="ctr"/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45952" y="3869202"/>
            <a:ext cx="11347573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Finanziamento pari a </a:t>
            </a:r>
            <a:r>
              <a:rPr lang="it-IT" b="1" dirty="0">
                <a:solidFill>
                  <a:srgbClr val="8D304C"/>
                </a:solidFill>
                <a:latin typeface="Verdana" panose="020B0604030504040204" pitchFamily="34" charset="0"/>
              </a:rPr>
              <a:t>65%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 (</a:t>
            </a:r>
            <a:r>
              <a:rPr lang="it-IT" b="1" dirty="0">
                <a:solidFill>
                  <a:srgbClr val="8D304C"/>
                </a:solidFill>
                <a:latin typeface="Verdana" panose="020B0604030504040204" pitchFamily="34" charset="0"/>
              </a:rPr>
              <a:t>80%</a:t>
            </a:r>
            <a:r>
              <a:rPr lang="it-IT" dirty="0">
                <a:solidFill>
                  <a:srgbClr val="8D304C"/>
                </a:solidFill>
                <a:latin typeface="Verdana" panose="020B0604030504040204" pitchFamily="34" charset="0"/>
              </a:rPr>
              <a:t>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per giovani imprenditori agricoli) del costo ammissibile</a:t>
            </a:r>
          </a:p>
          <a:p>
            <a:pPr>
              <a:lnSpc>
                <a:spcPct val="114000"/>
              </a:lnSpc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Contributo </a:t>
            </a:r>
            <a:r>
              <a:rPr lang="it-IT" b="1" dirty="0">
                <a:solidFill>
                  <a:srgbClr val="8D304C"/>
                </a:solidFill>
                <a:latin typeface="Verdana" panose="020B0604030504040204" pitchFamily="34" charset="0"/>
              </a:rPr>
              <a:t>minimo erogabile 5.000 euro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, </a:t>
            </a:r>
            <a:r>
              <a:rPr lang="it-IT" b="1" dirty="0">
                <a:solidFill>
                  <a:srgbClr val="8D304C"/>
                </a:solidFill>
                <a:latin typeface="Verdana" panose="020B0604030504040204" pitchFamily="34" charset="0"/>
              </a:rPr>
              <a:t>massimo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 </a:t>
            </a:r>
            <a:r>
              <a:rPr lang="it-IT" b="1" dirty="0">
                <a:solidFill>
                  <a:srgbClr val="8D304C"/>
                </a:solidFill>
                <a:latin typeface="Verdana" panose="020B0604030504040204" pitchFamily="34" charset="0"/>
              </a:rPr>
              <a:t>130.000 euro</a:t>
            </a:r>
          </a:p>
          <a:p>
            <a:pPr>
              <a:lnSpc>
                <a:spcPct val="114000"/>
              </a:lnSpc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Le spese di cui al punto A non superino l’80% del prezzo di listino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03140" y="5114407"/>
            <a:ext cx="1069989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La spesa massima ammissibile per la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perizia asseverata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è pari a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1.850 euro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per entrambe le tipologie di impresa richiedente. </a:t>
            </a:r>
            <a:endParaRPr lang="it-IT" dirty="0">
              <a:solidFill>
                <a:srgbClr val="002E5D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D0DC05-95B9-65B5-A9C0-AF55366B4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373" y="3814835"/>
            <a:ext cx="779142" cy="6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9" name="Rettangolo 8"/>
          <p:cNvSpPr/>
          <p:nvPr/>
        </p:nvSpPr>
        <p:spPr>
          <a:xfrm>
            <a:off x="2987901" y="595791"/>
            <a:ext cx="8141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Fattori di rischio: Soluzioni tecniche 2c e 2d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1313" y="969467"/>
            <a:ext cx="11222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macchina utilizzata per il confronto della rumorosità deve essere </a:t>
            </a:r>
            <a:r>
              <a:rPr lang="it-IT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permutata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presso il rivenditore contestualmente all’acquisto della macchina nuova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5026F1-90AD-5AAC-EE6D-2C3EE3885BD1}"/>
              </a:ext>
            </a:extLst>
          </p:cNvPr>
          <p:cNvSpPr txBox="1"/>
          <p:nvPr/>
        </p:nvSpPr>
        <p:spPr>
          <a:xfrm>
            <a:off x="473075" y="1581343"/>
            <a:ext cx="11554292" cy="4597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Alla perizia devono essere allegati:</a:t>
            </a:r>
            <a:endParaRPr lang="it-IT" sz="1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Stralcio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manuale di uso e manutenzione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 della documentazione relativa alla macchina da acquistare, con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livelli di rumorosità e indicazione della norma o del metodo utilizzati per la misura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oppure, in alternativa,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dichiarazione del fabbricante che riporti tali dati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  <a:endParaRPr lang="it-IT" sz="2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documentazione attestante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proprietà della macchina di confronto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della rumorosità;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documentazione attestante la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di prima immissione o l’età della macchina utilizzata per il confronto della rumorosità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it-IT" sz="1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stralcio m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anuale uso e manutenzione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 documentazione relativa alla macchina di proprietà dell’impresa, con 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livelli di rumorosità e indicazione della norma o del metodo utilizzati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 la misura oppure, in alternativa</a:t>
            </a: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dichiarazione del fabbricante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 riporti tali dati;</a:t>
            </a:r>
            <a:endParaRPr lang="it-IT" sz="1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b="1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dichiarazione CE di conformità della macchina di proprietà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it-IT" sz="1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documentazione fotografica della macchina di proprietà, con evidenza della marcatura CE.</a:t>
            </a:r>
            <a:endParaRPr lang="it-IT" sz="1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copia carta di circolazione della macchina utilizzata per il confronto della rumorosità, se omologata per la circolazione stradale.</a:t>
            </a:r>
            <a:endParaRPr lang="it-IT" sz="18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FA575A5-6E79-780E-FAD9-040711AD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290" y="5558632"/>
            <a:ext cx="779142" cy="654479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7"/>
          <p:cNvSpPr/>
          <p:nvPr/>
        </p:nvSpPr>
        <p:spPr>
          <a:xfrm>
            <a:off x="3173009" y="648062"/>
            <a:ext cx="8141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Fattori di rischio: Soluzione tecnica 3a</a:t>
            </a:r>
          </a:p>
        </p:txBody>
      </p:sp>
      <p:sp>
        <p:nvSpPr>
          <p:cNvPr id="9" name="Rettangolo 8"/>
          <p:cNvSpPr/>
          <p:nvPr/>
        </p:nvSpPr>
        <p:spPr>
          <a:xfrm>
            <a:off x="625250" y="1223635"/>
            <a:ext cx="113674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CIDFont+F1"/>
              </a:rPr>
              <a:t>È presente l’elenco delle operazioni manuali meccanizzabili con esempi di macchine</a:t>
            </a:r>
            <a:endParaRPr lang="it-IT" sz="2200" dirty="0"/>
          </a:p>
        </p:txBody>
      </p:sp>
      <p:sp>
        <p:nvSpPr>
          <p:cNvPr id="10" name="Rettangolo 9"/>
          <p:cNvSpPr/>
          <p:nvPr/>
        </p:nvSpPr>
        <p:spPr>
          <a:xfrm>
            <a:off x="1057413" y="5109292"/>
            <a:ext cx="10822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perizia asseverata deve contenere una </a:t>
            </a:r>
            <a:r>
              <a:rPr lang="it-IT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descrizione dettagliata delle modalità operative manuali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seguite in assenza della macchina richiesta ed essere completa del fascicolo aziendale completo. </a:t>
            </a:r>
            <a:r>
              <a:rPr lang="it-IT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più solo l’estratto del fascicolo.</a:t>
            </a:r>
          </a:p>
        </p:txBody>
      </p:sp>
      <p:sp>
        <p:nvSpPr>
          <p:cNvPr id="2" name="Rettangolo 1"/>
          <p:cNvSpPr/>
          <p:nvPr/>
        </p:nvSpPr>
        <p:spPr>
          <a:xfrm>
            <a:off x="528506" y="1797683"/>
            <a:ext cx="11464202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pulizia da erbe infestanti, sterpaglie, residui di potatura, ecc.;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fertilizzazione, semina e trapianto;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sviluppo, cura e manutenzione delle colture; 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raccolta, sono escluse le macchine adibite al solo trasporto del raccolto dai campi ai magazzini aziendali;  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prelevamento, preparazione e distribuzione degli alimenti zootecnici;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cura del bestiame e della stalla;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asportazione e trattamento delle deiezioni.</a:t>
            </a:r>
            <a:endParaRPr lang="it-IT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7"/>
          <p:cNvSpPr/>
          <p:nvPr/>
        </p:nvSpPr>
        <p:spPr>
          <a:xfrm>
            <a:off x="3173009" y="648062"/>
            <a:ext cx="8141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Fattori di rischio: Soluzione tecnica 3a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5AADE8-EBE1-5320-9461-5B5DBF266314}"/>
              </a:ext>
            </a:extLst>
          </p:cNvPr>
          <p:cNvSpPr txBox="1"/>
          <p:nvPr/>
        </p:nvSpPr>
        <p:spPr>
          <a:xfrm>
            <a:off x="684859" y="1616792"/>
            <a:ext cx="10822282" cy="1702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La soluzione tecnica 3a non si applica ai trattori, ai trattori a cingoli non omologati in conformità al regolamento 167/2013 del Parlamento europeo e del Consiglio, ai sollevatori telescopici sia se conformi alla Direttiva macchine 2006/42/CE sia se omologati in conformità al regolamento 167/2013 del Parlamento europeo e del Consiglio.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4122C7-2240-8DC2-471D-5B9D68EF9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570" y="1156753"/>
            <a:ext cx="779142" cy="65447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8902ACC-C940-413E-2D17-F2011BF97AD8}"/>
              </a:ext>
            </a:extLst>
          </p:cNvPr>
          <p:cNvSpPr txBox="1"/>
          <p:nvPr/>
        </p:nvSpPr>
        <p:spPr>
          <a:xfrm>
            <a:off x="1926956" y="3478566"/>
            <a:ext cx="7463790" cy="1328249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it-IT" sz="1800" b="0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No: </a:t>
            </a:r>
          </a:p>
          <a:p>
            <a:pPr>
              <a:lnSpc>
                <a:spcPct val="114000"/>
              </a:lnSpc>
            </a:pPr>
            <a:r>
              <a:rPr lang="it-IT" sz="1800" b="0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Trattori a ruote </a:t>
            </a:r>
          </a:p>
          <a:p>
            <a:pPr>
              <a:lnSpc>
                <a:spcPct val="114000"/>
              </a:lnSpc>
            </a:pPr>
            <a:r>
              <a:rPr lang="it-IT" sz="1800" b="0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Trattori a cingoli (sia macchine che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Verdana" panose="020B0604030504040204" pitchFamily="34" charset="0"/>
              </a:rPr>
              <a:t>omol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. 167/2013) </a:t>
            </a:r>
          </a:p>
          <a:p>
            <a:pPr>
              <a:lnSpc>
                <a:spcPct val="114000"/>
              </a:lnSpc>
            </a:pPr>
            <a:r>
              <a:rPr lang="it-IT" sz="1800" b="0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Sollevatori telescopici (sia macchine che </a:t>
            </a:r>
            <a:r>
              <a:rPr lang="it-IT" sz="1800" b="0" i="0" u="none" strike="noStrike" baseline="0" dirty="0" err="1">
                <a:solidFill>
                  <a:schemeClr val="bg1"/>
                </a:solidFill>
                <a:latin typeface="Verdana" panose="020B0604030504040204" pitchFamily="34" charset="0"/>
              </a:rPr>
              <a:t>omol</a:t>
            </a:r>
            <a:r>
              <a:rPr lang="it-IT" sz="1800" b="0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. 167/2013)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4340154-F552-A4AC-0576-2B59F24830D5}"/>
              </a:ext>
            </a:extLst>
          </p:cNvPr>
          <p:cNvSpPr txBox="1"/>
          <p:nvPr/>
        </p:nvSpPr>
        <p:spPr>
          <a:xfrm>
            <a:off x="10833706" y="5757613"/>
            <a:ext cx="928459" cy="36933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FAQ</a:t>
            </a:r>
          </a:p>
        </p:txBody>
      </p:sp>
    </p:spTree>
    <p:extLst>
      <p:ext uri="{BB962C8B-B14F-4D97-AF65-F5344CB8AC3E}">
        <p14:creationId xmlns:p14="http://schemas.microsoft.com/office/powerpoint/2010/main" val="1419123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75314" y="61788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Auditorium della Camera di Commercio di Firenze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Firenze, 6 maggio 2024</a:t>
            </a:r>
          </a:p>
        </p:txBody>
      </p:sp>
      <p:sp>
        <p:nvSpPr>
          <p:cNvPr id="11" name="Titolo 5"/>
          <p:cNvSpPr txBox="1">
            <a:spLocks/>
          </p:cNvSpPr>
          <p:nvPr/>
        </p:nvSpPr>
        <p:spPr bwMode="auto">
          <a:xfrm>
            <a:off x="2938526" y="2386276"/>
            <a:ext cx="8678175" cy="99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/>
            <a:r>
              <a:rPr lang="it-IT" sz="3200" dirty="0"/>
              <a:t>Avviso Pubblico Isi Inail 2023</a:t>
            </a:r>
          </a:p>
          <a:p>
            <a:pPr lvl="0"/>
            <a:endParaRPr lang="it-IT" sz="3200" dirty="0"/>
          </a:p>
          <a:p>
            <a:pPr lvl="0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Allegato 5</a:t>
            </a:r>
            <a:endParaRPr lang="it-IT" sz="2800" dirty="0"/>
          </a:p>
          <a:p>
            <a:pPr lvl="0"/>
            <a:endParaRPr lang="it-IT" sz="3200" strike="sngStrike" dirty="0">
              <a:solidFill>
                <a:srgbClr val="00B05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88849" y="4947216"/>
            <a:ext cx="3353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Chiara Breschi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Consulenza Tecnica </a:t>
            </a:r>
          </a:p>
          <a:p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Salute e la Sicurezza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00" y="51115"/>
            <a:ext cx="2565400" cy="9620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47093"/>
            <a:ext cx="2192337" cy="77006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5FB0EB0-7970-6B51-C3F3-8104B058D1B5}"/>
              </a:ext>
            </a:extLst>
          </p:cNvPr>
          <p:cNvSpPr/>
          <p:nvPr/>
        </p:nvSpPr>
        <p:spPr>
          <a:xfrm rot="20955061">
            <a:off x="632580" y="3890264"/>
            <a:ext cx="9852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Grazie per l’attenzione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2AF4E9B-3355-21A5-0A69-4954BEBBB0DC}"/>
              </a:ext>
            </a:extLst>
          </p:cNvPr>
          <p:cNvSpPr/>
          <p:nvPr/>
        </p:nvSpPr>
        <p:spPr>
          <a:xfrm>
            <a:off x="2333978" y="274476"/>
            <a:ext cx="757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«Le agevolazioni previste per incentivare le imprese a realizzare progetti per il miglioramento documentato delle condizioni di SS dei lavoratori rispetto alle condizioni preesistenti. Focus sugli interventi per la bonifica e smaltimento dell'amianto» </a:t>
            </a:r>
            <a:endParaRPr lang="it-IT" i="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1627" y="1800316"/>
            <a:ext cx="10664456" cy="286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Ai fini della determinazione delle spese di progetto non sono computabili i costi relativi ad accessori non presenti nel listino del fabbricante del trattore agricolo o forestale o della macchina agricola e forestale. L’eventuale installazione di tali accessori potrebbe comportare, anche se non computati ai fini del finanziamento, verifiche specifiche in fase di domanda o di rendicontazione per accertare il permanere della validità del certificato di conformità al tipo omologato secondo il regolamento UE 167/2013 (per i trattori) o della dichiarazione di conformità CE (per le macchine) che accompagnano il bene. </a:t>
            </a:r>
            <a:endParaRPr lang="it-IT" sz="2000" dirty="0">
              <a:solidFill>
                <a:srgbClr val="002E5D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77511" y="819235"/>
            <a:ext cx="509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b="1" i="1" dirty="0">
                <a:solidFill>
                  <a:srgbClr val="002E5D"/>
                </a:solidFill>
                <a:latin typeface="Verdana" panose="020B0604030504040204" pitchFamily="34" charset="0"/>
              </a:rPr>
              <a:t>Spese ammissibili a finanziamento </a:t>
            </a:r>
          </a:p>
        </p:txBody>
      </p:sp>
    </p:spTree>
    <p:extLst>
      <p:ext uri="{BB962C8B-B14F-4D97-AF65-F5344CB8AC3E}">
        <p14:creationId xmlns:p14="http://schemas.microsoft.com/office/powerpoint/2010/main" val="156152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184661-3E1D-B330-DE77-3303FC40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56" y="2776671"/>
            <a:ext cx="780356" cy="652329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3718" y="955294"/>
            <a:ext cx="83135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Permuta di trattori o macchine di proprietà dell’impresa</a:t>
            </a:r>
          </a:p>
          <a:p>
            <a:pPr algn="just"/>
            <a:endParaRPr lang="it-IT" sz="2000" b="1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Importo del finanziamento a carico dell’Inail: decurtato della cifra pari alla differenza tra l’importo realizzato con la permuta e quello della quota parte del progetto a carico dell’impresa, pari al </a:t>
            </a:r>
            <a:r>
              <a:rPr lang="it-IT" sz="2000" dirty="0">
                <a:solidFill>
                  <a:srgbClr val="8D304C"/>
                </a:solidFill>
                <a:latin typeface="Verdana" panose="020B0604030504040204" pitchFamily="34" charset="0"/>
              </a:rPr>
              <a:t>35%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(</a:t>
            </a:r>
            <a:r>
              <a:rPr lang="it-IT" sz="2000" dirty="0">
                <a:solidFill>
                  <a:srgbClr val="8D304C"/>
                </a:solidFill>
                <a:latin typeface="Verdana" panose="020B0604030504040204" pitchFamily="34" charset="0"/>
              </a:rPr>
              <a:t>20%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 per i giovani imprenditori agricoli) dell’importo del progetto.</a:t>
            </a:r>
          </a:p>
          <a:p>
            <a:pPr algn="just"/>
            <a:endParaRPr lang="it-IT" sz="2000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Nel caso in cui l’importo ricavato dalla permuta sia inferiore o pari alla quota parte del progetto a carico dell’impresa non verrà effettuata alcuna decurtazione. </a:t>
            </a:r>
            <a:endParaRPr lang="it-IT" sz="2000" dirty="0">
              <a:solidFill>
                <a:srgbClr val="002E5D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27306" y="1366742"/>
            <a:ext cx="3534438" cy="26549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41313" y="4526240"/>
            <a:ext cx="11609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L’importo concesso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</a:rPr>
              <a:t>non potrà superare il valore del finanziamento ammissibile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. </a:t>
            </a:r>
          </a:p>
          <a:p>
            <a:pPr algn="just"/>
            <a:endParaRPr lang="it-IT" sz="2000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</a:rPr>
              <a:t>L’ammontare del finanziamento erogato in rendicontazione non potrà superare l’importo precedentemente ammesso.</a:t>
            </a:r>
            <a:endParaRPr lang="it-IT" sz="2000" dirty="0">
              <a:solidFill>
                <a:srgbClr val="002E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7"/>
          <p:cNvSpPr/>
          <p:nvPr/>
        </p:nvSpPr>
        <p:spPr>
          <a:xfrm>
            <a:off x="746675" y="997817"/>
            <a:ext cx="11055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Il progetto può prevedere l’acquisto al massimo di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2 beni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, non usati, componibili nel modo seguente: </a:t>
            </a:r>
          </a:p>
          <a:p>
            <a:endParaRPr lang="it-IT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• 1 trattore agricolo o forestale e 1 macchina agricola e forestale dotata o meno di motore proprio; </a:t>
            </a:r>
          </a:p>
          <a:p>
            <a:endParaRPr lang="it-IT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• 1 macchina agricola e forestale dotata di motore proprio e 1 macchina agricola e forestale non dotata di motore proprio; </a:t>
            </a:r>
          </a:p>
          <a:p>
            <a:endParaRPr lang="it-IT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• 2 macchine agricole e forestali non dotate di motore proprio.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54543" y="4119645"/>
            <a:ext cx="90650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Fattori che concorrono al punteggio:</a:t>
            </a:r>
          </a:p>
          <a:p>
            <a:endParaRPr lang="it-IT" sz="2200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Misura (sezione 1);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Fattore di rischio (sezione 2);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Condivisione con le parti sociali o informativa con RLS/RLST (sezione 3).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07880" y="628485"/>
            <a:ext cx="507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002E5D"/>
                </a:solidFill>
                <a:latin typeface="Verdana" panose="020B0604030504040204" pitchFamily="34" charset="0"/>
              </a:rPr>
              <a:t>3. Tipologie di intervento ammissibili </a:t>
            </a:r>
          </a:p>
        </p:txBody>
      </p:sp>
    </p:spTree>
    <p:extLst>
      <p:ext uri="{BB962C8B-B14F-4D97-AF65-F5344CB8AC3E}">
        <p14:creationId xmlns:p14="http://schemas.microsoft.com/office/powerpoint/2010/main" val="8624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0" y="790157"/>
            <a:ext cx="9447284" cy="455133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211917" y="276326"/>
            <a:ext cx="3520516" cy="527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34000"/>
              </a:lnSpc>
              <a:spcBef>
                <a:spcPts val="1000"/>
              </a:spcBef>
            </a:pPr>
            <a:r>
              <a:rPr lang="it-IT" sz="24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Misure / Interventi</a:t>
            </a:r>
          </a:p>
        </p:txBody>
      </p:sp>
      <p:sp>
        <p:nvSpPr>
          <p:cNvPr id="10" name="Rettangolo con angoli arrotondati 2">
            <a:extLst>
              <a:ext uri="{FF2B5EF4-FFF2-40B4-BE49-F238E27FC236}">
                <a16:creationId xmlns:a16="http://schemas.microsoft.com/office/drawing/2014/main" id="{77A14B52-E5DD-6319-1417-B626271EC779}"/>
              </a:ext>
            </a:extLst>
          </p:cNvPr>
          <p:cNvSpPr/>
          <p:nvPr/>
        </p:nvSpPr>
        <p:spPr>
          <a:xfrm>
            <a:off x="7768058" y="1721922"/>
            <a:ext cx="1114684" cy="1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6">
            <a:extLst>
              <a:ext uri="{FF2B5EF4-FFF2-40B4-BE49-F238E27FC236}">
                <a16:creationId xmlns:a16="http://schemas.microsoft.com/office/drawing/2014/main" id="{D7316EF6-5BDB-BF92-AEF8-6641F0BA21A1}"/>
              </a:ext>
            </a:extLst>
          </p:cNvPr>
          <p:cNvSpPr/>
          <p:nvPr/>
        </p:nvSpPr>
        <p:spPr>
          <a:xfrm>
            <a:off x="6911057" y="2622384"/>
            <a:ext cx="1114684" cy="1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7">
            <a:extLst>
              <a:ext uri="{FF2B5EF4-FFF2-40B4-BE49-F238E27FC236}">
                <a16:creationId xmlns:a16="http://schemas.microsoft.com/office/drawing/2014/main" id="{6344FA4C-4066-57F1-A33A-E3D5BFCD9C37}"/>
              </a:ext>
            </a:extLst>
          </p:cNvPr>
          <p:cNvSpPr/>
          <p:nvPr/>
        </p:nvSpPr>
        <p:spPr>
          <a:xfrm>
            <a:off x="6307017" y="3362436"/>
            <a:ext cx="1590074" cy="1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520" y="5305865"/>
            <a:ext cx="9447284" cy="8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9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76" y="1174039"/>
            <a:ext cx="10171396" cy="465233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673042" y="418826"/>
            <a:ext cx="6598281" cy="587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34000"/>
              </a:lnSpc>
              <a:spcBef>
                <a:spcPts val="1000"/>
              </a:spcBef>
            </a:pPr>
            <a:r>
              <a:rPr lang="it-IT" sz="24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Fattori di rischio / Soluzioni tecniche</a:t>
            </a:r>
          </a:p>
        </p:txBody>
      </p:sp>
      <p:sp>
        <p:nvSpPr>
          <p:cNvPr id="10" name="Rettangolo con angoli arrotondati 2">
            <a:extLst>
              <a:ext uri="{FF2B5EF4-FFF2-40B4-BE49-F238E27FC236}">
                <a16:creationId xmlns:a16="http://schemas.microsoft.com/office/drawing/2014/main" id="{E01A6381-6CAA-F720-09C6-2C4DCCA27C15}"/>
              </a:ext>
            </a:extLst>
          </p:cNvPr>
          <p:cNvSpPr/>
          <p:nvPr/>
        </p:nvSpPr>
        <p:spPr>
          <a:xfrm>
            <a:off x="9099755" y="2198176"/>
            <a:ext cx="1001723" cy="211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5">
            <a:extLst>
              <a:ext uri="{FF2B5EF4-FFF2-40B4-BE49-F238E27FC236}">
                <a16:creationId xmlns:a16="http://schemas.microsoft.com/office/drawing/2014/main" id="{2FE24B86-7B99-1B3C-79FF-90680CEFA954}"/>
              </a:ext>
            </a:extLst>
          </p:cNvPr>
          <p:cNvSpPr/>
          <p:nvPr/>
        </p:nvSpPr>
        <p:spPr>
          <a:xfrm>
            <a:off x="9271322" y="2648562"/>
            <a:ext cx="1006915" cy="179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6">
            <a:extLst>
              <a:ext uri="{FF2B5EF4-FFF2-40B4-BE49-F238E27FC236}">
                <a16:creationId xmlns:a16="http://schemas.microsoft.com/office/drawing/2014/main" id="{5C470C66-1458-B9B3-94C7-098BB7CCE60D}"/>
              </a:ext>
            </a:extLst>
          </p:cNvPr>
          <p:cNvSpPr/>
          <p:nvPr/>
        </p:nvSpPr>
        <p:spPr>
          <a:xfrm>
            <a:off x="4981316" y="4239491"/>
            <a:ext cx="1870746" cy="1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0">
            <a:extLst>
              <a:ext uri="{FF2B5EF4-FFF2-40B4-BE49-F238E27FC236}">
                <a16:creationId xmlns:a16="http://schemas.microsoft.com/office/drawing/2014/main" id="{D640FC7F-66DA-058A-08CC-A0A73A2A4224}"/>
              </a:ext>
            </a:extLst>
          </p:cNvPr>
          <p:cNvSpPr/>
          <p:nvPr/>
        </p:nvSpPr>
        <p:spPr>
          <a:xfrm>
            <a:off x="5001177" y="5586977"/>
            <a:ext cx="1870746" cy="1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1">
            <a:extLst>
              <a:ext uri="{FF2B5EF4-FFF2-40B4-BE49-F238E27FC236}">
                <a16:creationId xmlns:a16="http://schemas.microsoft.com/office/drawing/2014/main" id="{EE9BA2BB-B39A-A0CF-716F-66F4D0F764F5}"/>
              </a:ext>
            </a:extLst>
          </p:cNvPr>
          <p:cNvSpPr/>
          <p:nvPr/>
        </p:nvSpPr>
        <p:spPr>
          <a:xfrm>
            <a:off x="8389679" y="3243580"/>
            <a:ext cx="773875" cy="185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2">
            <a:extLst>
              <a:ext uri="{FF2B5EF4-FFF2-40B4-BE49-F238E27FC236}">
                <a16:creationId xmlns:a16="http://schemas.microsoft.com/office/drawing/2014/main" id="{3E633DB5-277B-9867-57F5-25FD0291C80F}"/>
              </a:ext>
            </a:extLst>
          </p:cNvPr>
          <p:cNvSpPr/>
          <p:nvPr/>
        </p:nvSpPr>
        <p:spPr>
          <a:xfrm>
            <a:off x="8276718" y="4618099"/>
            <a:ext cx="773875" cy="185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16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5" y="1430215"/>
            <a:ext cx="11226826" cy="3369445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8" name="Rettangolo con angoli arrotondati 3">
            <a:extLst>
              <a:ext uri="{FF2B5EF4-FFF2-40B4-BE49-F238E27FC236}">
                <a16:creationId xmlns:a16="http://schemas.microsoft.com/office/drawing/2014/main" id="{939AB313-07CC-9781-073E-2F9C0C0710DD}"/>
              </a:ext>
            </a:extLst>
          </p:cNvPr>
          <p:cNvSpPr/>
          <p:nvPr/>
        </p:nvSpPr>
        <p:spPr>
          <a:xfrm>
            <a:off x="8876422" y="2363189"/>
            <a:ext cx="1870746" cy="1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9">
            <a:extLst>
              <a:ext uri="{FF2B5EF4-FFF2-40B4-BE49-F238E27FC236}">
                <a16:creationId xmlns:a16="http://schemas.microsoft.com/office/drawing/2014/main" id="{73E5AE44-E179-368F-D500-52E31DECFB28}"/>
              </a:ext>
            </a:extLst>
          </p:cNvPr>
          <p:cNvSpPr/>
          <p:nvPr/>
        </p:nvSpPr>
        <p:spPr>
          <a:xfrm>
            <a:off x="8876422" y="3667495"/>
            <a:ext cx="1870746" cy="1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10">
            <a:extLst>
              <a:ext uri="{FF2B5EF4-FFF2-40B4-BE49-F238E27FC236}">
                <a16:creationId xmlns:a16="http://schemas.microsoft.com/office/drawing/2014/main" id="{A6AEB210-6F99-E9B6-A618-0D5934BB983E}"/>
              </a:ext>
            </a:extLst>
          </p:cNvPr>
          <p:cNvSpPr/>
          <p:nvPr/>
        </p:nvSpPr>
        <p:spPr>
          <a:xfrm>
            <a:off x="6465877" y="2156002"/>
            <a:ext cx="773875" cy="185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1">
            <a:extLst>
              <a:ext uri="{FF2B5EF4-FFF2-40B4-BE49-F238E27FC236}">
                <a16:creationId xmlns:a16="http://schemas.microsoft.com/office/drawing/2014/main" id="{88DBA500-097C-C8F7-A3DA-D140DA0B6B6A}"/>
              </a:ext>
            </a:extLst>
          </p:cNvPr>
          <p:cNvSpPr/>
          <p:nvPr/>
        </p:nvSpPr>
        <p:spPr>
          <a:xfrm>
            <a:off x="6465877" y="3425043"/>
            <a:ext cx="773875" cy="185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673042" y="418826"/>
            <a:ext cx="6598281" cy="587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34000"/>
              </a:lnSpc>
              <a:spcBef>
                <a:spcPts val="1000"/>
              </a:spcBef>
            </a:pPr>
            <a:r>
              <a:rPr lang="it-IT" sz="24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Fattori di rischio / Soluzioni tecniche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94032" y="4871689"/>
            <a:ext cx="991578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000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beni da permutare/rottamare devono essere </a:t>
            </a:r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piena proprietà dell’impresa </a:t>
            </a:r>
            <a:r>
              <a:rPr lang="it-IT" sz="2000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richiedente da almeno 2 anni calcolati al 31 dicembre dell’anno di riferimento del presente avviso Isi. (</a:t>
            </a:r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 31 dicembre 2021</a:t>
            </a:r>
            <a:r>
              <a:rPr lang="it-IT" sz="2000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it-IT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28A149-6A42-BC54-04A7-786ABB1B5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8" y="1220121"/>
            <a:ext cx="11834088" cy="2192692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341313" y="250825"/>
            <a:ext cx="11261725" cy="695325"/>
          </a:xfrm>
        </p:spPr>
        <p:txBody>
          <a:bodyPr lIns="0" tIns="0" rIns="0" bIns="0" anchor="t"/>
          <a:lstStyle/>
          <a:p>
            <a:pPr algn="r" eaLnBrk="1" hangingPunct="1"/>
            <a:r>
              <a:rPr lang="it-IT" sz="1600" dirty="0">
                <a:solidFill>
                  <a:srgbClr val="002060"/>
                </a:solidFill>
                <a:latin typeface="Verdana" pitchFamily="34" charset="0"/>
              </a:rPr>
              <a:t>Allegato 5: Progetti per micro e piccole imprese operanti nel settore della produzione agricola primaria dei prodotti agricoli</a:t>
            </a:r>
          </a:p>
        </p:txBody>
      </p:sp>
      <p:sp>
        <p:nvSpPr>
          <p:cNvPr id="12" name="Segnaposto testo 6"/>
          <p:cNvSpPr txBox="1">
            <a:spLocks/>
          </p:cNvSpPr>
          <p:nvPr/>
        </p:nvSpPr>
        <p:spPr bwMode="auto">
          <a:xfrm>
            <a:off x="1057413" y="6357937"/>
            <a:ext cx="6364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2023– Contenuti dell’Allegato 5</a:t>
            </a:r>
          </a:p>
        </p:txBody>
      </p:sp>
      <p:sp>
        <p:nvSpPr>
          <p:cNvPr id="9" name="Rettangolo 8"/>
          <p:cNvSpPr/>
          <p:nvPr/>
        </p:nvSpPr>
        <p:spPr>
          <a:xfrm>
            <a:off x="3145494" y="699748"/>
            <a:ext cx="5652509" cy="587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34000"/>
              </a:lnSpc>
              <a:spcBef>
                <a:spcPts val="1000"/>
              </a:spcBef>
            </a:pPr>
            <a:r>
              <a:rPr lang="it-IT" sz="24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Condivisione con le parti sociali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033" y="1835523"/>
            <a:ext cx="585012" cy="49141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92948" y="3572454"/>
            <a:ext cx="11557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Ciascuno dei beni richiesti deve raggiungere i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</a:rPr>
              <a:t>120 punti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soddisfacendo, autonomamente dall’altro bene, i requisiti previsti per una Misura e per un Fattore di rischio.</a:t>
            </a:r>
          </a:p>
          <a:p>
            <a:endParaRPr lang="it-IT" dirty="0">
              <a:solidFill>
                <a:srgbClr val="002E5D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 Nel caso della Misura 1 </a:t>
            </a:r>
            <a:r>
              <a:rPr lang="it-IT" sz="1600" dirty="0">
                <a:solidFill>
                  <a:srgbClr val="002E5D"/>
                </a:solidFill>
                <a:latin typeface="Verdana" panose="020B0604030504040204" pitchFamily="34" charset="0"/>
              </a:rPr>
              <a:t>(adozione di soluzioni innovative per il miglioramento del rendimento e della sostenibilità globali dell'azienda agricola)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, è possibile valutare tale miglioramento mediante il contributo di entrambi i beni richiesti purché sia distinguibile l’apporto al miglioramento dato da entrambi i beni.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948504" y="5691030"/>
            <a:ext cx="10976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</a:rPr>
              <a:t>E’ possibile ammissione parziale per un solo bene nel caso l’altro non raggiunga i 120 punti</a:t>
            </a:r>
            <a:endParaRPr lang="it-IT" dirty="0">
              <a:solidFill>
                <a:srgbClr val="002E5D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195A19-7173-7B9B-894E-2164C03E4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029" y="2357400"/>
            <a:ext cx="585012" cy="4914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47917F-6088-E96D-22D0-544FEAE21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628" y="2852984"/>
            <a:ext cx="585012" cy="4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Rumore e Vibrazioni in ISI&amp;#x0D;&amp;#x0A;Misure e Valutazioni&amp;#x0D;&amp;#x0A;&amp;#x0D;&amp;#x0A;&amp;#x0D;&amp;#x0A;Macchine e rumore&amp;#x0D;&amp;#x0A;Progetti di finanziamento ISI &amp;quot;&quot;/&gt;&lt;property id=&quot;20307&quot; value=&quot;383&quot;/&gt;&lt;/object&gt;&lt;object type=&quot;3&quot; unique_id=&quot;10005&quot;&gt;&lt;property id=&quot;20148&quot; value=&quot;5&quot;/&gt;&lt;property id=&quot;20300&quot; value=&quot;Diapositiva 2&quot;/&gt;&lt;property id=&quot;20307&quot; value=&quot;365&quot;/&gt;&lt;/object&gt;&lt;object type=&quot;3&quot; unique_id=&quot;10006&quot;&gt;&lt;property id=&quot;20148&quot; value=&quot;5&quot;/&gt;&lt;property id=&quot;20300&quot; value=&quot;Diapositiva 12&quot;/&gt;&lt;property id=&quot;20307&quot; value=&quot;366&quot;/&gt;&lt;/object&gt;&lt;object type=&quot;3&quot; unique_id=&quot;10007&quot;&gt;&lt;property id=&quot;20148&quot; value=&quot;5&quot;/&gt;&lt;property id=&quot;20300&quot; value=&quot;Diapositiva 9&quot;/&gt;&lt;property id=&quot;20307&quot; value=&quot;367&quot;/&gt;&lt;/object&gt;&lt;object type=&quot;3&quot; unique_id=&quot;10008&quot;&gt;&lt;property id=&quot;20148&quot; value=&quot;5&quot;/&gt;&lt;property id=&quot;20300&quot; value=&quot;Diapositiva 10 - &amp;quot;Allegato 1: Progetti di investimento&amp;quot;&quot;/&gt;&lt;property id=&quot;20307&quot; value=&quot;368&quot;/&gt;&lt;/object&gt;&lt;object type=&quot;3&quot; unique_id=&quot;10010&quot;&gt;&lt;property id=&quot;20148&quot; value=&quot;5&quot;/&gt;&lt;property id=&quot;20300&quot; value=&quot;Diapositiva 13 - &amp;quot;Riduzione del rischio rumore mediante la sostituzione di macchine&amp;quot;&quot;/&gt;&lt;property id=&quot;20307&quot; value=&quot;388&quot;/&gt;&lt;/object&gt;&lt;object type=&quot;3&quot; unique_id=&quot;10011&quot;&gt;&lt;property id=&quot;20148&quot; value=&quot;5&quot;/&gt;&lt;property id=&quot;20300&quot; value=&quot;Diapositiva 14 - &amp;quot;Livello di esposizione giornaliera al rumore&amp;quot;&quot;/&gt;&lt;property id=&quot;20307&quot; value=&quot;389&quot;/&gt;&lt;/object&gt;&lt;object type=&quot;3&quot; unique_id=&quot;10635&quot;&gt;&lt;property id=&quot;20148&quot; value=&quot;5&quot;/&gt;&lt;property id=&quot;20300&quot; value=&quot;Diapositiva 16 - &amp;quot;Livelli di emissione acustica delle macchine&amp;quot;&quot;/&gt;&lt;property id=&quot;20307&quot; value=&quot;390&quot;/&gt;&lt;/object&gt;&lt;object type=&quot;3&quot; unique_id=&quot;10636&quot;&gt;&lt;property id=&quot;20148&quot; value=&quot;5&quot;/&gt;&lt;property id=&quot;20300&quot; value=&quot;Diapositiva 17 - &amp;quot;Livelli di emissione acustica delle macchine&amp;quot;&quot;/&gt;&lt;property id=&quot;20307&quot; value=&quot;391&quot;/&gt;&lt;/object&gt;&lt;object type=&quot;3&quot; unique_id=&quot;11448&quot;&gt;&lt;property id=&quot;20148&quot; value=&quot;5&quot;/&gt;&lt;property id=&quot;20300&quot; value=&quot;Diapositiva 43 - &amp;quot;Livelli di emissione acustica delle macchine&amp;quot;&quot;/&gt;&lt;property id=&quot;20307&quot; value=&quot;397&quot;/&gt;&lt;/object&gt;&lt;object type=&quot;3&quot; unique_id=&quot;11560&quot;&gt;&lt;property id=&quot;20148&quot; value=&quot;5&quot;/&gt;&lt;property id=&quot;20300&quot; value=&quot;Diapositiva 45 - &amp;quot;Macchine ed attrezzature definite all’allegato I del Dlgs. n. 262/2002 &amp;#x0D;&amp;#x0A;&amp;quot;&quot;/&gt;&lt;property id=&quot;20307&quot; value=&quot;398&quot;/&gt;&lt;/object&gt;&lt;object type=&quot;3&quot; unique_id=&quot;11789&quot;&gt;&lt;property id=&quot;20148&quot; value=&quot;5&quot;/&gt;&lt;property id=&quot;20300&quot; value=&quot;Diapositiva 44 - &amp;quot;Macchine ed attrezzature definite all’allegato I del Dlgs. n. 262/2002 &amp;#x0D;&amp;#x0A;&amp;quot;&quot;/&gt;&lt;property id=&quot;20307&quot; value=&quot;399&quot;/&gt;&lt;/object&gt;&lt;object type=&quot;3&quot; unique_id=&quot;11790&quot;&gt;&lt;property id=&quot;20148&quot; value=&quot;5&quot;/&gt;&lt;property id=&quot;20300&quot; value=&quot;Diapositiva 3&quot;/&gt;&lt;property id=&quot;20307&quot; value=&quot;405&quot;/&gt;&lt;/object&gt;&lt;object type=&quot;3&quot; unique_id=&quot;11791&quot;&gt;&lt;property id=&quot;20148&quot; value=&quot;5&quot;/&gt;&lt;property id=&quot;20300&quot; value=&quot;Diapositiva 4&quot;/&gt;&lt;property id=&quot;20307&quot; value=&quot;400&quot;/&gt;&lt;/object&gt;&lt;object type=&quot;3&quot; unique_id=&quot;11792&quot;&gt;&lt;property id=&quot;20148&quot; value=&quot;5&quot;/&gt;&lt;property id=&quot;20300&quot; value=&quot;Diapositiva 5&quot;/&gt;&lt;property id=&quot;20307&quot; value=&quot;401&quot;/&gt;&lt;/object&gt;&lt;object type=&quot;3&quot; unique_id=&quot;11793&quot;&gt;&lt;property id=&quot;20148&quot; value=&quot;5&quot;/&gt;&lt;property id=&quot;20300&quot; value=&quot;Diapositiva 6 - &amp;quot;Principali macchine finanziate&amp;quot;&quot;/&gt;&lt;property id=&quot;20307&quot; value=&quot;402&quot;/&gt;&lt;/object&gt;&lt;object type=&quot;3&quot; unique_id=&quot;11794&quot;&gt;&lt;property id=&quot;20148&quot; value=&quot;5&quot;/&gt;&lt;property id=&quot;20300&quot; value=&quot;Diapositiva 7&quot;/&gt;&lt;property id=&quot;20307&quot; value=&quot;403&quot;/&gt;&lt;/object&gt;&lt;object type=&quot;3&quot; unique_id=&quot;11795&quot;&gt;&lt;property id=&quot;20148&quot; value=&quot;5&quot;/&gt;&lt;property id=&quot;20300&quot; value=&quot;Diapositiva 8 - &amp;quot;ISI 2015 – principali cause di progetti non ammessi&amp;quot;&quot;/&gt;&lt;property id=&quot;20307&quot; value=&quot;404&quot;/&gt;&lt;/object&gt;&lt;object type=&quot;3&quot; unique_id=&quot;11796&quot;&gt;&lt;property id=&quot;20148&quot; value=&quot;5&quot;/&gt;&lt;property id=&quot;20300&quot; value=&quot;Diapositiva 11 - &amp;quot;Allegato 3: Progetti di bonifica da materiali contenenti amianto&amp;quot;&quot;/&gt;&lt;property id=&quot;20307&quot; value=&quot;409&quot;/&gt;&lt;/object&gt;&lt;object type=&quot;3&quot; unique_id=&quot;11797&quot;&gt;&lt;property id=&quot;20148&quot; value=&quot;5&quot;/&gt;&lt;property id=&quot;20300&quot; value=&quot;Diapositiva 18 - &amp;quot;Differenza tra emissione ed esposizione&amp;quot;&quot;/&gt;&lt;property id=&quot;20307&quot; value=&quot;410&quot;/&gt;&lt;/object&gt;&lt;object type=&quot;3&quot; unique_id=&quot;11798&quot;&gt;&lt;property id=&quot;20148&quot; value=&quot;5&quot;/&gt;&lt;property id=&quot;20300&quot; value=&quot;Diapositiva 19 - &amp;quot;Norme tecniche emissione sonora delle sorgenti&amp;quot;&quot;/&gt;&lt;property id=&quot;20307&quot; value=&quot;414&quot;/&gt;&lt;/object&gt;&lt;object type=&quot;3&quot; unique_id=&quot;11799&quot;&gt;&lt;property id=&quot;20148&quot; value=&quot;5&quot;/&gt;&lt;property id=&quot;20300&quot; value=&quot;Diapositiva 20 - &amp;quot;Quadro sintesi serie norme 374X&amp;quot;&quot;/&gt;&lt;property id=&quot;20307&quot; value=&quot;411&quot;/&gt;&lt;/object&gt;&lt;object type=&quot;3&quot; unique_id=&quot;11800&quot;&gt;&lt;property id=&quot;20148&quot; value=&quot;5&quot;/&gt;&lt;property id=&quot;20300&quot; value=&quot;Diapositiva 21 - &amp;quot;Differenze tra &amp;#x0D;&amp;#x0A;UNI EN ISO 3744 e 3746&amp;quot;&quot;/&gt;&lt;property id=&quot;20307&quot; value=&quot;421&quot;/&gt;&lt;/object&gt;&lt;object type=&quot;3&quot; unique_id=&quot;11801&quot;&gt;&lt;property id=&quot;20148&quot; value=&quot;5&quot;/&gt;&lt;property id=&quot;20300&quot; value=&quot;Diapositiva 22 - &amp;quot;Differenze tra &amp;#x0D;&amp;#x0A;UNI EN ISO 3744 e 3746&amp;quot;&quot;/&gt;&lt;property id=&quot;20307&quot; value=&quot;424&quot;/&gt;&lt;/object&gt;&lt;object type=&quot;3&quot; unique_id=&quot;11802&quot;&gt;&lt;property id=&quot;20148&quot; value=&quot;5&quot;/&gt;&lt;property id=&quot;20300&quot; value=&quot;Diapositiva 23 - &amp;quot;Differenze tra &amp;#x0D;&amp;#x0A;UNI EN ISO 3744 e 3746&amp;quot;&quot;/&gt;&lt;property id=&quot;20307&quot; value=&quot;427&quot;/&gt;&lt;/object&gt;&lt;object type=&quot;3&quot; unique_id=&quot;11803&quot;&gt;&lt;property id=&quot;20148&quot; value=&quot;5&quot;/&gt;&lt;property id=&quot;20300&quot; value=&quot;Diapositiva 24 - &amp;quot;Differenze tra &amp;#x0D;&amp;#x0A;UNI EN ISO 3744 e 3746&amp;quot;&quot;/&gt;&lt;property id=&quot;20307&quot; value=&quot;426&quot;/&gt;&lt;/object&gt;&lt;object type=&quot;3&quot; unique_id=&quot;11804&quot;&gt;&lt;property id=&quot;20148&quot; value=&quot;5&quot;/&gt;&lt;property id=&quot;20300&quot; value=&quot;Diapositiva 25 - &amp;quot;Differenze tra &amp;#x0D;&amp;#x0A;UNI EN ISO 3744 e 3746&amp;quot;&quot;/&gt;&lt;property id=&quot;20307&quot; value=&quot;425&quot;/&gt;&lt;/object&gt;&lt;object type=&quot;3&quot; unique_id=&quot;11805&quot;&gt;&lt;property id=&quot;20148&quot; value=&quot;5&quot;/&gt;&lt;property id=&quot;20300&quot; value=&quot;Diapositiva 27 - &amp;quot;Norme tecniche emissione sonora delle sorgenti&amp;quot;&quot;/&gt;&lt;property id=&quot;20307&quot; value=&quot;416&quot;/&gt;&lt;/object&gt;&lt;object type=&quot;3&quot; unique_id=&quot;11806&quot;&gt;&lt;property id=&quot;20148&quot; value=&quot;5&quot;/&gt;&lt;property id=&quot;20300&quot; value=&quot;Diapositiva 30 - &amp;quot;Livelli di emissione acustica delle macchine&amp;quot;&quot;/&gt;&lt;property id=&quot;20307&quot; value=&quot;407&quot;/&gt;&lt;/object&gt;&lt;object type=&quot;3&quot; unique_id=&quot;11807&quot;&gt;&lt;property id=&quot;20148&quot; value=&quot;5&quot;/&gt;&lt;property id=&quot;20300&quot; value=&quot;Diapositiva 31 - &amp;quot;Norme tecniche emissione sonora delle sorgenti&amp;quot;&quot;/&gt;&lt;property id=&quot;20307&quot; value=&quot;415&quot;/&gt;&lt;/object&gt;&lt;object type=&quot;3&quot; unique_id=&quot;11808&quot;&gt;&lt;property id=&quot;20148&quot; value=&quot;5&quot;/&gt;&lt;property id=&quot;20300&quot; value=&quot;Diapositiva 32 - &amp;quot;Livelli di emissione acustica delle macchine&amp;quot;&quot;/&gt;&lt;property id=&quot;20307&quot; value=&quot;413&quot;/&gt;&lt;/object&gt;&lt;object type=&quot;3&quot; unique_id=&quot;11809&quot;&gt;&lt;property id=&quot;20148&quot; value=&quot;5&quot;/&gt;&lt;property id=&quot;20300&quot; value=&quot;Diapositiva 37 - &amp;quot;Livelli di emissione acustica delle macchine&amp;quot;&quot;/&gt;&lt;property id=&quot;20307&quot; value=&quot;422&quot;/&gt;&lt;/object&gt;&lt;object type=&quot;3&quot; unique_id=&quot;11810&quot;&gt;&lt;property id=&quot;20148&quot; value=&quot;5&quot;/&gt;&lt;property id=&quot;20300&quot; value=&quot;Diapositiva 38 - &amp;quot;Livelli di emissione acustica delle macchine&amp;quot;&quot;/&gt;&lt;property id=&quot;20307&quot; value=&quot;423&quot;/&gt;&lt;/object&gt;&lt;object type=&quot;3&quot; unique_id=&quot;11814&quot;&gt;&lt;property id=&quot;20148&quot; value=&quot;5&quot;/&gt;&lt;property id=&quot;20300&quot; value=&quot;Diapositiva 42&quot;/&gt;&lt;property id=&quot;20307&quot; value=&quot;408&quot;/&gt;&lt;/object&gt;&lt;object type=&quot;3&quot; unique_id=&quot;11815&quot;&gt;&lt;property id=&quot;20148&quot; value=&quot;5&quot;/&gt;&lt;property id=&quot;20300&quot; value=&quot;Diapositiva 15 - &amp;quot;Livello di esposizione giornaliera al rumore&amp;quot;&quot;/&gt;&lt;property id=&quot;20307&quot; value=&quot;428&quot;/&gt;&lt;/object&gt;&lt;object type=&quot;3&quot; unique_id=&quot;11816&quot;&gt;&lt;property id=&quot;20148&quot; value=&quot;5&quot;/&gt;&lt;property id=&quot;20300&quot; value=&quot;Diapositiva 26 - &amp;quot;Differenze tra &amp;#x0D;&amp;#x0A;UNI EN ISO 3744 e 3746&amp;quot;&quot;/&gt;&lt;property id=&quot;20307&quot; value=&quot;429&quot;/&gt;&lt;/object&gt;&lt;object type=&quot;3&quot; unique_id=&quot;11994&quot;&gt;&lt;property id=&quot;20148&quot; value=&quot;5&quot;/&gt;&lt;property id=&quot;20300&quot; value=&quot;Diapositiva 33 - &amp;quot;Livello di emissione di potenza sonora misurato&amp;quot;&quot;/&gt;&lt;property id=&quot;20307&quot; value=&quot;431&quot;/&gt;&lt;/object&gt;&lt;object type=&quot;3&quot; unique_id=&quot;12355&quot;&gt;&lt;property id=&quot;20148&quot; value=&quot;5&quot;/&gt;&lt;property id=&quot;20300&quot; value=&quot;Diapositiva 34 - &amp;quot;Livello di emissione di potenza sonora misurato&amp;quot;&quot;/&gt;&lt;property id=&quot;20307&quot; value=&quot;432&quot;/&gt;&lt;/object&gt;&lt;object type=&quot;3&quot; unique_id=&quot;12356&quot;&gt;&lt;property id=&quot;20148&quot; value=&quot;5&quot;/&gt;&lt;property id=&quot;20300&quot; value=&quot;Diapositiva 35 - &amp;quot;Livello di emissione di potenza sonora misurato&amp;quot;&quot;/&gt;&lt;property id=&quot;20307&quot; value=&quot;433&quot;/&gt;&lt;/object&gt;&lt;object type=&quot;3&quot; unique_id=&quot;13643&quot;&gt;&lt;property id=&quot;20148&quot; value=&quot;5&quot;/&gt;&lt;property id=&quot;20300&quot; value=&quot;Diapositiva 46 - &amp;quot;Macchine ed attrezzature definite all’allegato I del Dlgs. n. 262/2002 &amp;#x0D;&amp;#x0A;&amp;quot;&quot;/&gt;&lt;property id=&quot;20307&quot; value=&quot;437&quot;/&gt;&lt;/object&gt;&lt;object type=&quot;3&quot; unique_id=&quot;13884&quot;&gt;&lt;property id=&quot;20148&quot; value=&quot;5&quot;/&gt;&lt;property id=&quot;20300&quot; value=&quot;Diapositiva 48 - &amp;quot;Metodo descritto nell’Allegato A&amp;#x0D;&amp;#x0A;&amp;quot;&quot;/&gt;&lt;property id=&quot;20307&quot; value=&quot;438&quot;/&gt;&lt;/object&gt;&lt;object type=&quot;3&quot; unique_id=&quot;14130&quot;&gt;&lt;property id=&quot;20148&quot; value=&quot;5&quot;/&gt;&lt;property id=&quot;20300&quot; value=&quot;Diapositiva 49 - &amp;quot;Livello di emissione di potenza sonora garantito&amp;quot;&quot;/&gt;&lt;property id=&quot;20307&quot; value=&quot;439&quot;/&gt;&lt;/object&gt;&lt;object type=&quot;3&quot; unique_id=&quot;14431&quot;&gt;&lt;property id=&quot;20148&quot; value=&quot;5&quot;/&gt;&lt;property id=&quot;20300&quot; value=&quot;Diapositiva 36 - &amp;quot;Livello di emissione di potenza sonora misurato&amp;quot;&quot;/&gt;&lt;property id=&quot;20307&quot; value=&quot;440&quot;/&gt;&lt;/object&gt;&lt;object type=&quot;3&quot; unique_id=&quot;14687&quot;&gt;&lt;property id=&quot;20148&quot; value=&quot;5&quot;/&gt;&lt;property id=&quot;20300&quot; value=&quot;Diapositiva 47 - &amp;quot;Macchine ed attrezzature definite all’allegato I del Dlgs. n. 262/2002 &amp;#x0D;&amp;#x0A;&amp;quot;&quot;/&gt;&lt;property id=&quot;20307&quot; value=&quot;441&quot;/&gt;&lt;/object&gt;&lt;object type=&quot;3&quot; unique_id=&quot;14844&quot;&gt;&lt;property id=&quot;20148&quot; value=&quot;5&quot;/&gt;&lt;property id=&quot;20300&quot; value=&quot;Diapositiva 50 - &amp;quot;Quadro riassuntivo normativa&amp;quot;&quot;/&gt;&lt;property id=&quot;20307&quot; value=&quot;442&quot;/&gt;&lt;/object&gt;&lt;object type=&quot;3&quot; unique_id=&quot;15004&quot;&gt;&lt;property id=&quot;20148&quot; value=&quot;5&quot;/&gt;&lt;property id=&quot;20300&quot; value=&quot;Diapositiva 57 - &amp;quot;Rumore: banche dati&amp;quot;&quot;/&gt;&lt;property id=&quot;20307&quot; value=&quot;443&quot;/&gt;&lt;/object&gt;&lt;object type=&quot;3&quot; unique_id=&quot;15377&quot;&gt;&lt;property id=&quot;20148&quot; value=&quot;5&quot;/&gt;&lt;property id=&quot;20300&quot; value=&quot;Diapositiva 39 - &amp;quot;Livelli di emissione acustica delle macchine&amp;#x0D;&amp;#x0A;Tornio a CNC&amp;#x0D;&amp;#x0A;UNI EN ISO 3746:2011&amp;quot;&quot;/&gt;&lt;property id=&quot;20307&quot; value=&quot;444&quot;/&gt;&lt;/object&gt;&lt;object type=&quot;3&quot; unique_id=&quot;15648&quot;&gt;&lt;property id=&quot;20148&quot; value=&quot;5&quot;/&gt;&lt;property id=&quot;20300&quot; value=&quot;Diapositiva 40 - &amp;quot;Livelli di emissione acustica delle macchine&amp;#x0D;&amp;#x0A;Perforatrice sostitutiva&amp;#x0D;&amp;#x0A;UNI EN ISO 3746:2011&amp;quot;&quot;/&gt;&lt;property id=&quot;20307&quot; value=&quot;445&quot;/&gt;&lt;/object&gt;&lt;object type=&quot;3&quot; unique_id=&quot;16138&quot;&gt;&lt;property id=&quot;20148&quot; value=&quot;5&quot;/&gt;&lt;property id=&quot;20300&quot; value=&quot;Diapositiva 41 - &amp;quot;Livelli di emissione acustica delle macchine&amp;#x0D;&amp;#x0A;Perforatrice sostituita&amp;#x0D;&amp;#x0A;UNI EN ISO 7712:1977&amp;quot;&quot;/&gt;&lt;property id=&quot;20307&quot; value=&quot;446&quot;/&gt;&lt;/object&gt;&lt;object type=&quot;3&quot; unique_id=&quot;16634&quot;&gt;&lt;property id=&quot;20148&quot; value=&quot;5&quot;/&gt;&lt;property id=&quot;20300&quot; value=&quot;Diapositiva 53 - &amp;quot;Livelli di emissione acustica delle macchine &amp;#x0D;&amp;#x0A;destinate e lavorare all’aperto&amp;#x0D;&amp;#x0A;Motocompressore sostituito&amp;#x0D;&amp;#x0A;ISO&quot;/&gt;&lt;property id=&quot;20307&quot; value=&quot;447&quot;/&gt;&lt;/object&gt;&lt;object type=&quot;3&quot; unique_id=&quot;16635&quot;&gt;&lt;property id=&quot;20148&quot; value=&quot;5&quot;/&gt;&lt;property id=&quot;20300&quot; value=&quot;Diapositiva 54 - &amp;quot;Livelli di emissione acustica delle macchine &amp;#x0D;&amp;#x0A;destinate e lavorare all’aperto&amp;#x0D;&amp;#x0A;Motocompressore sostitutivo&amp;#x0D;&amp;#x0A;UN&quot;/&gt;&lt;property id=&quot;20307&quot; value=&quot;448&quot;/&gt;&lt;/object&gt;&lt;object type=&quot;3&quot; unique_id=&quot;16636&quot;&gt;&lt;property id=&quot;20148&quot; value=&quot;5&quot;/&gt;&lt;property id=&quot;20300&quot; value=&quot;Diapositiva 55 - &amp;quot;Livelli di emissione acustica delle macchine &amp;#x0D;&amp;#x0A;destinate e lavorare all’aperto&amp;#x0D;&amp;#x0A;Motocompressore sostituito&amp;#x0D;&amp;#x0A;ISO&quot;/&gt;&lt;property id=&quot;20307&quot; value=&quot;449&quot;/&gt;&lt;/object&gt;&lt;object type=&quot;3&quot; unique_id=&quot;16811&quot;&gt;&lt;property id=&quot;20148&quot; value=&quot;5&quot;/&gt;&lt;property id=&quot;20300&quot; value=&quot;Diapositiva 52 - &amp;quot;Esempi di dichiarazione di livelli di pressione e potenza sonora&amp;quot;&quot;/&gt;&lt;property id=&quot;20307&quot; value=&quot;450&quot;/&gt;&lt;/object&gt;&lt;object type=&quot;3&quot; unique_id=&quot;16989&quot;&gt;&lt;property id=&quot;20148&quot; value=&quot;5&quot;/&gt;&lt;property id=&quot;20300&quot; value=&quot;Diapositiva 51 - &amp;quot;Quadro riassuntivo normativa&amp;quot;&quot;/&gt;&lt;property id=&quot;20307&quot; value=&quot;451&quot;/&gt;&lt;/object&gt;&lt;object type=&quot;3&quot; unique_id=&quot;17470&quot;&gt;&lt;property id=&quot;20148&quot; value=&quot;5&quot;/&gt;&lt;property id=&quot;20300&quot; value=&quot;Diapositiva 28 - &amp;quot;Norme tecniche emissione sonora delle sorgenti&amp;quot;&quot;/&gt;&lt;property id=&quot;20307&quot; value=&quot;452&quot;/&gt;&lt;/object&gt;&lt;object type=&quot;3&quot; unique_id=&quot;17471&quot;&gt;&lt;property id=&quot;20148&quot; value=&quot;5&quot;/&gt;&lt;property id=&quot;20300&quot; value=&quot;Diapositiva 29 - &amp;quot;Norme tecniche emissione sonora delle sorgenti&amp;quot;&quot;/&gt;&lt;property id=&quot;20307&quot; value=&quot;453&quot;/&gt;&lt;/object&gt;&lt;object type=&quot;3&quot; unique_id=&quot;18092&quot;&gt;&lt;property id=&quot;20148&quot; value=&quot;5&quot;/&gt;&lt;property id=&quot;20300&quot; value=&quot;Diapositiva 56&quot;/&gt;&lt;property id=&quot;20307&quot; value=&quot;454&quot;/&gt;&lt;/object&gt;&lt;object type=&quot;3&quot; unique_id=&quot;18093&quot;&gt;&lt;property id=&quot;20148&quot; value=&quot;5&quot;/&gt;&lt;property id=&quot;20300&quot; value=&quot;Diapositiva 58 - &amp;quot;Rumore: banche dati&amp;#x0D;&amp;#x0A;dal Manuale “La Banca Dati Rumore per l’edilizia”&amp;quot;&quot;/&gt;&lt;property id=&quot;20307&quot; value=&quot;455&quot;/&gt;&lt;/object&gt;&lt;object type=&quot;3&quot; unique_id=&quot;18094&quot;&gt;&lt;property id=&quot;20148&quot; value=&quot;5&quot;/&gt;&lt;property id=&quot;20300&quot; value=&quot;Diapositiva 59 - &amp;quot;Banca Dati CPT TO: il programma di calcolo&amp;quot;&quot;/&gt;&lt;property id=&quot;20307&quot; value=&quot;456&quot;/&gt;&lt;/object&gt;&lt;object type=&quot;3&quot; unique_id=&quot;18095&quot;&gt;&lt;property id=&quot;20148&quot; value=&quot;5&quot;/&gt;&lt;property id=&quot;20300&quot; value=&quot;Diapositiva 60&quot;/&gt;&lt;property id=&quot;20307&quot; value=&quot;457&quot;/&gt;&lt;/object&gt;&lt;object type=&quot;3&quot; unique_id=&quot;18558&quot;&gt;&lt;property id=&quot;20148&quot; value=&quot;5&quot;/&gt;&lt;property id=&quot;20300&quot; value=&quot;Diapositiva 61 - &amp;quot;Banca Dati CPT TO: il programma di calcolo&amp;quot;&quot;/&gt;&lt;property id=&quot;20307&quot; value=&quot;458&quot;/&gt;&lt;/object&gt;&lt;object type=&quot;3&quot; unique_id=&quot;18559&quot;&gt;&lt;property id=&quot;20148&quot; value=&quot;5&quot;/&gt;&lt;property id=&quot;20300&quot; value=&quot;Diapositiva 62 - &amp;quot;Esempio applicativo: &amp;#x0D;&amp;#x0A;campo libero semisferico da sorgente puntiforme&amp;quot;&quot;/&gt;&lt;property id=&quot;20307&quot; value=&quot;459&quot;/&gt;&lt;/object&gt;&lt;object type=&quot;3&quot; unique_id=&quot;18560&quot;&gt;&lt;property id=&quot;20148&quot; value=&quot;5&quot;/&gt;&lt;property id=&quot;20300&quot; value=&quot;Diapositiva 63 - &amp;quot;Esempio applicativo: &amp;#x0D;&amp;#x0A;campo libero da sorgente puntiforme&amp;quot;&quot;/&gt;&lt;property id=&quot;20307&quot; value=&quot;460&quot;/&gt;&lt;/object&gt;&lt;object type=&quot;3&quot; unique_id=&quot;18561&quot;&gt;&lt;property id=&quot;20148&quot; value=&quot;5&quot;/&gt;&lt;property id=&quot;20300&quot; value=&quot;Diapositiva 64 - &amp;quot;Esempio applicativo: &amp;#x0D;&amp;#x0A;campo libero semisferico da sorgente puntiforme&amp;quot;&quot;/&gt;&lt;property id=&quot;20307&quot; value=&quot;461&quot;/&gt;&lt;/object&gt;&lt;object type=&quot;3&quot; unique_id=&quot;18562&quot;&gt;&lt;property id=&quot;20148&quot; value=&quot;5&quot;/&gt;&lt;property id=&quot;20300&quot; value=&quot;Diapositiva 65&quot;/&gt;&lt;property id=&quot;20307&quot; value=&quot;4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19FA0100E36D4D906EDEC5D55162E9" ma:contentTypeVersion="15" ma:contentTypeDescription="Creare un nuovo documento." ma:contentTypeScope="" ma:versionID="3899445f82f1683519a51524f851190a">
  <xsd:schema xmlns:xsd="http://www.w3.org/2001/XMLSchema" xmlns:xs="http://www.w3.org/2001/XMLSchema" xmlns:p="http://schemas.microsoft.com/office/2006/metadata/properties" xmlns:ns3="af762feb-2118-4029-a7e0-237917f89237" xmlns:ns4="cbf4709b-61c0-47b0-9eac-e8ebcc034ad4" targetNamespace="http://schemas.microsoft.com/office/2006/metadata/properties" ma:root="true" ma:fieldsID="668d1780334fac77fecd742c5fe57d42" ns3:_="" ns4:_="">
    <xsd:import namespace="af762feb-2118-4029-a7e0-237917f89237"/>
    <xsd:import namespace="cbf4709b-61c0-47b0-9eac-e8ebcc034a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62feb-2118-4029-a7e0-237917f8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709b-61c0-47b0-9eac-e8ebcc03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762feb-2118-4029-a7e0-237917f892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9E412F-8F60-42F9-AEB0-01EA77667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62feb-2118-4029-a7e0-237917f89237"/>
    <ds:schemaRef ds:uri="cbf4709b-61c0-47b0-9eac-e8ebcc034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337FDD-EF87-4D8F-B4D3-E03B512D9EBD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bf4709b-61c0-47b0-9eac-e8ebcc034ad4"/>
    <ds:schemaRef ds:uri="af762feb-2118-4029-a7e0-237917f892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EBF367-1879-47FF-87EE-8A60AC039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3390</Words>
  <Application>Microsoft Office PowerPoint</Application>
  <PresentationFormat>Widescreen</PresentationFormat>
  <Paragraphs>259</Paragraphs>
  <Slides>23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Bradley Hand ITC</vt:lpstr>
      <vt:lpstr>Calibri</vt:lpstr>
      <vt:lpstr>Calibri Light</vt:lpstr>
      <vt:lpstr>CIDFont+F1</vt:lpstr>
      <vt:lpstr>Symbol</vt:lpstr>
      <vt:lpstr>Times New Roman</vt:lpstr>
      <vt:lpstr>Verdana</vt:lpstr>
      <vt:lpstr>Wingdings</vt:lpstr>
      <vt:lpstr>1_Tema di Office</vt:lpstr>
      <vt:lpstr>Presentazione standard di PowerPoint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Allegato 5: Progetti per micro e piccole imprese operanti nel settore della produzione agricola primaria dei prodotti agricoli</vt:lpstr>
      <vt:lpstr>Presentazione standard di PowerPoint</vt:lpstr>
    </vt:vector>
  </TitlesOfParts>
  <Company>INAIL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 per i professionisti Contarp</dc:title>
  <dc:creator>c.breschi@inail.it</dc:creator>
  <cp:lastModifiedBy>Chiara Breschi</cp:lastModifiedBy>
  <cp:revision>456</cp:revision>
  <cp:lastPrinted>2017-06-12T13:45:33Z</cp:lastPrinted>
  <dcterms:created xsi:type="dcterms:W3CDTF">2016-11-24T15:17:48Z</dcterms:created>
  <dcterms:modified xsi:type="dcterms:W3CDTF">2024-05-05T14:37:14Z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0x010100A419FA0100E36D4D906EDEC5D55162E9</vt:lpwstr>
  </property>
  <property fmtid="{D5CDD505-2E9C-101B-9397-08002B2CF9AE}" pid="3" name="_dlc_DocIdItemGuid">
    <vt:lpwstr>31c3bc37-4e77-4c05-87e1-0277fce5242a</vt:lpwstr>
  </property>
  <property fmtid="{D5CDD505-2E9C-101B-9397-08002B2CF9AE}" pid="4" name="_dlc_DocId">
    <vt:lpwstr>JQT4VXR5TM2E-223-280</vt:lpwstr>
  </property>
  <property fmtid="{D5CDD505-2E9C-101B-9397-08002B2CF9AE}" pid="5" name="_dlc_DocIdUrl">
    <vt:lpwstr>http://collaboration.inail.it/consulenze/contarp/ISI/_layouts/DocIdRedir.aspx?ID=JQT4VXR5TM2E-223-280, JQT4VXR5TM2E-223-280</vt:lpwstr>
  </property>
</Properties>
</file>