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2"/>
  </p:notesMasterIdLst>
  <p:handoutMasterIdLst>
    <p:handoutMasterId r:id="rId33"/>
  </p:handoutMasterIdLst>
  <p:sldIdLst>
    <p:sldId id="377" r:id="rId6"/>
    <p:sldId id="359" r:id="rId7"/>
    <p:sldId id="383" r:id="rId8"/>
    <p:sldId id="391" r:id="rId9"/>
    <p:sldId id="389" r:id="rId10"/>
    <p:sldId id="388" r:id="rId11"/>
    <p:sldId id="390" r:id="rId12"/>
    <p:sldId id="387" r:id="rId13"/>
    <p:sldId id="392" r:id="rId14"/>
    <p:sldId id="393" r:id="rId15"/>
    <p:sldId id="378" r:id="rId16"/>
    <p:sldId id="384" r:id="rId17"/>
    <p:sldId id="403" r:id="rId18"/>
    <p:sldId id="408" r:id="rId19"/>
    <p:sldId id="405" r:id="rId20"/>
    <p:sldId id="395" r:id="rId21"/>
    <p:sldId id="410" r:id="rId22"/>
    <p:sldId id="396" r:id="rId23"/>
    <p:sldId id="406" r:id="rId24"/>
    <p:sldId id="411" r:id="rId25"/>
    <p:sldId id="416" r:id="rId26"/>
    <p:sldId id="412" r:id="rId27"/>
    <p:sldId id="417" r:id="rId28"/>
    <p:sldId id="413" r:id="rId29"/>
    <p:sldId id="407" r:id="rId30"/>
    <p:sldId id="414" r:id="rId31"/>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E83"/>
    <a:srgbClr val="9BBCAF"/>
    <a:srgbClr val="008698"/>
    <a:srgbClr val="5BA7E0"/>
    <a:srgbClr val="A7AAB1"/>
    <a:srgbClr val="E1A12E"/>
    <a:srgbClr val="002E5D"/>
    <a:srgbClr val="8D2F4B"/>
    <a:srgbClr val="C8C8CE"/>
    <a:srgbClr val="9BA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4BDDF-0042-45D4-B0A4-5B2B3C9C2104}" v="86" dt="2024-05-05T12:23:34.35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72"/>
    <p:restoredTop sz="95481" autoAdjust="0"/>
  </p:normalViewPr>
  <p:slideViewPr>
    <p:cSldViewPr snapToGrid="0" snapToObjects="1">
      <p:cViewPr varScale="1">
        <p:scale>
          <a:sx n="62" d="100"/>
          <a:sy n="62" d="100"/>
        </p:scale>
        <p:origin x="42" y="510"/>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70" d="100"/>
          <a:sy n="170" d="100"/>
        </p:scale>
        <p:origin x="53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EB98360-EFA8-8740-9205-F2DE5D87A57F}" type="datetimeFigureOut">
              <a:rPr lang="it-IT" smtClean="0"/>
              <a:t>05/05/2024</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E5815B1-83EA-5F46-B656-3F7E59852525}" type="slidenum">
              <a:rPr lang="it-IT" smtClean="0"/>
              <a:t>‹N›</a:t>
            </a:fld>
            <a:endParaRPr lang="it-IT"/>
          </a:p>
        </p:txBody>
      </p:sp>
    </p:spTree>
    <p:extLst>
      <p:ext uri="{BB962C8B-B14F-4D97-AF65-F5344CB8AC3E}">
        <p14:creationId xmlns:p14="http://schemas.microsoft.com/office/powerpoint/2010/main" val="87259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910EB5-FA97-DC43-A6DA-0CA467BEC713}" type="datetimeFigureOut">
              <a:rPr lang="it-IT" smtClean="0"/>
              <a:t>05/05/2024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DD1E99-8043-5948-A89D-DB9C18D4E1C8}" type="slidenum">
              <a:rPr lang="it-IT" smtClean="0"/>
              <a:t>‹N›</a:t>
            </a:fld>
            <a:endParaRPr lang="it-IT"/>
          </a:p>
        </p:txBody>
      </p:sp>
    </p:spTree>
    <p:extLst>
      <p:ext uri="{BB962C8B-B14F-4D97-AF65-F5344CB8AC3E}">
        <p14:creationId xmlns:p14="http://schemas.microsoft.com/office/powerpoint/2010/main" val="21625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Adottata a livello CEN (Comitato Europeo di Normazione) dal 28 settembre 2023 – la norma UNI EN ISO 45001:2023 sostituisce la UNI ISO 45001:2018. Chi ha un SGSL ai sensi della UNI ISO 45001:2018 non deve fare niente</a:t>
            </a:r>
          </a:p>
        </p:txBody>
      </p:sp>
      <p:sp>
        <p:nvSpPr>
          <p:cNvPr id="4" name="Segnaposto numero diapositiva 3"/>
          <p:cNvSpPr>
            <a:spLocks noGrp="1"/>
          </p:cNvSpPr>
          <p:nvPr>
            <p:ph type="sldNum" sz="quarter" idx="5"/>
          </p:nvPr>
        </p:nvSpPr>
        <p:spPr/>
        <p:txBody>
          <a:bodyPr/>
          <a:lstStyle/>
          <a:p>
            <a:fld id="{C1DD1E99-8043-5948-A89D-DB9C18D4E1C8}" type="slidenum">
              <a:rPr lang="it-IT" smtClean="0"/>
              <a:t>2</a:t>
            </a:fld>
            <a:endParaRPr lang="it-IT"/>
          </a:p>
        </p:txBody>
      </p:sp>
    </p:spTree>
    <p:extLst>
      <p:ext uri="{BB962C8B-B14F-4D97-AF65-F5344CB8AC3E}">
        <p14:creationId xmlns:p14="http://schemas.microsoft.com/office/powerpoint/2010/main" val="233916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DD1E99-8043-5948-A89D-DB9C18D4E1C8}" type="slidenum">
              <a:rPr lang="it-IT" smtClean="0"/>
              <a:t>17</a:t>
            </a:fld>
            <a:endParaRPr lang="it-IT"/>
          </a:p>
        </p:txBody>
      </p:sp>
    </p:spTree>
    <p:extLst>
      <p:ext uri="{BB962C8B-B14F-4D97-AF65-F5344CB8AC3E}">
        <p14:creationId xmlns:p14="http://schemas.microsoft.com/office/powerpoint/2010/main" val="329642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EA – </a:t>
            </a:r>
            <a:r>
              <a:rPr lang="it-IT" dirty="0" err="1"/>
              <a:t>European</a:t>
            </a:r>
            <a:r>
              <a:rPr lang="it-IT" dirty="0"/>
              <a:t> co-</a:t>
            </a:r>
            <a:r>
              <a:rPr lang="it-IT" dirty="0" err="1"/>
              <a:t>operation</a:t>
            </a:r>
            <a:r>
              <a:rPr lang="it-IT" dirty="0"/>
              <a:t> for </a:t>
            </a:r>
            <a:r>
              <a:rPr lang="it-IT" dirty="0" err="1"/>
              <a:t>Acrreditation</a:t>
            </a:r>
            <a:r>
              <a:rPr lang="it-IT" dirty="0"/>
              <a:t>: associazione tra enti nazionali di accreditamento europei ufficialmente riconosciuti dei governi nazionali che valutano e verificano le organizzazioni certificatrici</a:t>
            </a:r>
          </a:p>
          <a:p>
            <a:r>
              <a:rPr lang="it-IT" dirty="0"/>
              <a:t>IAF – International </a:t>
            </a:r>
            <a:r>
              <a:rPr lang="it-IT" dirty="0" err="1"/>
              <a:t>Accreditation</a:t>
            </a:r>
            <a:r>
              <a:rPr lang="it-IT" dirty="0"/>
              <a:t> Forum: associazione mondiale degli enti di accreditamento che si occupano della valutazione della conformità in diversi settori compreso quello dei sistemi di gestione</a:t>
            </a:r>
          </a:p>
          <a:p>
            <a:r>
              <a:rPr lang="it-IT" dirty="0"/>
              <a:t>Gli Enti di accreditamento che fanno parte del EA o del IAF possono entrare a far parte degli Accordi di Mutuo Riconoscimento MLA solo dopo essere stati sottoposti, con esito positivo, alla valutazione (Peer </a:t>
            </a:r>
            <a:r>
              <a:rPr lang="it-IT" dirty="0" err="1"/>
              <a:t>Assessment</a:t>
            </a:r>
            <a:r>
              <a:rPr lang="it-IT" dirty="0"/>
              <a:t>) da parte di un Gruppo di Verifica Ispettiva composto da valutatori designati dai Comitati MLA</a:t>
            </a:r>
          </a:p>
          <a:p>
            <a:r>
              <a:rPr lang="it-IT" dirty="0"/>
              <a:t>La partecipazione agli accordi MLA garantisce la competenza ed il rigore procedurale dell’Ente Firmatario, nonché l’uniformità del suo operato rispetto a quello di tutti gli altri enti firmatari. Le certificazioni rilasciate da gli organismi accreditati da questi enti sono pertanto valide e credibili nonché tra loro equivalenti e come tali accettate e riconosciute</a:t>
            </a:r>
          </a:p>
        </p:txBody>
      </p:sp>
      <p:sp>
        <p:nvSpPr>
          <p:cNvPr id="4" name="Segnaposto numero diapositiva 3"/>
          <p:cNvSpPr>
            <a:spLocks noGrp="1"/>
          </p:cNvSpPr>
          <p:nvPr>
            <p:ph type="sldNum" sz="quarter" idx="5"/>
          </p:nvPr>
        </p:nvSpPr>
        <p:spPr/>
        <p:txBody>
          <a:bodyPr/>
          <a:lstStyle/>
          <a:p>
            <a:fld id="{C1DD1E99-8043-5948-A89D-DB9C18D4E1C8}" type="slidenum">
              <a:rPr lang="it-IT" smtClean="0"/>
              <a:t>5</a:t>
            </a:fld>
            <a:endParaRPr lang="it-IT"/>
          </a:p>
        </p:txBody>
      </p:sp>
    </p:spTree>
    <p:extLst>
      <p:ext uri="{BB962C8B-B14F-4D97-AF65-F5344CB8AC3E}">
        <p14:creationId xmlns:p14="http://schemas.microsoft.com/office/powerpoint/2010/main" val="7737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Solo implementazione - no certificazione</a:t>
            </a:r>
          </a:p>
        </p:txBody>
      </p:sp>
      <p:sp>
        <p:nvSpPr>
          <p:cNvPr id="4" name="Segnaposto numero diapositiva 3"/>
          <p:cNvSpPr>
            <a:spLocks noGrp="1"/>
          </p:cNvSpPr>
          <p:nvPr>
            <p:ph type="sldNum" sz="quarter" idx="5"/>
          </p:nvPr>
        </p:nvSpPr>
        <p:spPr/>
        <p:txBody>
          <a:bodyPr/>
          <a:lstStyle/>
          <a:p>
            <a:fld id="{C1DD1E99-8043-5948-A89D-DB9C18D4E1C8}" type="slidenum">
              <a:rPr lang="it-IT" smtClean="0"/>
              <a:t>6</a:t>
            </a:fld>
            <a:endParaRPr lang="it-IT"/>
          </a:p>
        </p:txBody>
      </p:sp>
    </p:spTree>
    <p:extLst>
      <p:ext uri="{BB962C8B-B14F-4D97-AF65-F5344CB8AC3E}">
        <p14:creationId xmlns:p14="http://schemas.microsoft.com/office/powerpoint/2010/main" val="322486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UNI/TR 11709:2018 – Definisce le modalità di asseverazione da parte di un Organismo paritetico – «fornisce gli indirizzi operativi validi per tutti i comparti lavorativi, utili al rilascio dell’asseverazione dei MOG/SSL adottati ed efficacemente attuati. Il rapporto tecnico definisce un testo valido per l’elaborazione delle norme tecniche che trattino le modalità di asseverazione da parte degli Organismi Paritetici (OP) di specifici settori»</a:t>
            </a:r>
          </a:p>
          <a:p>
            <a:r>
              <a:rPr lang="it-IT" dirty="0"/>
              <a:t>UNI 11751-1:2019 – MOG/SSL costruzioni edili – Parte 1 definisce le modalità di asseverazione</a:t>
            </a:r>
          </a:p>
          <a:p>
            <a:r>
              <a:rPr lang="it-IT" dirty="0"/>
              <a:t>UNI 11856-1:2022 – MOG/SSL aziende </a:t>
            </a:r>
            <a:r>
              <a:rPr lang="it-IT" dirty="0" err="1"/>
              <a:t>monoutility</a:t>
            </a:r>
            <a:r>
              <a:rPr lang="it-IT" dirty="0"/>
              <a:t> e multiutility dei servizi pubblici locali - Parte 1 definisce le modalità di asseverazione</a:t>
            </a:r>
          </a:p>
          <a:p>
            <a:r>
              <a:rPr lang="it-IT" dirty="0"/>
              <a:t>UNI 11857-1:2022 - MOG/SSL agenzie di viaggio, servizi di pulizia e disinfestazione, società di formazione, consulenza, servizi al lavoro e servizi di investigazione privata e di informazione commerciale - Parte 1 definisce le modalità di asseverazione</a:t>
            </a:r>
          </a:p>
        </p:txBody>
      </p:sp>
      <p:sp>
        <p:nvSpPr>
          <p:cNvPr id="4" name="Segnaposto numero diapositiva 3"/>
          <p:cNvSpPr>
            <a:spLocks noGrp="1"/>
          </p:cNvSpPr>
          <p:nvPr>
            <p:ph type="sldNum" sz="quarter" idx="5"/>
          </p:nvPr>
        </p:nvSpPr>
        <p:spPr/>
        <p:txBody>
          <a:bodyPr/>
          <a:lstStyle/>
          <a:p>
            <a:fld id="{C1DD1E99-8043-5948-A89D-DB9C18D4E1C8}" type="slidenum">
              <a:rPr lang="it-IT" smtClean="0"/>
              <a:t>7</a:t>
            </a:fld>
            <a:endParaRPr lang="it-IT"/>
          </a:p>
        </p:txBody>
      </p:sp>
    </p:spTree>
    <p:extLst>
      <p:ext uri="{BB962C8B-B14F-4D97-AF65-F5344CB8AC3E}">
        <p14:creationId xmlns:p14="http://schemas.microsoft.com/office/powerpoint/2010/main" val="153445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Valore massimo delle spese di progetto – non più spese di consulenza e di certificazione</a:t>
            </a:r>
          </a:p>
        </p:txBody>
      </p:sp>
      <p:sp>
        <p:nvSpPr>
          <p:cNvPr id="4" name="Segnaposto numero diapositiva 3"/>
          <p:cNvSpPr>
            <a:spLocks noGrp="1"/>
          </p:cNvSpPr>
          <p:nvPr>
            <p:ph type="sldNum" sz="quarter" idx="5"/>
          </p:nvPr>
        </p:nvSpPr>
        <p:spPr/>
        <p:txBody>
          <a:bodyPr/>
          <a:lstStyle/>
          <a:p>
            <a:fld id="{C1DD1E99-8043-5948-A89D-DB9C18D4E1C8}" type="slidenum">
              <a:rPr lang="it-IT" smtClean="0"/>
              <a:t>8</a:t>
            </a:fld>
            <a:endParaRPr lang="it-IT"/>
          </a:p>
        </p:txBody>
      </p:sp>
    </p:spTree>
    <p:extLst>
      <p:ext uri="{BB962C8B-B14F-4D97-AF65-F5344CB8AC3E}">
        <p14:creationId xmlns:p14="http://schemas.microsoft.com/office/powerpoint/2010/main" val="242042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Preventivi e listini confrontabili – condizione fondamentale – stessi codici o denominazioni per gli accessori opzionali. Deve essere verificata la corrispondenza univoca tra listini e preventivi</a:t>
            </a:r>
          </a:p>
          <a:p>
            <a:r>
              <a:rPr lang="it-IT" dirty="0"/>
              <a:t>Oneri previdenziali riconosciuti dentro il limite dei 1850 euro</a:t>
            </a:r>
          </a:p>
        </p:txBody>
      </p:sp>
      <p:sp>
        <p:nvSpPr>
          <p:cNvPr id="4" name="Segnaposto numero diapositiva 3"/>
          <p:cNvSpPr>
            <a:spLocks noGrp="1"/>
          </p:cNvSpPr>
          <p:nvPr>
            <p:ph type="sldNum" sz="quarter" idx="5"/>
          </p:nvPr>
        </p:nvSpPr>
        <p:spPr/>
        <p:txBody>
          <a:bodyPr/>
          <a:lstStyle/>
          <a:p>
            <a:fld id="{C1DD1E99-8043-5948-A89D-DB9C18D4E1C8}" type="slidenum">
              <a:rPr lang="it-IT" smtClean="0"/>
              <a:t>13</a:t>
            </a:fld>
            <a:endParaRPr lang="it-IT"/>
          </a:p>
        </p:txBody>
      </p:sp>
    </p:spTree>
    <p:extLst>
      <p:ext uri="{BB962C8B-B14F-4D97-AF65-F5344CB8AC3E}">
        <p14:creationId xmlns:p14="http://schemas.microsoft.com/office/powerpoint/2010/main" val="26009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arrampicatevi sugli specchi – leggete bene gli allegati</a:t>
            </a:r>
          </a:p>
          <a:p>
            <a:r>
              <a:rPr lang="it-IT" dirty="0"/>
              <a:t>Per le macchine non obsolete nel DVR devo trovare in maniera univoca la macchina che io voglio sostituire e i rischi che determina il suo utilizzo </a:t>
            </a:r>
          </a:p>
          <a:p>
            <a:r>
              <a:rPr lang="it-IT" dirty="0"/>
              <a:t>Per le MMT valgono le regole dettate dall’allegato</a:t>
            </a:r>
          </a:p>
        </p:txBody>
      </p:sp>
      <p:sp>
        <p:nvSpPr>
          <p:cNvPr id="4" name="Segnaposto numero diapositiva 3"/>
          <p:cNvSpPr>
            <a:spLocks noGrp="1"/>
          </p:cNvSpPr>
          <p:nvPr>
            <p:ph type="sldNum" sz="quarter" idx="5"/>
          </p:nvPr>
        </p:nvSpPr>
        <p:spPr/>
        <p:txBody>
          <a:bodyPr/>
          <a:lstStyle/>
          <a:p>
            <a:fld id="{C1DD1E99-8043-5948-A89D-DB9C18D4E1C8}" type="slidenum">
              <a:rPr lang="it-IT" smtClean="0"/>
              <a:t>14</a:t>
            </a:fld>
            <a:endParaRPr lang="it-IT"/>
          </a:p>
        </p:txBody>
      </p:sp>
    </p:spTree>
    <p:extLst>
      <p:ext uri="{BB962C8B-B14F-4D97-AF65-F5344CB8AC3E}">
        <p14:creationId xmlns:p14="http://schemas.microsoft.com/office/powerpoint/2010/main" val="524660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DD1E99-8043-5948-A89D-DB9C18D4E1C8}" type="slidenum">
              <a:rPr lang="it-IT" smtClean="0"/>
              <a:t>15</a:t>
            </a:fld>
            <a:endParaRPr lang="it-IT"/>
          </a:p>
        </p:txBody>
      </p:sp>
    </p:spTree>
    <p:extLst>
      <p:ext uri="{BB962C8B-B14F-4D97-AF65-F5344CB8AC3E}">
        <p14:creationId xmlns:p14="http://schemas.microsoft.com/office/powerpoint/2010/main" val="4199132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DD1E99-8043-5948-A89D-DB9C18D4E1C8}" type="slidenum">
              <a:rPr lang="it-IT" smtClean="0"/>
              <a:t>16</a:t>
            </a:fld>
            <a:endParaRPr lang="it-IT"/>
          </a:p>
        </p:txBody>
      </p:sp>
    </p:spTree>
    <p:extLst>
      <p:ext uri="{BB962C8B-B14F-4D97-AF65-F5344CB8AC3E}">
        <p14:creationId xmlns:p14="http://schemas.microsoft.com/office/powerpoint/2010/main" val="3032991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1">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a:t>Fare clic per inserire logo partner</a:t>
            </a:r>
          </a:p>
        </p:txBody>
      </p:sp>
      <p:sp>
        <p:nvSpPr>
          <p:cNvPr id="8" name="Rettangolo 7"/>
          <p:cNvSpPr/>
          <p:nvPr userDrawn="1"/>
        </p:nvSpPr>
        <p:spPr>
          <a:xfrm>
            <a:off x="1290754" y="1903863"/>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a:blip r:embed="rId2"/>
          <a:stretch>
            <a:fillRect/>
          </a:stretch>
        </p:blipFill>
        <p:spPr>
          <a:xfrm>
            <a:off x="1501684" y="2095441"/>
            <a:ext cx="1028544" cy="207840"/>
          </a:xfrm>
          <a:prstGeom prst="rect">
            <a:avLst/>
          </a:prstGeom>
        </p:spPr>
      </p:pic>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4"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10"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spTree>
    <p:extLst>
      <p:ext uri="{BB962C8B-B14F-4D97-AF65-F5344CB8AC3E}">
        <p14:creationId xmlns:p14="http://schemas.microsoft.com/office/powerpoint/2010/main" val="98062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contenuti 2">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SLIDE</a:t>
            </a:r>
            <a:br>
              <a:rPr lang="it-IT" dirty="0"/>
            </a:br>
            <a:r>
              <a:rPr lang="it-IT" dirty="0"/>
              <a:t>Sottotitolo slide</a:t>
            </a:r>
          </a:p>
        </p:txBody>
      </p:sp>
      <p:sp>
        <p:nvSpPr>
          <p:cNvPr id="5" name="Rettangolo 4"/>
          <p:cNvSpPr/>
          <p:nvPr userDrawn="1"/>
        </p:nvSpPr>
        <p:spPr>
          <a:xfrm>
            <a:off x="0" y="6222191"/>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data 2"/>
          <p:cNvSpPr>
            <a:spLocks noGrp="1"/>
          </p:cNvSpPr>
          <p:nvPr>
            <p:ph type="dt" sz="half" idx="10"/>
          </p:nvPr>
        </p:nvSpPr>
        <p:spPr>
          <a:xfrm>
            <a:off x="8639502" y="6474031"/>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r>
              <a:rPr lang="it-IT"/>
              <a:t>8 novembre 2021</a:t>
            </a:r>
            <a:endParaRPr lang="it-IT" dirty="0"/>
          </a:p>
        </p:txBody>
      </p:sp>
      <p:sp>
        <p:nvSpPr>
          <p:cNvPr id="13" name="Segnaposto numero diapositiva 4"/>
          <p:cNvSpPr>
            <a:spLocks noGrp="1"/>
          </p:cNvSpPr>
          <p:nvPr>
            <p:ph type="sldNum" sz="quarter" idx="12"/>
          </p:nvPr>
        </p:nvSpPr>
        <p:spPr>
          <a:xfrm>
            <a:off x="10266504" y="6474031"/>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15"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a:t>FARE CLIC PER INSERIRE IL TITOLO DELLA PRESENTAZIONE</a:t>
            </a:r>
          </a:p>
        </p:txBody>
      </p:sp>
      <p:sp>
        <p:nvSpPr>
          <p:cNvPr id="18" name="Segnaposto contenuto 2"/>
          <p:cNvSpPr>
            <a:spLocks noGrp="1"/>
          </p:cNvSpPr>
          <p:nvPr>
            <p:ph idx="1"/>
          </p:nvPr>
        </p:nvSpPr>
        <p:spPr>
          <a:xfrm>
            <a:off x="458265" y="1100410"/>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a:t>Fare clic per modificare gli stili del testo dello schema</a:t>
            </a:r>
          </a:p>
        </p:txBody>
      </p:sp>
      <p:sp>
        <p:nvSpPr>
          <p:cNvPr id="19" name="Segnaposto contenuto 2"/>
          <p:cNvSpPr>
            <a:spLocks noGrp="1"/>
          </p:cNvSpPr>
          <p:nvPr>
            <p:ph idx="15"/>
          </p:nvPr>
        </p:nvSpPr>
        <p:spPr>
          <a:xfrm>
            <a:off x="6186927" y="1100410"/>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a:t>Fare clic per modificare gli stili del testo dello schema</a:t>
            </a:r>
          </a:p>
        </p:txBody>
      </p:sp>
      <p:sp>
        <p:nvSpPr>
          <p:cNvPr id="16" name="Rettangolo 15"/>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178920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tore 1">
    <p:bg>
      <p:bgPr>
        <a:solidFill>
          <a:srgbClr val="284E83"/>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7" y="3299514"/>
            <a:ext cx="11261294" cy="694416"/>
          </a:xfrm>
        </p:spPr>
        <p:txBody>
          <a:bodyPr lIns="0" tIns="0" rIns="0" bIns="0" anchor="t" anchorCtr="0">
            <a:noAutofit/>
          </a:bodyPr>
          <a:lstStyle>
            <a:lvl1pPr>
              <a:defRPr sz="2000" baseline="0">
                <a:solidFill>
                  <a:schemeClr val="bg1"/>
                </a:solidFill>
                <a:latin typeface="Verdana" charset="0"/>
                <a:ea typeface="Verdana" charset="0"/>
                <a:cs typeface="Verdana" charset="0"/>
              </a:defRPr>
            </a:lvl1pPr>
          </a:lstStyle>
          <a:p>
            <a:r>
              <a:rPr lang="it-IT" dirty="0"/>
              <a:t>FARE CLIC PER INSERIRE TITOLO SEZIONE</a:t>
            </a:r>
            <a:br>
              <a:rPr lang="it-IT" dirty="0"/>
            </a:br>
            <a:r>
              <a:rPr lang="it-IT" dirty="0"/>
              <a:t>Sottotitolo sezione</a:t>
            </a:r>
          </a:p>
        </p:txBody>
      </p:sp>
    </p:spTree>
    <p:extLst>
      <p:ext uri="{BB962C8B-B14F-4D97-AF65-F5344CB8AC3E}">
        <p14:creationId xmlns:p14="http://schemas.microsoft.com/office/powerpoint/2010/main" val="60425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paratore 2">
    <p:bg>
      <p:bgPr>
        <a:solidFill>
          <a:srgbClr val="D9D9D6"/>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7" y="3299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SEZIONE</a:t>
            </a:r>
            <a:br>
              <a:rPr lang="it-IT" dirty="0"/>
            </a:br>
            <a:r>
              <a:rPr lang="it-IT" dirty="0"/>
              <a:t>Sottotitolo sezione</a:t>
            </a:r>
          </a:p>
        </p:txBody>
      </p:sp>
    </p:spTree>
    <p:extLst>
      <p:ext uri="{BB962C8B-B14F-4D97-AF65-F5344CB8AC3E}">
        <p14:creationId xmlns:p14="http://schemas.microsoft.com/office/powerpoint/2010/main" val="33892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uota 1">
    <p:spTree>
      <p:nvGrpSpPr>
        <p:cNvPr id="1" name=""/>
        <p:cNvGrpSpPr/>
        <p:nvPr/>
      </p:nvGrpSpPr>
      <p:grpSpPr>
        <a:xfrm>
          <a:off x="0" y="0"/>
          <a:ext cx="0" cy="0"/>
          <a:chOff x="0" y="0"/>
          <a:chExt cx="0" cy="0"/>
        </a:xfrm>
      </p:grpSpPr>
      <p:sp>
        <p:nvSpPr>
          <p:cNvPr id="8" name="Rettangolo 7"/>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data 2"/>
          <p:cNvSpPr>
            <a:spLocks noGrp="1"/>
          </p:cNvSpPr>
          <p:nvPr>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r>
              <a:rPr lang="it-IT"/>
              <a:t>8 novembre 2021</a:t>
            </a:r>
            <a:endParaRPr lang="it-IT" dirty="0"/>
          </a:p>
        </p:txBody>
      </p:sp>
      <p:sp>
        <p:nvSpPr>
          <p:cNvPr id="13" name="Segnaposto numero diapositiva 4"/>
          <p:cNvSpPr>
            <a:spLocks noGrp="1"/>
          </p:cNvSpPr>
          <p:nvPr>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15" name="Segnaposto testo 4"/>
          <p:cNvSpPr>
            <a:spLocks noGrp="1"/>
          </p:cNvSpPr>
          <p:nvPr>
            <p:ph type="body" sz="quarter" idx="15"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a:t>FARE CLIC PER INSERIRE </a:t>
            </a:r>
            <a:r>
              <a:rPr lang="it-IT" dirty="0"/>
              <a:t>IL TITOLO DELLA PRESENTAZIONE</a:t>
            </a:r>
          </a:p>
        </p:txBody>
      </p:sp>
      <p:sp>
        <p:nvSpPr>
          <p:cNvPr id="16" name="Rettangolo 15"/>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214630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uota 2">
    <p:spTree>
      <p:nvGrpSpPr>
        <p:cNvPr id="1" name=""/>
        <p:cNvGrpSpPr/>
        <p:nvPr/>
      </p:nvGrpSpPr>
      <p:grpSpPr>
        <a:xfrm>
          <a:off x="0" y="0"/>
          <a:ext cx="0" cy="0"/>
          <a:chOff x="0" y="0"/>
          <a:chExt cx="0" cy="0"/>
        </a:xfrm>
      </p:grpSpPr>
      <p:sp>
        <p:nvSpPr>
          <p:cNvPr id="16" name="Rettangolo 15"/>
          <p:cNvSpPr/>
          <p:nvPr userDrawn="1"/>
        </p:nvSpPr>
        <p:spPr>
          <a:xfrm>
            <a:off x="0" y="6222191"/>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Segnaposto data 2"/>
          <p:cNvSpPr>
            <a:spLocks noGrp="1"/>
          </p:cNvSpPr>
          <p:nvPr>
            <p:ph type="dt" sz="half" idx="10"/>
          </p:nvPr>
        </p:nvSpPr>
        <p:spPr>
          <a:xfrm>
            <a:off x="8639502" y="6474031"/>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r>
              <a:rPr lang="it-IT"/>
              <a:t>8 novembre 2021</a:t>
            </a:r>
            <a:endParaRPr lang="it-IT" dirty="0"/>
          </a:p>
        </p:txBody>
      </p:sp>
      <p:sp>
        <p:nvSpPr>
          <p:cNvPr id="21" name="Segnaposto numero diapositiva 4"/>
          <p:cNvSpPr>
            <a:spLocks noGrp="1"/>
          </p:cNvSpPr>
          <p:nvPr>
            <p:ph type="sldNum" sz="quarter" idx="12"/>
          </p:nvPr>
        </p:nvSpPr>
        <p:spPr>
          <a:xfrm>
            <a:off x="10266504" y="6474031"/>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22"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23"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a:t>FARE CLIC PER INSERIRE IL TITOLO DELLA PRESENTAZIONE</a:t>
            </a:r>
          </a:p>
        </p:txBody>
      </p:sp>
      <p:sp>
        <p:nvSpPr>
          <p:cNvPr id="10" name="Rettangolo 9"/>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52008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2">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userDrawn="1"/>
        </p:nvSpPr>
        <p:spPr>
          <a:xfrm>
            <a:off x="1290754"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a:t>Fare clic per inserire logo partner</a:t>
            </a:r>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spTree>
    <p:extLst>
      <p:ext uri="{BB962C8B-B14F-4D97-AF65-F5344CB8AC3E}">
        <p14:creationId xmlns:p14="http://schemas.microsoft.com/office/powerpoint/2010/main" val="143653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3">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a:t>Fare clic per inserire logo partner</a:t>
            </a:r>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11" name="Rettangolo 10"/>
          <p:cNvSpPr/>
          <p:nvPr userDrawn="1"/>
        </p:nvSpPr>
        <p:spPr>
          <a:xfrm>
            <a:off x="1290754" y="1910258"/>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Tree>
    <p:extLst>
      <p:ext uri="{BB962C8B-B14F-4D97-AF65-F5344CB8AC3E}">
        <p14:creationId xmlns:p14="http://schemas.microsoft.com/office/powerpoint/2010/main" val="193758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4">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a:t>Fare clic per inserire logo partner</a:t>
            </a:r>
          </a:p>
        </p:txBody>
      </p:sp>
      <p:sp>
        <p:nvSpPr>
          <p:cNvPr id="8" name="Rettangolo 7"/>
          <p:cNvSpPr/>
          <p:nvPr userDrawn="1"/>
        </p:nvSpPr>
        <p:spPr>
          <a:xfrm>
            <a:off x="1290754" y="1903863"/>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4"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10"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pic>
        <p:nvPicPr>
          <p:cNvPr id="11" name="Immagine 10"/>
          <p:cNvPicPr>
            <a:picLocks noChangeAspect="1"/>
          </p:cNvPicPr>
          <p:nvPr userDrawn="1"/>
        </p:nvPicPr>
        <p:blipFill>
          <a:blip r:embed="rId2"/>
          <a:stretch>
            <a:fillRect/>
          </a:stretch>
        </p:blipFill>
        <p:spPr>
          <a:xfrm>
            <a:off x="1501684" y="2095441"/>
            <a:ext cx="1026490" cy="388258"/>
          </a:xfrm>
          <a:prstGeom prst="rect">
            <a:avLst/>
          </a:prstGeom>
        </p:spPr>
      </p:pic>
    </p:spTree>
    <p:extLst>
      <p:ext uri="{BB962C8B-B14F-4D97-AF65-F5344CB8AC3E}">
        <p14:creationId xmlns:p14="http://schemas.microsoft.com/office/powerpoint/2010/main" val="20863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titolo 5">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userDrawn="1"/>
        </p:nvSpPr>
        <p:spPr>
          <a:xfrm>
            <a:off x="1290754"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a:t>Fare clic per inserire logo partner</a:t>
            </a:r>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pic>
        <p:nvPicPr>
          <p:cNvPr id="10" name="Immagine 9"/>
          <p:cNvPicPr>
            <a:picLocks noChangeAspect="1"/>
          </p:cNvPicPr>
          <p:nvPr userDrawn="1"/>
        </p:nvPicPr>
        <p:blipFill>
          <a:blip r:embed="rId2"/>
          <a:stretch>
            <a:fillRect/>
          </a:stretch>
        </p:blipFill>
        <p:spPr>
          <a:xfrm>
            <a:off x="1501684" y="2095441"/>
            <a:ext cx="1026490" cy="388258"/>
          </a:xfrm>
          <a:prstGeom prst="rect">
            <a:avLst/>
          </a:prstGeom>
        </p:spPr>
      </p:pic>
    </p:spTree>
    <p:extLst>
      <p:ext uri="{BB962C8B-B14F-4D97-AF65-F5344CB8AC3E}">
        <p14:creationId xmlns:p14="http://schemas.microsoft.com/office/powerpoint/2010/main" val="99608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titolo 6">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a:t>Fare clic per inserire logo partner</a:t>
            </a:r>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sp>
        <p:nvSpPr>
          <p:cNvPr id="10" name="Rettangolo 9"/>
          <p:cNvSpPr/>
          <p:nvPr userDrawn="1"/>
        </p:nvSpPr>
        <p:spPr>
          <a:xfrm>
            <a:off x="1290754"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Immagine 10"/>
          <p:cNvPicPr>
            <a:picLocks noChangeAspect="1"/>
          </p:cNvPicPr>
          <p:nvPr userDrawn="1"/>
        </p:nvPicPr>
        <p:blipFill>
          <a:blip r:embed="rId2"/>
          <a:stretch>
            <a:fillRect/>
          </a:stretch>
        </p:blipFill>
        <p:spPr>
          <a:xfrm>
            <a:off x="1501684" y="2095441"/>
            <a:ext cx="1026490" cy="388258"/>
          </a:xfrm>
          <a:prstGeom prst="rect">
            <a:avLst/>
          </a:prstGeom>
        </p:spPr>
      </p:pic>
    </p:spTree>
    <p:extLst>
      <p:ext uri="{BB962C8B-B14F-4D97-AF65-F5344CB8AC3E}">
        <p14:creationId xmlns:p14="http://schemas.microsoft.com/office/powerpoint/2010/main" val="193011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SLIDE</a:t>
            </a:r>
            <a:br>
              <a:rPr lang="it-IT" dirty="0"/>
            </a:br>
            <a:r>
              <a:rPr lang="it-IT" dirty="0"/>
              <a:t>Sottotitolo slide</a:t>
            </a:r>
          </a:p>
        </p:txBody>
      </p:sp>
      <p:sp>
        <p:nvSpPr>
          <p:cNvPr id="3" name="Segnaposto contenuto 2"/>
          <p:cNvSpPr>
            <a:spLocks noGrp="1"/>
          </p:cNvSpPr>
          <p:nvPr userDrawn="1">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
        <p:nvSpPr>
          <p:cNvPr id="17" name="Segnaposto data 2"/>
          <p:cNvSpPr>
            <a:spLocks noGrp="1"/>
          </p:cNvSpPr>
          <p:nvPr userDrawn="1">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r>
              <a:rPr lang="it-IT"/>
              <a:t>8 novembre 2021</a:t>
            </a:r>
            <a:endParaRPr lang="it-IT" dirty="0"/>
          </a:p>
        </p:txBody>
      </p:sp>
      <p:sp>
        <p:nvSpPr>
          <p:cNvPr id="18" name="Segnaposto numero diapositiva 4"/>
          <p:cNvSpPr>
            <a:spLocks noGrp="1"/>
          </p:cNvSpPr>
          <p:nvPr userDrawn="1">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5"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a:t>FARE CLIC PER INSERIRE </a:t>
            </a:r>
            <a:r>
              <a:rPr lang="it-IT" dirty="0"/>
              <a:t>IL TITOLO DELLA PRESENTAZIONE</a:t>
            </a:r>
          </a:p>
        </p:txBody>
      </p:sp>
    </p:spTree>
    <p:extLst>
      <p:ext uri="{BB962C8B-B14F-4D97-AF65-F5344CB8AC3E}">
        <p14:creationId xmlns:p14="http://schemas.microsoft.com/office/powerpoint/2010/main" val="61550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olo e contenuto 2">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SLIDE</a:t>
            </a:r>
            <a:br>
              <a:rPr lang="it-IT" dirty="0"/>
            </a:br>
            <a:r>
              <a:rPr lang="it-IT" dirty="0"/>
              <a:t>Sottotitolo slide</a:t>
            </a:r>
          </a:p>
        </p:txBody>
      </p:sp>
      <p:sp>
        <p:nvSpPr>
          <p:cNvPr id="17" name="Segnaposto data 2"/>
          <p:cNvSpPr>
            <a:spLocks noGrp="1"/>
          </p:cNvSpPr>
          <p:nvPr userDrawn="1">
            <p:ph type="dt" sz="half" idx="10"/>
          </p:nvPr>
        </p:nvSpPr>
        <p:spPr>
          <a:xfrm>
            <a:off x="8639502" y="6474031"/>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r>
              <a:rPr lang="it-IT"/>
              <a:t>8 novembre 2021</a:t>
            </a:r>
            <a:endParaRPr lang="it-IT" dirty="0"/>
          </a:p>
        </p:txBody>
      </p:sp>
      <p:sp>
        <p:nvSpPr>
          <p:cNvPr id="18" name="Segnaposto numero diapositiva 4"/>
          <p:cNvSpPr>
            <a:spLocks noGrp="1"/>
          </p:cNvSpPr>
          <p:nvPr userDrawn="1">
            <p:ph type="sldNum" sz="quarter" idx="12"/>
          </p:nvPr>
        </p:nvSpPr>
        <p:spPr>
          <a:xfrm>
            <a:off x="10266504" y="6474031"/>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3"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14"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a:t>FARE CLIC PER INSERIRE IL TITOLO DELLA PRESENTAZIONE</a:t>
            </a:r>
          </a:p>
        </p:txBody>
      </p:sp>
      <p:sp>
        <p:nvSpPr>
          <p:cNvPr id="15" name="Segnaposto contenuto 2"/>
          <p:cNvSpPr>
            <a:spLocks noGrp="1"/>
          </p:cNvSpPr>
          <p:nvPr>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
        <p:nvSpPr>
          <p:cNvPr id="12" name="Rettangolo 11"/>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37776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e contenuti 1">
    <p:spTree>
      <p:nvGrpSpPr>
        <p:cNvPr id="1" name=""/>
        <p:cNvGrpSpPr/>
        <p:nvPr/>
      </p:nvGrpSpPr>
      <p:grpSpPr>
        <a:xfrm>
          <a:off x="0" y="0"/>
          <a:ext cx="0" cy="0"/>
          <a:chOff x="0" y="0"/>
          <a:chExt cx="0" cy="0"/>
        </a:xfrm>
      </p:grpSpPr>
      <p:sp>
        <p:nvSpPr>
          <p:cNvPr id="10" name="Segnaposto contenuto 2"/>
          <p:cNvSpPr>
            <a:spLocks noGrp="1"/>
          </p:cNvSpPr>
          <p:nvPr>
            <p:ph idx="1"/>
          </p:nvPr>
        </p:nvSpPr>
        <p:spPr>
          <a:xfrm>
            <a:off x="458265" y="1100410"/>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a:t>Fare clic per modificare gli stili del testo dello schema</a:t>
            </a:r>
          </a:p>
        </p:txBody>
      </p:sp>
      <p:sp>
        <p:nvSpPr>
          <p:cNvPr id="11" name="Segnaposto contenuto 2"/>
          <p:cNvSpPr>
            <a:spLocks noGrp="1"/>
          </p:cNvSpPr>
          <p:nvPr>
            <p:ph idx="13"/>
          </p:nvPr>
        </p:nvSpPr>
        <p:spPr>
          <a:xfrm>
            <a:off x="6186927" y="1100410"/>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a:t>Fare clic per modificare gli stili del testo dello schema</a:t>
            </a:r>
          </a:p>
        </p:txBody>
      </p:sp>
      <p:sp>
        <p:nvSpPr>
          <p:cNvPr id="17" name="Titolo 1"/>
          <p:cNvSpPr>
            <a:spLocks noGrp="1"/>
          </p:cNvSpPr>
          <p:nvPr>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SLIDE</a:t>
            </a:r>
            <a:br>
              <a:rPr lang="it-IT" dirty="0"/>
            </a:br>
            <a:r>
              <a:rPr lang="it-IT" dirty="0"/>
              <a:t>Sottotitolo slide</a:t>
            </a:r>
          </a:p>
        </p:txBody>
      </p:sp>
      <p:sp>
        <p:nvSpPr>
          <p:cNvPr id="7" name="Rettangolo 6"/>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data 2"/>
          <p:cNvSpPr>
            <a:spLocks noGrp="1"/>
          </p:cNvSpPr>
          <p:nvPr>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r>
              <a:rPr lang="it-IT"/>
              <a:t>8 novembre 2021</a:t>
            </a:r>
            <a:endParaRPr lang="it-IT" dirty="0"/>
          </a:p>
        </p:txBody>
      </p:sp>
      <p:sp>
        <p:nvSpPr>
          <p:cNvPr id="16" name="Segnaposto numero diapositiva 4"/>
          <p:cNvSpPr>
            <a:spLocks noGrp="1"/>
          </p:cNvSpPr>
          <p:nvPr>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8"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19" name="Segnaposto testo 4"/>
          <p:cNvSpPr>
            <a:spLocks noGrp="1"/>
          </p:cNvSpPr>
          <p:nvPr>
            <p:ph type="body" sz="quarter" idx="15"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a:t>FARE CLIC PER INSERIRE </a:t>
            </a:r>
            <a:r>
              <a:rPr lang="it-IT" dirty="0"/>
              <a:t>IL TITOLO DELLA PRESENTAZIONE</a:t>
            </a:r>
          </a:p>
        </p:txBody>
      </p:sp>
      <p:sp>
        <p:nvSpPr>
          <p:cNvPr id="14" name="Rettangolo 13"/>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29501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3"/>
          </p:nvPr>
        </p:nvSpPr>
        <p:spPr>
          <a:xfrm>
            <a:off x="538655"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Inail Direzione regionale per la Toscana - "Salute e sicurezza sul lavoro: il ruolo dell'Inail"</a:t>
            </a:r>
          </a:p>
        </p:txBody>
      </p:sp>
      <p:sp>
        <p:nvSpPr>
          <p:cNvPr id="11" name="Segnaposto data 2"/>
          <p:cNvSpPr>
            <a:spLocks noGrp="1"/>
          </p:cNvSpPr>
          <p:nvPr>
            <p:ph type="dt" sz="half" idx="2"/>
          </p:nvPr>
        </p:nvSpPr>
        <p:spPr>
          <a:xfrm>
            <a:off x="838200" y="6356350"/>
            <a:ext cx="2743200" cy="365125"/>
          </a:xfrm>
          <a:prstGeom prst="rect">
            <a:avLst/>
          </a:prstGeom>
        </p:spPr>
        <p:txBody>
          <a:bodyPr/>
          <a:lstStyle/>
          <a:p>
            <a:r>
              <a:rPr lang="it-IT"/>
              <a:t>8 novembre 2021</a:t>
            </a:r>
          </a:p>
        </p:txBody>
      </p:sp>
      <p:sp>
        <p:nvSpPr>
          <p:cNvPr id="12" name="Segnaposto numero diapositiva 4"/>
          <p:cNvSpPr>
            <a:spLocks noGrp="1"/>
          </p:cNvSpPr>
          <p:nvPr>
            <p:ph type="sldNum" sz="quarter" idx="4"/>
          </p:nvPr>
        </p:nvSpPr>
        <p:spPr>
          <a:xfrm>
            <a:off x="8610600" y="6356350"/>
            <a:ext cx="2743200" cy="365125"/>
          </a:xfrm>
          <a:prstGeom prst="rect">
            <a:avLst/>
          </a:prstGeom>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29955865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4" r:id="rId4"/>
    <p:sldLayoutId id="2147483662" r:id="rId5"/>
    <p:sldLayoutId id="2147483663" r:id="rId6"/>
    <p:sldLayoutId id="2147483665" r:id="rId7"/>
    <p:sldLayoutId id="2147483650" r:id="rId8"/>
    <p:sldLayoutId id="2147483652" r:id="rId9"/>
    <p:sldLayoutId id="2147483654" r:id="rId10"/>
    <p:sldLayoutId id="2147483658" r:id="rId11"/>
    <p:sldLayoutId id="2147483667" r:id="rId12"/>
    <p:sldLayoutId id="2147483655" r:id="rId13"/>
    <p:sldLayoutId id="2147483666"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017891" y="1908442"/>
            <a:ext cx="8596634" cy="1323278"/>
          </a:xfrm>
        </p:spPr>
        <p:txBody>
          <a:bodyPr/>
          <a:lstStyle/>
          <a:p>
            <a:br>
              <a:rPr lang="it-IT" sz="1800" b="0" i="0" u="none" strike="noStrike" baseline="0" dirty="0">
                <a:solidFill>
                  <a:srgbClr val="000000"/>
                </a:solidFill>
                <a:latin typeface="Verdana" panose="020B0604030504040204" pitchFamily="34" charset="0"/>
              </a:rPr>
            </a:br>
            <a:r>
              <a:rPr lang="it-IT" sz="1800" b="0" i="0" u="none" strike="noStrike" baseline="0" dirty="0">
                <a:solidFill>
                  <a:srgbClr val="000000"/>
                </a:solidFill>
                <a:latin typeface="Verdana" panose="020B0604030504040204" pitchFamily="34" charset="0"/>
              </a:rPr>
              <a:t> </a:t>
            </a:r>
            <a:r>
              <a:rPr lang="it-IT" sz="2400" b="1" u="none" strike="noStrike" baseline="0" dirty="0">
                <a:solidFill>
                  <a:srgbClr val="002060"/>
                </a:solidFill>
                <a:latin typeface="Verdana" panose="020B0604030504040204" pitchFamily="34" charset="0"/>
              </a:rPr>
              <a:t>AVVISO PUBBLICO ISI INAIL 2023 </a:t>
            </a:r>
            <a:br>
              <a:rPr lang="it-IT" sz="2400" b="1" u="none" strike="noStrike" baseline="0" dirty="0">
                <a:solidFill>
                  <a:srgbClr val="002060"/>
                </a:solidFill>
                <a:latin typeface="Verdana" panose="020B0604030504040204" pitchFamily="34" charset="0"/>
              </a:rPr>
            </a:br>
            <a:br>
              <a:rPr lang="it-IT" sz="2400" b="1" u="none" strike="noStrike" baseline="0" dirty="0">
                <a:solidFill>
                  <a:srgbClr val="002060"/>
                </a:solidFill>
                <a:latin typeface="Verdana" panose="020B0604030504040204" pitchFamily="34" charset="0"/>
              </a:rPr>
            </a:br>
            <a:br>
              <a:rPr lang="it-IT" sz="2400" b="1" u="none" strike="noStrike" baseline="0" dirty="0">
                <a:solidFill>
                  <a:srgbClr val="002060"/>
                </a:solidFill>
                <a:latin typeface="Verdana" panose="020B0604030504040204" pitchFamily="34" charset="0"/>
              </a:rPr>
            </a:br>
            <a:br>
              <a:rPr lang="it-IT" sz="2400" b="1" u="none" strike="noStrike" baseline="0" dirty="0">
                <a:solidFill>
                  <a:srgbClr val="002060"/>
                </a:solidFill>
                <a:latin typeface="Verdana" panose="020B0604030504040204" pitchFamily="34" charset="0"/>
              </a:rPr>
            </a:br>
            <a:br>
              <a:rPr lang="it-IT" sz="2400" b="1" u="none" strike="noStrike" baseline="0" dirty="0">
                <a:solidFill>
                  <a:srgbClr val="002060"/>
                </a:solidFill>
                <a:latin typeface="Verdana" panose="020B0604030504040204" pitchFamily="34" charset="0"/>
              </a:rPr>
            </a:br>
            <a:br>
              <a:rPr lang="it-IT" sz="2400" b="1" u="none" strike="noStrike" baseline="0" dirty="0">
                <a:solidFill>
                  <a:srgbClr val="002060"/>
                </a:solidFill>
                <a:latin typeface="Verdana" panose="020B0604030504040204" pitchFamily="34" charset="0"/>
              </a:rPr>
            </a:br>
            <a:r>
              <a:rPr lang="it-IT" sz="2400" b="1" u="none" strike="noStrike" baseline="0" dirty="0">
                <a:solidFill>
                  <a:schemeClr val="bg1"/>
                </a:solidFill>
                <a:latin typeface="Verdana" panose="020B0604030504040204" pitchFamily="34" charset="0"/>
              </a:rPr>
              <a:t>Allegato 1.2 – Progetti per l’adozione di modelli organizzativi e di responsabilità sociale</a:t>
            </a:r>
            <a:endParaRPr lang="it-IT" sz="2400" dirty="0">
              <a:solidFill>
                <a:schemeClr val="bg1"/>
              </a:solidFill>
            </a:endParaRPr>
          </a:p>
        </p:txBody>
      </p:sp>
      <p:sp>
        <p:nvSpPr>
          <p:cNvPr id="4" name="Segnaposto testo 3"/>
          <p:cNvSpPr>
            <a:spLocks noGrp="1"/>
          </p:cNvSpPr>
          <p:nvPr>
            <p:ph type="body" sz="quarter" idx="14"/>
          </p:nvPr>
        </p:nvSpPr>
        <p:spPr>
          <a:xfrm>
            <a:off x="2596298" y="785809"/>
            <a:ext cx="8308769" cy="646383"/>
          </a:xfrm>
        </p:spPr>
        <p:txBody>
          <a:bodyPr/>
          <a:lstStyle/>
          <a:p>
            <a:pPr>
              <a:lnSpc>
                <a:spcPct val="100000"/>
              </a:lnSpc>
            </a:pPr>
            <a:br>
              <a:rPr lang="it-IT" dirty="0"/>
            </a:br>
            <a:br>
              <a:rPr lang="it-IT" dirty="0"/>
            </a:br>
            <a:br>
              <a:rPr lang="it-IT" dirty="0"/>
            </a:br>
            <a:br>
              <a:rPr lang="it-IT" dirty="0"/>
            </a:br>
            <a:br>
              <a:rPr lang="it-IT" dirty="0"/>
            </a:br>
            <a:endParaRPr lang="it-IT" dirty="0"/>
          </a:p>
        </p:txBody>
      </p:sp>
      <p:sp>
        <p:nvSpPr>
          <p:cNvPr id="5" name="Segnaposto testo 4"/>
          <p:cNvSpPr>
            <a:spLocks noGrp="1"/>
          </p:cNvSpPr>
          <p:nvPr>
            <p:ph type="body" sz="quarter" idx="15"/>
          </p:nvPr>
        </p:nvSpPr>
        <p:spPr>
          <a:xfrm>
            <a:off x="2596299" y="343111"/>
            <a:ext cx="4719909" cy="235221"/>
          </a:xfrm>
        </p:spPr>
        <p:txBody>
          <a:bodyPr/>
          <a:lstStyle/>
          <a:p>
            <a:r>
              <a:rPr lang="it-IT" dirty="0"/>
              <a:t>Firenze, 6 maggio 2024</a:t>
            </a:r>
          </a:p>
          <a:p>
            <a:endParaRPr lang="it-IT" dirty="0"/>
          </a:p>
        </p:txBody>
      </p:sp>
      <p:sp>
        <p:nvSpPr>
          <p:cNvPr id="2" name="CasellaDiTesto 1">
            <a:extLst>
              <a:ext uri="{FF2B5EF4-FFF2-40B4-BE49-F238E27FC236}">
                <a16:creationId xmlns:a16="http://schemas.microsoft.com/office/drawing/2014/main" id="{06DCE6C4-B725-3728-23A5-B4FF28BB11B2}"/>
              </a:ext>
            </a:extLst>
          </p:cNvPr>
          <p:cNvSpPr txBox="1"/>
          <p:nvPr/>
        </p:nvSpPr>
        <p:spPr>
          <a:xfrm>
            <a:off x="3017891" y="6072191"/>
            <a:ext cx="7794703" cy="400110"/>
          </a:xfrm>
          <a:prstGeom prst="rect">
            <a:avLst/>
          </a:prstGeom>
          <a:noFill/>
        </p:spPr>
        <p:txBody>
          <a:bodyPr wrap="square" rtlCol="0">
            <a:spAutoFit/>
          </a:bodyPr>
          <a:lstStyle/>
          <a:p>
            <a:r>
              <a:rPr lang="it-IT" sz="2000" dirty="0">
                <a:solidFill>
                  <a:schemeClr val="bg1"/>
                </a:solidFill>
                <a:latin typeface="Verdana" panose="020B0604030504040204" pitchFamily="34" charset="0"/>
                <a:ea typeface="Verdana" panose="020B0604030504040204" pitchFamily="34" charset="0"/>
              </a:rPr>
              <a:t>VALORI LUCA – DIREZIONE REGIONALE TOSCANA CTSS </a:t>
            </a:r>
          </a:p>
        </p:txBody>
      </p:sp>
    </p:spTree>
    <p:extLst>
      <p:ext uri="{BB962C8B-B14F-4D97-AF65-F5344CB8AC3E}">
        <p14:creationId xmlns:p14="http://schemas.microsoft.com/office/powerpoint/2010/main" val="221187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10</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66EF09B5-FFA3-E4FB-AA24-6AE031ED3651}"/>
              </a:ext>
            </a:extLst>
          </p:cNvPr>
          <p:cNvPicPr>
            <a:picLocks noChangeAspect="1"/>
          </p:cNvPicPr>
          <p:nvPr/>
        </p:nvPicPr>
        <p:blipFill>
          <a:blip r:embed="rId2"/>
          <a:stretch>
            <a:fillRect/>
          </a:stretch>
        </p:blipFill>
        <p:spPr>
          <a:xfrm>
            <a:off x="1512490" y="648674"/>
            <a:ext cx="9167019" cy="5512393"/>
          </a:xfrm>
          <a:prstGeom prst="rect">
            <a:avLst/>
          </a:prstGeom>
        </p:spPr>
      </p:pic>
      <p:sp>
        <p:nvSpPr>
          <p:cNvPr id="11" name="CasellaDiTesto 10">
            <a:extLst>
              <a:ext uri="{FF2B5EF4-FFF2-40B4-BE49-F238E27FC236}">
                <a16:creationId xmlns:a16="http://schemas.microsoft.com/office/drawing/2014/main" id="{D4A855D4-FF7B-111B-0645-264501FEB9AA}"/>
              </a:ext>
            </a:extLst>
          </p:cNvPr>
          <p:cNvSpPr txBox="1"/>
          <p:nvPr/>
        </p:nvSpPr>
        <p:spPr>
          <a:xfrm>
            <a:off x="142373" y="104223"/>
            <a:ext cx="12292791"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1.2 Progetti per l’adozione di modelli organizzativi e di responsabilità sociale</a:t>
            </a:r>
            <a:endParaRPr lang="it-IT" dirty="0">
              <a:solidFill>
                <a:srgbClr val="002060"/>
              </a:solidFill>
            </a:endParaRPr>
          </a:p>
        </p:txBody>
      </p:sp>
    </p:spTree>
    <p:extLst>
      <p:ext uri="{BB962C8B-B14F-4D97-AF65-F5344CB8AC3E}">
        <p14:creationId xmlns:p14="http://schemas.microsoft.com/office/powerpoint/2010/main" val="82907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017891" y="1908442"/>
            <a:ext cx="8596634" cy="1323278"/>
          </a:xfrm>
        </p:spPr>
        <p:txBody>
          <a:bodyPr/>
          <a:lstStyle/>
          <a:p>
            <a:br>
              <a:rPr lang="it-IT" sz="1800" b="0" i="0" u="none" strike="noStrike" baseline="0" dirty="0">
                <a:solidFill>
                  <a:srgbClr val="000000"/>
                </a:solidFill>
                <a:latin typeface="Verdana" panose="020B0604030504040204" pitchFamily="34" charset="0"/>
              </a:rPr>
            </a:br>
            <a:r>
              <a:rPr lang="it-IT" sz="1800" b="0" i="0" u="none" strike="noStrike" baseline="0" dirty="0">
                <a:solidFill>
                  <a:srgbClr val="000000"/>
                </a:solidFill>
                <a:latin typeface="Verdana" panose="020B0604030504040204" pitchFamily="34" charset="0"/>
              </a:rPr>
              <a:t> </a:t>
            </a:r>
            <a:r>
              <a:rPr lang="it-IT" sz="2400" b="1" u="none" strike="noStrike" baseline="0" dirty="0">
                <a:solidFill>
                  <a:srgbClr val="002060"/>
                </a:solidFill>
                <a:latin typeface="Verdana" panose="020B0604030504040204" pitchFamily="34" charset="0"/>
              </a:rPr>
              <a:t>AVVISO PUBBLICO ISI INAIL 2023 </a:t>
            </a:r>
            <a:br>
              <a:rPr lang="it-IT" sz="2400" b="1" u="none" strike="noStrike" baseline="0" dirty="0">
                <a:solidFill>
                  <a:srgbClr val="002060"/>
                </a:solidFill>
                <a:latin typeface="Verdana" panose="020B0604030504040204" pitchFamily="34" charset="0"/>
              </a:rPr>
            </a:br>
            <a:br>
              <a:rPr lang="it-IT" sz="2400" b="1" u="none" strike="noStrike" baseline="0" dirty="0">
                <a:solidFill>
                  <a:srgbClr val="002060"/>
                </a:solidFill>
                <a:latin typeface="Verdana" panose="020B0604030504040204" pitchFamily="34" charset="0"/>
              </a:rPr>
            </a:br>
            <a:br>
              <a:rPr lang="it-IT" sz="2400" b="1" u="none" strike="noStrike" baseline="0" dirty="0">
                <a:solidFill>
                  <a:srgbClr val="002060"/>
                </a:solidFill>
                <a:latin typeface="Verdana" panose="020B0604030504040204" pitchFamily="34" charset="0"/>
              </a:rPr>
            </a:br>
            <a:br>
              <a:rPr lang="it-IT" sz="2400" b="1" u="none" strike="noStrike" baseline="0" dirty="0">
                <a:solidFill>
                  <a:srgbClr val="002060"/>
                </a:solidFill>
                <a:latin typeface="Verdana" panose="020B0604030504040204" pitchFamily="34" charset="0"/>
              </a:rPr>
            </a:br>
            <a:br>
              <a:rPr lang="it-IT" sz="2400" b="1" u="none" strike="noStrike" baseline="0" dirty="0">
                <a:solidFill>
                  <a:srgbClr val="002060"/>
                </a:solidFill>
                <a:latin typeface="Verdana" panose="020B0604030504040204" pitchFamily="34" charset="0"/>
              </a:rPr>
            </a:br>
            <a:br>
              <a:rPr lang="it-IT" sz="2400" b="1" u="none" strike="noStrike" baseline="0" dirty="0">
                <a:solidFill>
                  <a:srgbClr val="002060"/>
                </a:solidFill>
                <a:latin typeface="Verdana" panose="020B0604030504040204" pitchFamily="34" charset="0"/>
              </a:rPr>
            </a:br>
            <a:r>
              <a:rPr lang="it-IT" sz="2400" b="1" u="none" strike="noStrike" baseline="0" dirty="0">
                <a:solidFill>
                  <a:schemeClr val="bg1"/>
                </a:solidFill>
                <a:latin typeface="Verdana" panose="020B0604030504040204" pitchFamily="34" charset="0"/>
              </a:rPr>
              <a:t>Allegato 2: Progetti per la riduzione dei rischi infortunistici</a:t>
            </a:r>
            <a:endParaRPr lang="it-IT" sz="2400" dirty="0">
              <a:solidFill>
                <a:schemeClr val="bg1"/>
              </a:solidFill>
            </a:endParaRPr>
          </a:p>
        </p:txBody>
      </p:sp>
      <p:sp>
        <p:nvSpPr>
          <p:cNvPr id="4" name="Segnaposto testo 3"/>
          <p:cNvSpPr>
            <a:spLocks noGrp="1"/>
          </p:cNvSpPr>
          <p:nvPr>
            <p:ph type="body" sz="quarter" idx="14"/>
          </p:nvPr>
        </p:nvSpPr>
        <p:spPr>
          <a:xfrm>
            <a:off x="2596298" y="785809"/>
            <a:ext cx="8308769" cy="646383"/>
          </a:xfrm>
        </p:spPr>
        <p:txBody>
          <a:bodyPr/>
          <a:lstStyle/>
          <a:p>
            <a:pPr>
              <a:lnSpc>
                <a:spcPct val="100000"/>
              </a:lnSpc>
            </a:pPr>
            <a:br>
              <a:rPr lang="it-IT" dirty="0"/>
            </a:br>
            <a:br>
              <a:rPr lang="it-IT" dirty="0"/>
            </a:br>
            <a:br>
              <a:rPr lang="it-IT" dirty="0"/>
            </a:br>
            <a:br>
              <a:rPr lang="it-IT" dirty="0"/>
            </a:br>
            <a:br>
              <a:rPr lang="it-IT" dirty="0"/>
            </a:br>
            <a:endParaRPr lang="it-IT" dirty="0"/>
          </a:p>
        </p:txBody>
      </p:sp>
      <p:sp>
        <p:nvSpPr>
          <p:cNvPr id="5" name="Segnaposto testo 4"/>
          <p:cNvSpPr>
            <a:spLocks noGrp="1"/>
          </p:cNvSpPr>
          <p:nvPr>
            <p:ph type="body" sz="quarter" idx="15"/>
          </p:nvPr>
        </p:nvSpPr>
        <p:spPr>
          <a:xfrm>
            <a:off x="2596299" y="343111"/>
            <a:ext cx="4719909" cy="235221"/>
          </a:xfrm>
        </p:spPr>
        <p:txBody>
          <a:bodyPr/>
          <a:lstStyle/>
          <a:p>
            <a:r>
              <a:rPr lang="it-IT" dirty="0"/>
              <a:t>Firenze, 6 maggio 2024</a:t>
            </a:r>
          </a:p>
          <a:p>
            <a:endParaRPr lang="it-IT" dirty="0"/>
          </a:p>
        </p:txBody>
      </p:sp>
      <p:sp>
        <p:nvSpPr>
          <p:cNvPr id="2" name="CasellaDiTesto 1">
            <a:extLst>
              <a:ext uri="{FF2B5EF4-FFF2-40B4-BE49-F238E27FC236}">
                <a16:creationId xmlns:a16="http://schemas.microsoft.com/office/drawing/2014/main" id="{06DCE6C4-B725-3728-23A5-B4FF28BB11B2}"/>
              </a:ext>
            </a:extLst>
          </p:cNvPr>
          <p:cNvSpPr txBox="1"/>
          <p:nvPr/>
        </p:nvSpPr>
        <p:spPr>
          <a:xfrm>
            <a:off x="3017891" y="6072191"/>
            <a:ext cx="7794703" cy="400110"/>
          </a:xfrm>
          <a:prstGeom prst="rect">
            <a:avLst/>
          </a:prstGeom>
          <a:noFill/>
        </p:spPr>
        <p:txBody>
          <a:bodyPr wrap="square" rtlCol="0">
            <a:spAutoFit/>
          </a:bodyPr>
          <a:lstStyle/>
          <a:p>
            <a:r>
              <a:rPr lang="it-IT" sz="2000" dirty="0">
                <a:solidFill>
                  <a:schemeClr val="bg1"/>
                </a:solidFill>
                <a:latin typeface="Verdana" panose="020B0604030504040204" pitchFamily="34" charset="0"/>
                <a:ea typeface="Verdana" panose="020B0604030504040204" pitchFamily="34" charset="0"/>
              </a:rPr>
              <a:t>VALORI LUCA – DIREZIONE REGIONALE TOSCANA CTSS </a:t>
            </a:r>
          </a:p>
        </p:txBody>
      </p:sp>
    </p:spTree>
    <p:extLst>
      <p:ext uri="{BB962C8B-B14F-4D97-AF65-F5344CB8AC3E}">
        <p14:creationId xmlns:p14="http://schemas.microsoft.com/office/powerpoint/2010/main" val="246923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12</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DE196544-C53F-CA8A-00D8-1344768D7ACF}"/>
              </a:ext>
            </a:extLst>
          </p:cNvPr>
          <p:cNvPicPr>
            <a:picLocks noChangeAspect="1"/>
          </p:cNvPicPr>
          <p:nvPr/>
        </p:nvPicPr>
        <p:blipFill>
          <a:blip r:embed="rId2"/>
          <a:stretch>
            <a:fillRect/>
          </a:stretch>
        </p:blipFill>
        <p:spPr>
          <a:xfrm>
            <a:off x="410503" y="2470563"/>
            <a:ext cx="11356817" cy="1916873"/>
          </a:xfrm>
          <a:prstGeom prst="rect">
            <a:avLst/>
          </a:prstGeom>
        </p:spPr>
      </p:pic>
      <p:sp>
        <p:nvSpPr>
          <p:cNvPr id="11" name="CasellaDiTesto 10">
            <a:extLst>
              <a:ext uri="{FF2B5EF4-FFF2-40B4-BE49-F238E27FC236}">
                <a16:creationId xmlns:a16="http://schemas.microsoft.com/office/drawing/2014/main" id="{FCD8B499-1B6E-40B7-EB7D-49CE4F20FFDD}"/>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spTree>
    <p:extLst>
      <p:ext uri="{BB962C8B-B14F-4D97-AF65-F5344CB8AC3E}">
        <p14:creationId xmlns:p14="http://schemas.microsoft.com/office/powerpoint/2010/main" val="427566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13</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sp>
        <p:nvSpPr>
          <p:cNvPr id="7" name="Rettangolo 6">
            <a:extLst>
              <a:ext uri="{FF2B5EF4-FFF2-40B4-BE49-F238E27FC236}">
                <a16:creationId xmlns:a16="http://schemas.microsoft.com/office/drawing/2014/main" id="{888BE38D-5A4D-DDEE-BE5F-C34C5ECE0D21}"/>
              </a:ext>
            </a:extLst>
          </p:cNvPr>
          <p:cNvSpPr/>
          <p:nvPr/>
        </p:nvSpPr>
        <p:spPr>
          <a:xfrm>
            <a:off x="599960" y="1214870"/>
            <a:ext cx="11051816" cy="3788025"/>
          </a:xfrm>
          <a:prstGeom prst="rect">
            <a:avLst/>
          </a:prstGeom>
        </p:spPr>
        <p:txBody>
          <a:bodyPr wrap="square">
            <a:spAutoFit/>
          </a:bodyPr>
          <a:lstStyle/>
          <a:p>
            <a:pPr algn="just">
              <a:lnSpc>
                <a:spcPct val="114000"/>
              </a:lnSpc>
            </a:pPr>
            <a:r>
              <a:rPr lang="it-IT" sz="2000" b="1" dirty="0">
                <a:solidFill>
                  <a:srgbClr val="002060"/>
                </a:solidFill>
                <a:latin typeface="Verdana" panose="020B0604030504040204" pitchFamily="34" charset="0"/>
              </a:rPr>
              <a:t>Importo progetto </a:t>
            </a:r>
            <a:r>
              <a:rPr lang="it-IT" sz="2000" dirty="0">
                <a:solidFill>
                  <a:srgbClr val="002060"/>
                </a:solidFill>
                <a:latin typeface="Verdana" panose="020B0604030504040204" pitchFamily="34" charset="0"/>
              </a:rPr>
              <a:t>finanziabile al </a:t>
            </a:r>
            <a:r>
              <a:rPr lang="it-IT" sz="2000" b="1" dirty="0">
                <a:solidFill>
                  <a:srgbClr val="002060"/>
                </a:solidFill>
                <a:latin typeface="Verdana" panose="020B0604030504040204" pitchFamily="34" charset="0"/>
              </a:rPr>
              <a:t>65%</a:t>
            </a:r>
            <a:r>
              <a:rPr lang="it-IT" sz="2000" dirty="0">
                <a:solidFill>
                  <a:srgbClr val="002060"/>
                </a:solidFill>
                <a:latin typeface="Verdana" panose="020B0604030504040204" pitchFamily="34" charset="0"/>
              </a:rPr>
              <a:t> </a:t>
            </a:r>
          </a:p>
          <a:p>
            <a:pPr algn="just">
              <a:lnSpc>
                <a:spcPct val="114000"/>
              </a:lnSpc>
            </a:pPr>
            <a:r>
              <a:rPr lang="it-IT" sz="2000" dirty="0">
                <a:solidFill>
                  <a:srgbClr val="002060"/>
                </a:solidFill>
                <a:latin typeface="Verdana" panose="020B0604030504040204" pitchFamily="34" charset="0"/>
              </a:rPr>
              <a:t>(compreso tra contributo minimo erogabile 5000€ e massimo erogabile 130000€) </a:t>
            </a:r>
          </a:p>
          <a:p>
            <a:pPr algn="just"/>
            <a:endParaRPr lang="it-IT" sz="2000" dirty="0">
              <a:solidFill>
                <a:srgbClr val="002060"/>
              </a:solidFill>
              <a:latin typeface="Verdana" panose="020B0604030504040204" pitchFamily="34" charset="0"/>
            </a:endParaRPr>
          </a:p>
          <a:p>
            <a:pPr algn="just"/>
            <a:r>
              <a:rPr lang="it-IT" sz="2000" dirty="0">
                <a:solidFill>
                  <a:srgbClr val="002060"/>
                </a:solidFill>
                <a:latin typeface="Verdana" panose="020B0604030504040204" pitchFamily="34" charset="0"/>
              </a:rPr>
              <a:t>Acquisto </a:t>
            </a:r>
            <a:r>
              <a:rPr lang="it-IT" sz="2000" b="1" dirty="0">
                <a:solidFill>
                  <a:srgbClr val="002060"/>
                </a:solidFill>
                <a:latin typeface="Verdana" panose="020B0604030504040204" pitchFamily="34" charset="0"/>
              </a:rPr>
              <a:t>trattori</a:t>
            </a:r>
            <a:r>
              <a:rPr lang="it-IT" sz="2000" dirty="0">
                <a:solidFill>
                  <a:srgbClr val="002060"/>
                </a:solidFill>
                <a:latin typeface="Verdana" panose="020B0604030504040204" pitchFamily="34" charset="0"/>
              </a:rPr>
              <a:t> o </a:t>
            </a:r>
            <a:r>
              <a:rPr lang="it-IT" sz="2000" b="1" dirty="0">
                <a:solidFill>
                  <a:srgbClr val="002060"/>
                </a:solidFill>
                <a:latin typeface="Verdana" panose="020B0604030504040204" pitchFamily="34" charset="0"/>
              </a:rPr>
              <a:t>macchine</a:t>
            </a:r>
            <a:r>
              <a:rPr lang="it-IT" sz="2000" dirty="0">
                <a:solidFill>
                  <a:srgbClr val="002060"/>
                </a:solidFill>
                <a:latin typeface="Verdana" panose="020B0604030504040204" pitchFamily="34" charset="0"/>
              </a:rPr>
              <a:t>: spese ammissibili  calcolate, al netto dell’IVA, con riferimento ai </a:t>
            </a:r>
            <a:r>
              <a:rPr lang="it-IT" sz="2000" u="sng" dirty="0">
                <a:solidFill>
                  <a:srgbClr val="002060"/>
                </a:solidFill>
                <a:latin typeface="Verdana" panose="020B0604030504040204" pitchFamily="34" charset="0"/>
              </a:rPr>
              <a:t>preventivi</a:t>
            </a:r>
            <a:r>
              <a:rPr lang="it-IT" sz="2000" dirty="0">
                <a:solidFill>
                  <a:srgbClr val="002060"/>
                </a:solidFill>
                <a:latin typeface="Verdana" panose="020B0604030504040204" pitchFamily="34" charset="0"/>
              </a:rPr>
              <a:t> e, comunque, nei limiti dell’</a:t>
            </a:r>
            <a:r>
              <a:rPr lang="it-IT" sz="2000" b="1" dirty="0">
                <a:solidFill>
                  <a:srgbClr val="002060"/>
                </a:solidFill>
                <a:latin typeface="Verdana" panose="020B0604030504040204" pitchFamily="34" charset="0"/>
              </a:rPr>
              <a:t>80%</a:t>
            </a:r>
            <a:r>
              <a:rPr lang="it-IT" sz="2000" dirty="0">
                <a:solidFill>
                  <a:srgbClr val="002060"/>
                </a:solidFill>
                <a:latin typeface="Verdana" panose="020B0604030504040204" pitchFamily="34" charset="0"/>
              </a:rPr>
              <a:t> del prezzo di </a:t>
            </a:r>
            <a:r>
              <a:rPr lang="it-IT" sz="2000" u="sng" dirty="0">
                <a:solidFill>
                  <a:srgbClr val="002060"/>
                </a:solidFill>
                <a:latin typeface="Verdana" panose="020B0604030504040204" pitchFamily="34" charset="0"/>
              </a:rPr>
              <a:t>listino</a:t>
            </a:r>
            <a:r>
              <a:rPr lang="it-IT" sz="2000" dirty="0">
                <a:solidFill>
                  <a:srgbClr val="002060"/>
                </a:solidFill>
                <a:latin typeface="Verdana" panose="020B0604030504040204" pitchFamily="34" charset="0"/>
              </a:rPr>
              <a:t> </a:t>
            </a:r>
          </a:p>
          <a:p>
            <a:pPr algn="just">
              <a:lnSpc>
                <a:spcPct val="114000"/>
              </a:lnSpc>
            </a:pPr>
            <a:endParaRPr lang="it-IT" sz="2000" dirty="0">
              <a:solidFill>
                <a:srgbClr val="002060"/>
              </a:solidFill>
              <a:latin typeface="Verdana" panose="020B0604030504040204" pitchFamily="34" charset="0"/>
            </a:endParaRPr>
          </a:p>
          <a:p>
            <a:pPr algn="just">
              <a:lnSpc>
                <a:spcPct val="114000"/>
              </a:lnSpc>
            </a:pPr>
            <a:r>
              <a:rPr lang="it-IT" sz="2000" dirty="0">
                <a:solidFill>
                  <a:srgbClr val="002060"/>
                </a:solidFill>
                <a:latin typeface="Verdana" panose="020B0604030504040204" pitchFamily="34" charset="0"/>
              </a:rPr>
              <a:t>Spese </a:t>
            </a:r>
            <a:r>
              <a:rPr lang="it-IT" sz="2000" b="1" dirty="0">
                <a:solidFill>
                  <a:srgbClr val="002060"/>
                </a:solidFill>
                <a:latin typeface="Verdana" panose="020B0604030504040204" pitchFamily="34" charset="0"/>
              </a:rPr>
              <a:t>tecniche</a:t>
            </a:r>
            <a:r>
              <a:rPr lang="it-IT" sz="2000" dirty="0">
                <a:solidFill>
                  <a:srgbClr val="002060"/>
                </a:solidFill>
                <a:latin typeface="Verdana" panose="020B0604030504040204" pitchFamily="34" charset="0"/>
              </a:rPr>
              <a:t> e assimilabili: massimo </a:t>
            </a:r>
            <a:r>
              <a:rPr lang="it-IT" sz="2000" b="1" dirty="0">
                <a:solidFill>
                  <a:srgbClr val="002060"/>
                </a:solidFill>
                <a:latin typeface="Verdana" panose="020B0604030504040204" pitchFamily="34" charset="0"/>
              </a:rPr>
              <a:t>10%</a:t>
            </a:r>
            <a:r>
              <a:rPr lang="it-IT" sz="2000" dirty="0">
                <a:solidFill>
                  <a:srgbClr val="002060"/>
                </a:solidFill>
                <a:latin typeface="Verdana" panose="020B0604030504040204" pitchFamily="34" charset="0"/>
              </a:rPr>
              <a:t> costi progetto (max 10.000€), ma per </a:t>
            </a:r>
            <a:r>
              <a:rPr lang="it-IT" sz="2000" u="sng" dirty="0">
                <a:solidFill>
                  <a:srgbClr val="002060"/>
                </a:solidFill>
                <a:latin typeface="Verdana" panose="020B0604030504040204" pitchFamily="34" charset="0"/>
              </a:rPr>
              <a:t>solo acquisto macchine</a:t>
            </a:r>
            <a:r>
              <a:rPr lang="it-IT" sz="2000" dirty="0">
                <a:solidFill>
                  <a:srgbClr val="002060"/>
                </a:solidFill>
                <a:latin typeface="Verdana" panose="020B0604030504040204" pitchFamily="34" charset="0"/>
              </a:rPr>
              <a:t>: massimo </a:t>
            </a:r>
            <a:r>
              <a:rPr lang="it-IT" sz="2000" b="1" dirty="0">
                <a:solidFill>
                  <a:srgbClr val="002060"/>
                </a:solidFill>
                <a:latin typeface="Verdana" panose="020B0604030504040204" pitchFamily="34" charset="0"/>
              </a:rPr>
              <a:t>5%</a:t>
            </a:r>
            <a:r>
              <a:rPr lang="it-IT" sz="2000" dirty="0">
                <a:solidFill>
                  <a:srgbClr val="002060"/>
                </a:solidFill>
                <a:latin typeface="Verdana" panose="020B0604030504040204" pitchFamily="34" charset="0"/>
              </a:rPr>
              <a:t> dei costi di progetto (max 5.000€)</a:t>
            </a:r>
          </a:p>
          <a:p>
            <a:pPr algn="just">
              <a:lnSpc>
                <a:spcPct val="114000"/>
              </a:lnSpc>
            </a:pPr>
            <a:endParaRPr lang="it-IT" sz="2000" dirty="0">
              <a:solidFill>
                <a:srgbClr val="002060"/>
              </a:solidFill>
              <a:latin typeface="Verdana" panose="020B0604030504040204" pitchFamily="34" charset="0"/>
            </a:endParaRPr>
          </a:p>
          <a:p>
            <a:pPr algn="just">
              <a:lnSpc>
                <a:spcPct val="114000"/>
              </a:lnSpc>
            </a:pPr>
            <a:r>
              <a:rPr lang="it-IT" sz="2000" b="1" dirty="0">
                <a:solidFill>
                  <a:srgbClr val="002060"/>
                </a:solidFill>
                <a:latin typeface="Verdana" panose="020B0604030504040204" pitchFamily="34" charset="0"/>
              </a:rPr>
              <a:t>Perizia asseverata</a:t>
            </a:r>
            <a:r>
              <a:rPr lang="it-IT" sz="2000" dirty="0">
                <a:solidFill>
                  <a:srgbClr val="002060"/>
                </a:solidFill>
                <a:latin typeface="Verdana" panose="020B0604030504040204" pitchFamily="34" charset="0"/>
              </a:rPr>
              <a:t>:  spesa massima ammissibile 1850€, </a:t>
            </a:r>
            <a:r>
              <a:rPr lang="it-IT" sz="2000" dirty="0">
                <a:solidFill>
                  <a:srgbClr val="FF0000"/>
                </a:solidFill>
                <a:latin typeface="Verdana" panose="020B0604030504040204" pitchFamily="34" charset="0"/>
              </a:rPr>
              <a:t>comprensiva degli oneri previdenziali</a:t>
            </a:r>
          </a:p>
        </p:txBody>
      </p:sp>
    </p:spTree>
    <p:extLst>
      <p:ext uri="{BB962C8B-B14F-4D97-AF65-F5344CB8AC3E}">
        <p14:creationId xmlns:p14="http://schemas.microsoft.com/office/powerpoint/2010/main" val="100748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14</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sp>
        <p:nvSpPr>
          <p:cNvPr id="7" name="Rettangolo 6">
            <a:extLst>
              <a:ext uri="{FF2B5EF4-FFF2-40B4-BE49-F238E27FC236}">
                <a16:creationId xmlns:a16="http://schemas.microsoft.com/office/drawing/2014/main" id="{CF7F8388-191A-2924-6AE6-076150E153E2}"/>
              </a:ext>
            </a:extLst>
          </p:cNvPr>
          <p:cNvSpPr/>
          <p:nvPr/>
        </p:nvSpPr>
        <p:spPr>
          <a:xfrm>
            <a:off x="394167" y="942831"/>
            <a:ext cx="11403665" cy="4087273"/>
          </a:xfrm>
          <a:prstGeom prst="rect">
            <a:avLst/>
          </a:prstGeom>
        </p:spPr>
        <p:txBody>
          <a:bodyPr wrap="square">
            <a:spAutoFit/>
          </a:bodyPr>
          <a:lstStyle/>
          <a:p>
            <a:pPr algn="just">
              <a:lnSpc>
                <a:spcPct val="114000"/>
              </a:lnSpc>
            </a:pPr>
            <a:r>
              <a:rPr lang="it-IT" sz="2000" b="1" dirty="0">
                <a:solidFill>
                  <a:srgbClr val="002060"/>
                </a:solidFill>
                <a:latin typeface="Verdana" panose="020B0604030504040204" pitchFamily="34" charset="0"/>
              </a:rPr>
              <a:t>TIPOLOGIA DI INTERVENTI AMMISSIBILI</a:t>
            </a:r>
          </a:p>
          <a:p>
            <a:pPr algn="just">
              <a:lnSpc>
                <a:spcPct val="114000"/>
              </a:lnSpc>
            </a:pPr>
            <a:endParaRPr lang="it-IT" sz="2000" b="1" dirty="0">
              <a:solidFill>
                <a:srgbClr val="002060"/>
              </a:solidFill>
              <a:latin typeface="Verdana" panose="020B0604030504040204" pitchFamily="34" charset="0"/>
            </a:endParaRPr>
          </a:p>
          <a:p>
            <a:pPr algn="l"/>
            <a:endParaRPr lang="it-IT" sz="1800" b="0" i="0" u="none" strike="noStrike" baseline="0" dirty="0">
              <a:latin typeface="Verdana" panose="020B0604030504040204" pitchFamily="34" charset="0"/>
            </a:endParaRPr>
          </a:p>
          <a:p>
            <a:pPr algn="just">
              <a:spcAft>
                <a:spcPts val="1200"/>
              </a:spcAft>
            </a:pPr>
            <a:r>
              <a:rPr lang="it-IT" sz="2800" b="0" i="0" u="none" strike="noStrike" baseline="0" dirty="0">
                <a:solidFill>
                  <a:srgbClr val="002060"/>
                </a:solidFill>
                <a:latin typeface="Verdana" panose="020B0604030504040204" pitchFamily="34" charset="0"/>
              </a:rPr>
              <a:t>Sono ammissibili a finanziamento </a:t>
            </a:r>
            <a:r>
              <a:rPr lang="it-IT" sz="2800" b="1" i="0" u="none" strike="noStrike" baseline="0" dirty="0">
                <a:solidFill>
                  <a:srgbClr val="002060"/>
                </a:solidFill>
                <a:latin typeface="Verdana" panose="020B0604030504040204" pitchFamily="34" charset="0"/>
              </a:rPr>
              <a:t>esclusivamente</a:t>
            </a:r>
            <a:r>
              <a:rPr lang="it-IT" sz="2800" b="0" i="0" u="none" strike="noStrike" baseline="0" dirty="0">
                <a:solidFill>
                  <a:srgbClr val="002060"/>
                </a:solidFill>
                <a:latin typeface="Verdana" panose="020B0604030504040204" pitchFamily="34" charset="0"/>
              </a:rPr>
              <a:t> i progetti di miglioramento delle condizioni di salute e sicurezza nei luoghi di lavoro che ricadono all’interno delle Tipologie di intervento </a:t>
            </a:r>
            <a:r>
              <a:rPr lang="it-IT" sz="2800" b="1" i="0" u="none" strike="noStrike" baseline="0" dirty="0">
                <a:solidFill>
                  <a:srgbClr val="002060"/>
                </a:solidFill>
                <a:latin typeface="Verdana" panose="020B0604030504040204" pitchFamily="34" charset="0"/>
              </a:rPr>
              <a:t>elencate nella sezione 3 della tabella 1 </a:t>
            </a:r>
            <a:r>
              <a:rPr lang="it-IT" sz="2800" b="0" i="0" u="none" strike="noStrike" baseline="0" dirty="0">
                <a:solidFill>
                  <a:srgbClr val="002060"/>
                </a:solidFill>
                <a:latin typeface="Verdana" panose="020B0604030504040204" pitchFamily="34" charset="0"/>
              </a:rPr>
              <a:t>e che sono coerenti con le indicazioni e specificazioni tecniche riportate </a:t>
            </a:r>
            <a:r>
              <a:rPr lang="it-IT" sz="2800" b="1" i="0" u="none" strike="noStrike" baseline="0" dirty="0">
                <a:solidFill>
                  <a:srgbClr val="002060"/>
                </a:solidFill>
                <a:latin typeface="Verdana" panose="020B0604030504040204" pitchFamily="34" charset="0"/>
              </a:rPr>
              <a:t>nell’allegato </a:t>
            </a:r>
            <a:r>
              <a:rPr lang="it-IT" sz="2800" b="0" i="0" u="none" strike="noStrike" baseline="0" dirty="0">
                <a:solidFill>
                  <a:srgbClr val="002060"/>
                </a:solidFill>
                <a:latin typeface="Verdana" panose="020B0604030504040204" pitchFamily="34" charset="0"/>
              </a:rPr>
              <a:t>nonché </a:t>
            </a:r>
            <a:r>
              <a:rPr lang="it-IT" sz="2800" b="1" i="0" u="none" strike="noStrike" baseline="0" dirty="0">
                <a:solidFill>
                  <a:srgbClr val="002060"/>
                </a:solidFill>
                <a:latin typeface="Verdana" panose="020B0604030504040204" pitchFamily="34" charset="0"/>
              </a:rPr>
              <a:t>nelle schede di dettaglio relative a ciascuna Tipologia di intervento</a:t>
            </a:r>
          </a:p>
        </p:txBody>
      </p:sp>
    </p:spTree>
    <p:extLst>
      <p:ext uri="{BB962C8B-B14F-4D97-AF65-F5344CB8AC3E}">
        <p14:creationId xmlns:p14="http://schemas.microsoft.com/office/powerpoint/2010/main" val="77910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15</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sp>
        <p:nvSpPr>
          <p:cNvPr id="7" name="Rettangolo 6">
            <a:extLst>
              <a:ext uri="{FF2B5EF4-FFF2-40B4-BE49-F238E27FC236}">
                <a16:creationId xmlns:a16="http://schemas.microsoft.com/office/drawing/2014/main" id="{CF7F8388-191A-2924-6AE6-076150E153E2}"/>
              </a:ext>
            </a:extLst>
          </p:cNvPr>
          <p:cNvSpPr/>
          <p:nvPr/>
        </p:nvSpPr>
        <p:spPr>
          <a:xfrm>
            <a:off x="387079" y="859907"/>
            <a:ext cx="11403665" cy="4721292"/>
          </a:xfrm>
          <a:prstGeom prst="rect">
            <a:avLst/>
          </a:prstGeom>
        </p:spPr>
        <p:txBody>
          <a:bodyPr wrap="square">
            <a:spAutoFit/>
          </a:bodyPr>
          <a:lstStyle/>
          <a:p>
            <a:pPr algn="just">
              <a:lnSpc>
                <a:spcPct val="114000"/>
              </a:lnSpc>
            </a:pPr>
            <a:r>
              <a:rPr lang="it-IT" sz="2000" b="1" dirty="0">
                <a:solidFill>
                  <a:srgbClr val="002060"/>
                </a:solidFill>
                <a:latin typeface="Verdana" panose="020B0604030504040204" pitchFamily="34" charset="0"/>
              </a:rPr>
              <a:t>TIPOLOGIA DI INTERVENTI AMMISSIBILI</a:t>
            </a:r>
          </a:p>
          <a:p>
            <a:pPr algn="l"/>
            <a:endParaRPr lang="it-IT" sz="1800" b="0" i="0" u="none" strike="noStrike" baseline="0" dirty="0">
              <a:latin typeface="Verdana" panose="020B0604030504040204" pitchFamily="34" charset="0"/>
            </a:endParaRPr>
          </a:p>
          <a:p>
            <a:pPr algn="just">
              <a:spcAft>
                <a:spcPts val="1200"/>
              </a:spcAft>
            </a:pPr>
            <a:r>
              <a:rPr lang="it-IT" sz="2400" b="0" i="0" u="none" strike="noStrike" baseline="0" dirty="0">
                <a:solidFill>
                  <a:srgbClr val="002060"/>
                </a:solidFill>
                <a:latin typeface="Verdana" panose="020B0604030504040204" pitchFamily="34" charset="0"/>
              </a:rPr>
              <a:t>Per i progetti, con esclusione della Tipologia di intervento a), il fattore di rischio infortunistico relativo alla Tipologia di intervento deve essere </a:t>
            </a:r>
            <a:r>
              <a:rPr lang="it-IT" sz="2400" b="1" i="0" u="none" strike="noStrike" baseline="0" dirty="0">
                <a:solidFill>
                  <a:srgbClr val="002060"/>
                </a:solidFill>
                <a:latin typeface="Verdana" panose="020B0604030504040204" pitchFamily="34" charset="0"/>
              </a:rPr>
              <a:t>coerente con l’attività aziendale di cui alla voce di tariffa selezionata nella domanda </a:t>
            </a:r>
            <a:r>
              <a:rPr lang="it-IT" sz="2400" b="0" i="0" u="none" strike="noStrike" baseline="0" dirty="0">
                <a:solidFill>
                  <a:srgbClr val="002060"/>
                </a:solidFill>
                <a:latin typeface="Verdana" panose="020B0604030504040204" pitchFamily="34" charset="0"/>
              </a:rPr>
              <a:t>e </a:t>
            </a:r>
            <a:r>
              <a:rPr lang="it-IT" sz="2400" b="1" i="0" u="none" strike="noStrike" baseline="0" dirty="0">
                <a:solidFill>
                  <a:srgbClr val="002060"/>
                </a:solidFill>
                <a:latin typeface="Verdana" panose="020B0604030504040204" pitchFamily="34" charset="0"/>
              </a:rPr>
              <a:t>deve essere riscontrabile, ove richiesto, nel documento di valutazione dei rischi (DVR)</a:t>
            </a:r>
          </a:p>
          <a:p>
            <a:pPr algn="just">
              <a:spcAft>
                <a:spcPts val="1200"/>
              </a:spcAft>
            </a:pPr>
            <a:r>
              <a:rPr lang="it-IT" sz="2400" b="0" i="0" u="none" strike="noStrike" baseline="0" dirty="0">
                <a:solidFill>
                  <a:srgbClr val="002060"/>
                </a:solidFill>
                <a:latin typeface="Verdana" panose="020B0604030504040204" pitchFamily="34" charset="0"/>
              </a:rPr>
              <a:t>Per le Tipologie di intervento che prevedono la sostituzione di macchine, le macchine da sostituire devono essere nella piena proprietà dell’impresa richiedente al </a:t>
            </a:r>
            <a:r>
              <a:rPr lang="it-IT" sz="2400" b="1" i="0" u="none" strike="noStrike" baseline="0" dirty="0">
                <a:solidFill>
                  <a:srgbClr val="002060"/>
                </a:solidFill>
                <a:latin typeface="Verdana" panose="020B0604030504040204" pitchFamily="34" charset="0"/>
              </a:rPr>
              <a:t>31 dicembre 2021</a:t>
            </a:r>
            <a:r>
              <a:rPr lang="it-IT" sz="2400" b="0" i="0" u="none" strike="noStrike" baseline="0" dirty="0">
                <a:solidFill>
                  <a:srgbClr val="002060"/>
                </a:solidFill>
                <a:latin typeface="Verdana" panose="020B0604030504040204" pitchFamily="34" charset="0"/>
              </a:rPr>
              <a:t>. </a:t>
            </a:r>
          </a:p>
          <a:p>
            <a:pPr algn="just">
              <a:spcAft>
                <a:spcPts val="1200"/>
              </a:spcAft>
            </a:pPr>
            <a:r>
              <a:rPr lang="it-IT" sz="2400" b="0" i="0" u="none" strike="noStrike" baseline="0" dirty="0">
                <a:solidFill>
                  <a:srgbClr val="002060"/>
                </a:solidFill>
                <a:latin typeface="Verdana" panose="020B0604030504040204" pitchFamily="34" charset="0"/>
              </a:rPr>
              <a:t>Le macchine sostituite devono essere alienate </a:t>
            </a:r>
            <a:r>
              <a:rPr lang="it-IT" sz="2400" b="1" i="0" u="none" strike="noStrike" baseline="0" dirty="0">
                <a:solidFill>
                  <a:srgbClr val="002060"/>
                </a:solidFill>
                <a:latin typeface="Verdana" panose="020B0604030504040204" pitchFamily="34" charset="0"/>
              </a:rPr>
              <a:t>insieme ai relativi accessori/utensili inseriti nel progetto</a:t>
            </a:r>
            <a:endParaRPr lang="it-IT" sz="2400" b="1" dirty="0">
              <a:solidFill>
                <a:srgbClr val="FF0000"/>
              </a:solidFill>
              <a:latin typeface="Verdana" panose="020B0604030504040204" pitchFamily="34" charset="0"/>
            </a:endParaRPr>
          </a:p>
        </p:txBody>
      </p:sp>
    </p:spTree>
    <p:extLst>
      <p:ext uri="{BB962C8B-B14F-4D97-AF65-F5344CB8AC3E}">
        <p14:creationId xmlns:p14="http://schemas.microsoft.com/office/powerpoint/2010/main" val="74774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16</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1AFA69-0918-1145-53EB-5491DFF61CA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sp>
        <p:nvSpPr>
          <p:cNvPr id="11" name="CasellaDiTesto 10">
            <a:extLst>
              <a:ext uri="{FF2B5EF4-FFF2-40B4-BE49-F238E27FC236}">
                <a16:creationId xmlns:a16="http://schemas.microsoft.com/office/drawing/2014/main" id="{C9B58287-3EB9-AEB9-9C77-D893A7623053}"/>
              </a:ext>
            </a:extLst>
          </p:cNvPr>
          <p:cNvSpPr txBox="1"/>
          <p:nvPr/>
        </p:nvSpPr>
        <p:spPr>
          <a:xfrm>
            <a:off x="252867" y="809528"/>
            <a:ext cx="11480868" cy="377026"/>
          </a:xfrm>
          <a:prstGeom prst="rect">
            <a:avLst/>
          </a:prstGeom>
          <a:noFill/>
        </p:spPr>
        <p:txBody>
          <a:bodyPr wrap="square">
            <a:spAutoFit/>
          </a:bodyPr>
          <a:lstStyle/>
          <a:p>
            <a:pPr algn="just">
              <a:lnSpc>
                <a:spcPct val="114000"/>
              </a:lnSpc>
            </a:pPr>
            <a:r>
              <a:rPr lang="it-IT" sz="1800" b="1" dirty="0">
                <a:solidFill>
                  <a:srgbClr val="002060"/>
                </a:solidFill>
                <a:latin typeface="Verdana" panose="020B0604030504040204" pitchFamily="34" charset="0"/>
              </a:rPr>
              <a:t>TIPOLOGIA DI INTERVENTI AMMISSIBILI PER LA SOSTITUZIONE DI MACCHINE</a:t>
            </a:r>
          </a:p>
        </p:txBody>
      </p:sp>
      <p:pic>
        <p:nvPicPr>
          <p:cNvPr id="12" name="Immagine 11">
            <a:extLst>
              <a:ext uri="{FF2B5EF4-FFF2-40B4-BE49-F238E27FC236}">
                <a16:creationId xmlns:a16="http://schemas.microsoft.com/office/drawing/2014/main" id="{78E86E63-724A-D832-8536-ED1D80C50D02}"/>
              </a:ext>
            </a:extLst>
          </p:cNvPr>
          <p:cNvPicPr>
            <a:picLocks noChangeAspect="1"/>
          </p:cNvPicPr>
          <p:nvPr/>
        </p:nvPicPr>
        <p:blipFill>
          <a:blip r:embed="rId3"/>
          <a:stretch>
            <a:fillRect/>
          </a:stretch>
        </p:blipFill>
        <p:spPr>
          <a:xfrm>
            <a:off x="273510" y="1400094"/>
            <a:ext cx="11651447" cy="3019506"/>
          </a:xfrm>
          <a:prstGeom prst="rect">
            <a:avLst/>
          </a:prstGeom>
        </p:spPr>
      </p:pic>
      <p:sp>
        <p:nvSpPr>
          <p:cNvPr id="13" name="CasellaDiTesto 12">
            <a:extLst>
              <a:ext uri="{FF2B5EF4-FFF2-40B4-BE49-F238E27FC236}">
                <a16:creationId xmlns:a16="http://schemas.microsoft.com/office/drawing/2014/main" id="{B210B15C-F89C-773C-7CBC-AD853BE40DC1}"/>
              </a:ext>
            </a:extLst>
          </p:cNvPr>
          <p:cNvSpPr txBox="1"/>
          <p:nvPr/>
        </p:nvSpPr>
        <p:spPr>
          <a:xfrm>
            <a:off x="252867" y="4535477"/>
            <a:ext cx="11651447" cy="1107996"/>
          </a:xfrm>
          <a:prstGeom prst="rect">
            <a:avLst/>
          </a:prstGeom>
          <a:noFill/>
        </p:spPr>
        <p:txBody>
          <a:bodyPr wrap="square" rtlCol="0">
            <a:spAutoFit/>
          </a:bodyPr>
          <a:lstStyle/>
          <a:p>
            <a:pPr algn="just"/>
            <a:r>
              <a:rPr lang="it-IT" sz="2200" dirty="0">
                <a:solidFill>
                  <a:srgbClr val="002060"/>
                </a:solidFill>
                <a:latin typeface="Verdana" panose="020B0604030504040204" pitchFamily="34" charset="0"/>
                <a:ea typeface="Verdana" panose="020B0604030504040204" pitchFamily="34" charset="0"/>
              </a:rPr>
              <a:t>Le attrezzature intercambiabili </a:t>
            </a:r>
            <a:r>
              <a:rPr lang="it-IT" sz="2200" b="1" dirty="0">
                <a:solidFill>
                  <a:srgbClr val="002060"/>
                </a:solidFill>
                <a:latin typeface="Verdana" panose="020B0604030504040204" pitchFamily="34" charset="0"/>
                <a:ea typeface="Verdana" panose="020B0604030504040204" pitchFamily="34" charset="0"/>
              </a:rPr>
              <a:t>possono essere comunque sostituite come macchine a se stanti </a:t>
            </a:r>
            <a:r>
              <a:rPr lang="it-IT" sz="2200" dirty="0">
                <a:solidFill>
                  <a:srgbClr val="002060"/>
                </a:solidFill>
                <a:latin typeface="Verdana" panose="020B0604030504040204" pitchFamily="34" charset="0"/>
                <a:ea typeface="Verdana" panose="020B0604030504040204" pitchFamily="34" charset="0"/>
              </a:rPr>
              <a:t>in quanto comprese nella definizione di cui all’art. 2 comma 2 lettera b) della Direttiva macchine 2006/42/CE  </a:t>
            </a:r>
          </a:p>
        </p:txBody>
      </p:sp>
    </p:spTree>
    <p:extLst>
      <p:ext uri="{BB962C8B-B14F-4D97-AF65-F5344CB8AC3E}">
        <p14:creationId xmlns:p14="http://schemas.microsoft.com/office/powerpoint/2010/main" val="372236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17</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sp>
        <p:nvSpPr>
          <p:cNvPr id="10" name="Segnaposto contenuto 1">
            <a:extLst>
              <a:ext uri="{FF2B5EF4-FFF2-40B4-BE49-F238E27FC236}">
                <a16:creationId xmlns:a16="http://schemas.microsoft.com/office/drawing/2014/main" id="{CAD072E3-B17A-2C8A-A94E-99F9505BF5E5}"/>
              </a:ext>
            </a:extLst>
          </p:cNvPr>
          <p:cNvSpPr>
            <a:spLocks noGrp="1"/>
          </p:cNvSpPr>
          <p:nvPr>
            <p:ph idx="1"/>
          </p:nvPr>
        </p:nvSpPr>
        <p:spPr>
          <a:xfrm>
            <a:off x="273510" y="786579"/>
            <a:ext cx="11691743" cy="4064443"/>
          </a:xfrm>
        </p:spPr>
        <p:txBody>
          <a:bodyPr/>
          <a:lstStyle/>
          <a:p>
            <a:pPr algn="just"/>
            <a:r>
              <a:rPr lang="it-IT" sz="1800" b="1" i="0" u="none" strike="noStrike" baseline="0" dirty="0">
                <a:solidFill>
                  <a:srgbClr val="002060"/>
                </a:solidFill>
                <a:latin typeface="Verdana" panose="020B0604030504040204" pitchFamily="34" charset="0"/>
              </a:rPr>
              <a:t>FAQ 2 dell’allegato 2: </a:t>
            </a:r>
            <a:r>
              <a:rPr lang="it-IT" sz="1800" b="0" i="0" u="none" strike="noStrike" baseline="0" dirty="0">
                <a:solidFill>
                  <a:srgbClr val="002060"/>
                </a:solidFill>
                <a:latin typeface="Verdana" panose="020B0604030504040204" pitchFamily="34" charset="0"/>
              </a:rPr>
              <a:t>Ai fini dell’Avviso per “</a:t>
            </a:r>
            <a:r>
              <a:rPr lang="it-IT" sz="1800" b="1" i="0" u="none" strike="noStrike" baseline="0" dirty="0">
                <a:solidFill>
                  <a:srgbClr val="002060"/>
                </a:solidFill>
                <a:latin typeface="Verdana" panose="020B0604030504040204" pitchFamily="34" charset="0"/>
              </a:rPr>
              <a:t>allestimento equivalente</a:t>
            </a:r>
            <a:r>
              <a:rPr lang="it-IT" sz="1800" b="0" i="0" u="none" strike="noStrike" baseline="0" dirty="0">
                <a:solidFill>
                  <a:srgbClr val="002060"/>
                </a:solidFill>
                <a:latin typeface="Verdana" panose="020B0604030504040204" pitchFamily="34" charset="0"/>
              </a:rPr>
              <a:t>” delle macchine da acquistare rispetto a quelle da sostituire si intende che: </a:t>
            </a:r>
          </a:p>
          <a:p>
            <a:pPr algn="just"/>
            <a:r>
              <a:rPr lang="it-IT" sz="1800" b="0" i="0" u="none" strike="noStrike" baseline="0" dirty="0">
                <a:solidFill>
                  <a:srgbClr val="002060"/>
                </a:solidFill>
                <a:latin typeface="Verdana" panose="020B0604030504040204" pitchFamily="34" charset="0"/>
              </a:rPr>
              <a:t>• gli utensili abbinati alle macchine da acquistare siano analoghi e in generale in numero non superiore a quelli utilizzati; in ogni caso dovranno essere funzionali all’esecuzione delle applicazioni/lavorazioni cui la macchina da alienare era dedicata; </a:t>
            </a:r>
          </a:p>
          <a:p>
            <a:pPr algn="just"/>
            <a:r>
              <a:rPr lang="it-IT" sz="1800" b="0" i="0" u="none" strike="noStrike" baseline="0" dirty="0">
                <a:solidFill>
                  <a:srgbClr val="002060"/>
                </a:solidFill>
                <a:latin typeface="Verdana" panose="020B0604030504040204" pitchFamily="34" charset="0"/>
              </a:rPr>
              <a:t>• </a:t>
            </a:r>
            <a:r>
              <a:rPr lang="it-IT" sz="1800" b="1" i="0" u="none" strike="noStrike" baseline="0" dirty="0">
                <a:solidFill>
                  <a:srgbClr val="002060"/>
                </a:solidFill>
                <a:latin typeface="Verdana" panose="020B0604030504040204" pitchFamily="34" charset="0"/>
              </a:rPr>
              <a:t>l’allestimento della macchina da acquistare può comprendere accessori opzionali forniti dal fabbricante, legati al progresso tecnologico e non presenti nella macchina da alienare, purché non aggiungano nuove applicazioni/lavorazioni a quelle cui la macchina da alienare era dedicata</a:t>
            </a:r>
            <a:r>
              <a:rPr lang="it-IT" sz="1800" b="0" i="0" u="none" strike="noStrike" baseline="0" dirty="0">
                <a:solidFill>
                  <a:srgbClr val="002060"/>
                </a:solidFill>
                <a:latin typeface="Verdana" panose="020B0604030504040204" pitchFamily="34" charset="0"/>
              </a:rPr>
              <a:t>. </a:t>
            </a:r>
          </a:p>
          <a:p>
            <a:pPr algn="just"/>
            <a:r>
              <a:rPr lang="it-IT" sz="1800" b="0" i="0" u="none" strike="noStrike" baseline="0" dirty="0">
                <a:solidFill>
                  <a:srgbClr val="002060"/>
                </a:solidFill>
                <a:latin typeface="Verdana" panose="020B0604030504040204" pitchFamily="34" charset="0"/>
              </a:rPr>
              <a:t>Ciò fatte salve situazioni particolari </a:t>
            </a:r>
            <a:r>
              <a:rPr lang="it-IT" sz="1800" b="1" i="0" u="none" strike="noStrike" baseline="0" dirty="0">
                <a:solidFill>
                  <a:srgbClr val="002060"/>
                </a:solidFill>
                <a:latin typeface="Verdana" panose="020B0604030504040204" pitchFamily="34" charset="0"/>
              </a:rPr>
              <a:t>debitamente motivate nella perizia asseverata</a:t>
            </a:r>
            <a:r>
              <a:rPr lang="it-IT" sz="1800" b="0" i="0" u="none" strike="noStrike" baseline="0" dirty="0">
                <a:solidFill>
                  <a:srgbClr val="002060"/>
                </a:solidFill>
                <a:latin typeface="Verdana" panose="020B0604030504040204" pitchFamily="34" charset="0"/>
              </a:rPr>
              <a:t>, derivanti dall’impossibilità di attenersi ai requisiti richiesti ed in linea con le finalità dell’Avviso pubblico e fermo restando il rispetto del requisito di miglioramento della salute e sicurezza sul lavoro. 	</a:t>
            </a:r>
          </a:p>
          <a:p>
            <a:endParaRPr lang="it-IT" dirty="0"/>
          </a:p>
        </p:txBody>
      </p:sp>
    </p:spTree>
    <p:extLst>
      <p:ext uri="{BB962C8B-B14F-4D97-AF65-F5344CB8AC3E}">
        <p14:creationId xmlns:p14="http://schemas.microsoft.com/office/powerpoint/2010/main" val="2688026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18</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DAAF7EE7-2E05-DDAA-828C-ACF4931A4C36}"/>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pic>
        <p:nvPicPr>
          <p:cNvPr id="10" name="Immagine 9">
            <a:extLst>
              <a:ext uri="{FF2B5EF4-FFF2-40B4-BE49-F238E27FC236}">
                <a16:creationId xmlns:a16="http://schemas.microsoft.com/office/drawing/2014/main" id="{21B3F1CC-0AD1-EEEE-B2AD-203FD6C4E4AE}"/>
              </a:ext>
            </a:extLst>
          </p:cNvPr>
          <p:cNvPicPr>
            <a:picLocks noChangeAspect="1"/>
          </p:cNvPicPr>
          <p:nvPr/>
        </p:nvPicPr>
        <p:blipFill>
          <a:blip r:embed="rId2"/>
          <a:stretch>
            <a:fillRect/>
          </a:stretch>
        </p:blipFill>
        <p:spPr>
          <a:xfrm>
            <a:off x="472441" y="1354176"/>
            <a:ext cx="11386246" cy="4027449"/>
          </a:xfrm>
          <a:prstGeom prst="rect">
            <a:avLst/>
          </a:prstGeom>
        </p:spPr>
      </p:pic>
      <p:sp>
        <p:nvSpPr>
          <p:cNvPr id="7" name="CasellaDiTesto 6">
            <a:extLst>
              <a:ext uri="{FF2B5EF4-FFF2-40B4-BE49-F238E27FC236}">
                <a16:creationId xmlns:a16="http://schemas.microsoft.com/office/drawing/2014/main" id="{0FEEA307-86C7-E31E-8189-7837C5873FA0}"/>
              </a:ext>
            </a:extLst>
          </p:cNvPr>
          <p:cNvSpPr txBox="1"/>
          <p:nvPr/>
        </p:nvSpPr>
        <p:spPr>
          <a:xfrm>
            <a:off x="458265" y="809528"/>
            <a:ext cx="11480868" cy="377026"/>
          </a:xfrm>
          <a:prstGeom prst="rect">
            <a:avLst/>
          </a:prstGeom>
          <a:noFill/>
        </p:spPr>
        <p:txBody>
          <a:bodyPr wrap="square">
            <a:spAutoFit/>
          </a:bodyPr>
          <a:lstStyle/>
          <a:p>
            <a:pPr algn="just">
              <a:lnSpc>
                <a:spcPct val="114000"/>
              </a:lnSpc>
            </a:pPr>
            <a:r>
              <a:rPr lang="it-IT" sz="1800" b="1" dirty="0">
                <a:solidFill>
                  <a:srgbClr val="002060"/>
                </a:solidFill>
                <a:latin typeface="Verdana" panose="020B0604030504040204" pitchFamily="34" charset="0"/>
              </a:rPr>
              <a:t>TIPOLOGIA DI INTERVENTI AMMISSIBILI PER LA SOSTITUZIONE DI TRATTORI</a:t>
            </a:r>
          </a:p>
        </p:txBody>
      </p:sp>
    </p:spTree>
    <p:extLst>
      <p:ext uri="{BB962C8B-B14F-4D97-AF65-F5344CB8AC3E}">
        <p14:creationId xmlns:p14="http://schemas.microsoft.com/office/powerpoint/2010/main" val="246534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19</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sp>
        <p:nvSpPr>
          <p:cNvPr id="11" name="CasellaDiTesto 10">
            <a:extLst>
              <a:ext uri="{FF2B5EF4-FFF2-40B4-BE49-F238E27FC236}">
                <a16:creationId xmlns:a16="http://schemas.microsoft.com/office/drawing/2014/main" id="{7A8A857C-5644-2EC5-23FF-8FA0CB10E1E9}"/>
              </a:ext>
            </a:extLst>
          </p:cNvPr>
          <p:cNvSpPr txBox="1"/>
          <p:nvPr/>
        </p:nvSpPr>
        <p:spPr>
          <a:xfrm>
            <a:off x="273510" y="673614"/>
            <a:ext cx="8929233" cy="377026"/>
          </a:xfrm>
          <a:prstGeom prst="rect">
            <a:avLst/>
          </a:prstGeom>
          <a:noFill/>
        </p:spPr>
        <p:txBody>
          <a:bodyPr wrap="square">
            <a:spAutoFit/>
          </a:bodyPr>
          <a:lstStyle/>
          <a:p>
            <a:pPr algn="just">
              <a:lnSpc>
                <a:spcPct val="114000"/>
              </a:lnSpc>
            </a:pPr>
            <a:r>
              <a:rPr lang="it-IT" sz="1800" b="1" dirty="0">
                <a:solidFill>
                  <a:srgbClr val="002060"/>
                </a:solidFill>
                <a:latin typeface="Verdana" panose="020B0604030504040204" pitchFamily="34" charset="0"/>
              </a:rPr>
              <a:t>CONFRONTO TRA PRESTAZIONI</a:t>
            </a:r>
          </a:p>
        </p:txBody>
      </p:sp>
      <p:sp>
        <p:nvSpPr>
          <p:cNvPr id="13" name="CasellaDiTesto 12">
            <a:extLst>
              <a:ext uri="{FF2B5EF4-FFF2-40B4-BE49-F238E27FC236}">
                <a16:creationId xmlns:a16="http://schemas.microsoft.com/office/drawing/2014/main" id="{EBF61EC0-6BBD-DAA5-2470-0ABFA576A7D9}"/>
              </a:ext>
            </a:extLst>
          </p:cNvPr>
          <p:cNvSpPr txBox="1"/>
          <p:nvPr/>
        </p:nvSpPr>
        <p:spPr>
          <a:xfrm>
            <a:off x="273510" y="1158445"/>
            <a:ext cx="11446049" cy="1015663"/>
          </a:xfrm>
          <a:prstGeom prst="rect">
            <a:avLst/>
          </a:prstGeom>
          <a:noFill/>
        </p:spPr>
        <p:txBody>
          <a:bodyPr wrap="square">
            <a:spAutoFit/>
          </a:bodyPr>
          <a:lstStyle/>
          <a:p>
            <a:pPr algn="just"/>
            <a:r>
              <a:rPr lang="it-IT" sz="2000" b="0" i="0" u="none" strike="noStrike" baseline="0" dirty="0">
                <a:solidFill>
                  <a:srgbClr val="002060"/>
                </a:solidFill>
                <a:latin typeface="Verdana" panose="020B0604030504040204" pitchFamily="34" charset="0"/>
              </a:rPr>
              <a:t>Il confronto tra le prestazioni delle macchine </a:t>
            </a:r>
            <a:r>
              <a:rPr lang="it-IT" sz="2000" dirty="0">
                <a:solidFill>
                  <a:srgbClr val="002060"/>
                </a:solidFill>
                <a:latin typeface="Verdana" panose="020B0604030504040204" pitchFamily="34" charset="0"/>
              </a:rPr>
              <a:t>e trattori </a:t>
            </a:r>
            <a:r>
              <a:rPr lang="it-IT" sz="2000" b="0" i="0" u="none" strike="noStrike" baseline="0" dirty="0">
                <a:solidFill>
                  <a:srgbClr val="002060"/>
                </a:solidFill>
                <a:latin typeface="Verdana" panose="020B0604030504040204" pitchFamily="34" charset="0"/>
              </a:rPr>
              <a:t>acquistati rispetto a quelle alienati deve essere effettuato con riferimento alle indicazioni fornite nella </a:t>
            </a:r>
            <a:r>
              <a:rPr lang="it-IT" sz="2000" b="1" i="0" u="none" strike="noStrike" baseline="0" dirty="0">
                <a:solidFill>
                  <a:srgbClr val="002060"/>
                </a:solidFill>
                <a:latin typeface="Verdana" panose="020B0604030504040204" pitchFamily="34" charset="0"/>
              </a:rPr>
              <a:t>Tabella 2 in calce all’Allegato</a:t>
            </a:r>
            <a:endParaRPr lang="it-IT" sz="2000" b="1" dirty="0">
              <a:solidFill>
                <a:srgbClr val="002060"/>
              </a:solidFill>
            </a:endParaRPr>
          </a:p>
        </p:txBody>
      </p:sp>
      <p:sp>
        <p:nvSpPr>
          <p:cNvPr id="18" name="CasellaDiTesto 17">
            <a:extLst>
              <a:ext uri="{FF2B5EF4-FFF2-40B4-BE49-F238E27FC236}">
                <a16:creationId xmlns:a16="http://schemas.microsoft.com/office/drawing/2014/main" id="{C7F018B2-8B29-9DFB-DD23-8B30DF47E57B}"/>
              </a:ext>
            </a:extLst>
          </p:cNvPr>
          <p:cNvSpPr txBox="1"/>
          <p:nvPr/>
        </p:nvSpPr>
        <p:spPr>
          <a:xfrm>
            <a:off x="273510" y="2312620"/>
            <a:ext cx="11446050" cy="3170099"/>
          </a:xfrm>
          <a:prstGeom prst="rect">
            <a:avLst/>
          </a:prstGeom>
          <a:noFill/>
        </p:spPr>
        <p:txBody>
          <a:bodyPr wrap="square">
            <a:spAutoFit/>
          </a:bodyPr>
          <a:lstStyle/>
          <a:p>
            <a:pPr algn="just">
              <a:spcAft>
                <a:spcPts val="1200"/>
              </a:spcAft>
            </a:pPr>
            <a:r>
              <a:rPr lang="it-IT" sz="2000" b="0" i="0" u="none" strike="noStrike" baseline="0" dirty="0">
                <a:solidFill>
                  <a:srgbClr val="002060"/>
                </a:solidFill>
                <a:latin typeface="Verdana" panose="020B0604030504040204" pitchFamily="34" charset="0"/>
                <a:ea typeface="Verdana" panose="020B0604030504040204" pitchFamily="34" charset="0"/>
              </a:rPr>
              <a:t>Qualora le macchine oggetto di sostituzione non rientrino nei tipi in essa elencati oppure l’impresa richiedente ritenga di dover operare una scelta diversa degli indicatori, </a:t>
            </a:r>
            <a:r>
              <a:rPr lang="it-IT" sz="2000" b="1" i="0" u="none" strike="noStrike" baseline="0" dirty="0">
                <a:solidFill>
                  <a:srgbClr val="002060"/>
                </a:solidFill>
                <a:latin typeface="Verdana" panose="020B0604030504040204" pitchFamily="34" charset="0"/>
                <a:ea typeface="Verdana" panose="020B0604030504040204" pitchFamily="34" charset="0"/>
              </a:rPr>
              <a:t>deve motivarla sotto il profilo tecnico</a:t>
            </a:r>
            <a:r>
              <a:rPr lang="it-IT" sz="2000" b="0" i="0" u="none" strike="noStrike" baseline="0" dirty="0">
                <a:solidFill>
                  <a:srgbClr val="002060"/>
                </a:solidFill>
                <a:latin typeface="Verdana" panose="020B0604030504040204" pitchFamily="34" charset="0"/>
                <a:ea typeface="Verdana" panose="020B0604030504040204" pitchFamily="34" charset="0"/>
              </a:rPr>
              <a:t> e scegliere indicatori, singoli o in numero adeguato, che rappresentino il livello massimo di prestazione resa e siano:</a:t>
            </a:r>
          </a:p>
          <a:p>
            <a:pPr marL="285750" indent="-285750" algn="just">
              <a:spcAft>
                <a:spcPts val="1200"/>
              </a:spcAft>
              <a:buFont typeface="Arial" panose="020B0604020202020204" pitchFamily="34" charset="0"/>
              <a:buChar char="•"/>
            </a:pPr>
            <a:r>
              <a:rPr lang="it-IT" sz="2000" b="1" i="0" u="none" strike="noStrike" baseline="0" dirty="0">
                <a:solidFill>
                  <a:srgbClr val="002060"/>
                </a:solidFill>
                <a:latin typeface="Verdana" panose="020B0604030504040204" pitchFamily="34" charset="0"/>
                <a:ea typeface="Verdana" panose="020B0604030504040204" pitchFamily="34" charset="0"/>
              </a:rPr>
              <a:t>omologhi e direttamente confrontabili </a:t>
            </a:r>
            <a:r>
              <a:rPr lang="it-IT" sz="2000" b="0" i="0" u="none" strike="noStrike" baseline="0" dirty="0">
                <a:solidFill>
                  <a:srgbClr val="002060"/>
                </a:solidFill>
                <a:latin typeface="Verdana" panose="020B0604030504040204" pitchFamily="34" charset="0"/>
                <a:ea typeface="Verdana" panose="020B0604030504040204" pitchFamily="34" charset="0"/>
              </a:rPr>
              <a:t>(ad es. potenze massime, potenze nominali, portate, dimensioni, medesimi parametri attestanti la capacità lavorativa, ecc.);</a:t>
            </a:r>
          </a:p>
          <a:p>
            <a:pPr marL="285750" indent="-285750" algn="just">
              <a:spcAft>
                <a:spcPts val="1200"/>
              </a:spcAft>
              <a:buFont typeface="Arial" panose="020B0604020202020204" pitchFamily="34" charset="0"/>
              <a:buChar char="•"/>
            </a:pPr>
            <a:r>
              <a:rPr lang="it-IT" sz="2000" b="1" i="0" u="none" strike="noStrike" baseline="0" dirty="0">
                <a:solidFill>
                  <a:srgbClr val="002060"/>
                </a:solidFill>
                <a:latin typeface="Verdana" panose="020B0604030504040204" pitchFamily="34" charset="0"/>
                <a:ea typeface="Verdana" panose="020B0604030504040204" pitchFamily="34" charset="0"/>
              </a:rPr>
              <a:t>esplicitati all’interno di documenti ufficiali del costruttore </a:t>
            </a:r>
            <a:r>
              <a:rPr lang="it-IT" sz="2000" b="0" i="0" u="none" strike="noStrike" baseline="0" dirty="0">
                <a:solidFill>
                  <a:srgbClr val="002060"/>
                </a:solidFill>
                <a:latin typeface="Verdana" panose="020B0604030504040204" pitchFamily="34" charset="0"/>
                <a:ea typeface="Verdana" panose="020B0604030504040204" pitchFamily="34" charset="0"/>
              </a:rPr>
              <a:t>(ad es. istruzioni d’uso, dépliant, brochure, cataloghi, specifiche tecniche, ecc.). </a:t>
            </a:r>
          </a:p>
        </p:txBody>
      </p:sp>
    </p:spTree>
    <p:extLst>
      <p:ext uri="{BB962C8B-B14F-4D97-AF65-F5344CB8AC3E}">
        <p14:creationId xmlns:p14="http://schemas.microsoft.com/office/powerpoint/2010/main" val="392831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2</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id="{8C2C4DEF-60EE-4664-549C-952181A285B4}"/>
              </a:ext>
            </a:extLst>
          </p:cNvPr>
          <p:cNvPicPr>
            <a:picLocks noChangeAspect="1"/>
          </p:cNvPicPr>
          <p:nvPr/>
        </p:nvPicPr>
        <p:blipFill>
          <a:blip r:embed="rId3"/>
          <a:stretch>
            <a:fillRect/>
          </a:stretch>
        </p:blipFill>
        <p:spPr>
          <a:xfrm>
            <a:off x="0" y="845565"/>
            <a:ext cx="12192000" cy="5166870"/>
          </a:xfrm>
          <a:prstGeom prst="rect">
            <a:avLst/>
          </a:prstGeom>
        </p:spPr>
      </p:pic>
      <p:sp>
        <p:nvSpPr>
          <p:cNvPr id="2" name="CasellaDiTesto 1">
            <a:extLst>
              <a:ext uri="{FF2B5EF4-FFF2-40B4-BE49-F238E27FC236}">
                <a16:creationId xmlns:a16="http://schemas.microsoft.com/office/drawing/2014/main" id="{CECB84EF-FF7D-66F3-ABBF-163E9CE4CA1E}"/>
              </a:ext>
            </a:extLst>
          </p:cNvPr>
          <p:cNvSpPr txBox="1"/>
          <p:nvPr/>
        </p:nvSpPr>
        <p:spPr>
          <a:xfrm>
            <a:off x="142373" y="104223"/>
            <a:ext cx="12292791"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1.2 Progetti per l’adozione di modelli organizzativi e di responsabilità sociale</a:t>
            </a:r>
            <a:endParaRPr lang="it-IT" dirty="0">
              <a:solidFill>
                <a:srgbClr val="002060"/>
              </a:solidFill>
            </a:endParaRPr>
          </a:p>
        </p:txBody>
      </p:sp>
    </p:spTree>
    <p:extLst>
      <p:ext uri="{BB962C8B-B14F-4D97-AF65-F5344CB8AC3E}">
        <p14:creationId xmlns:p14="http://schemas.microsoft.com/office/powerpoint/2010/main" val="1736089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20</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pic>
        <p:nvPicPr>
          <p:cNvPr id="17" name="Immagine 16">
            <a:extLst>
              <a:ext uri="{FF2B5EF4-FFF2-40B4-BE49-F238E27FC236}">
                <a16:creationId xmlns:a16="http://schemas.microsoft.com/office/drawing/2014/main" id="{6F04CE97-FB41-0273-39CE-907BD3D8B51C}"/>
              </a:ext>
            </a:extLst>
          </p:cNvPr>
          <p:cNvPicPr>
            <a:picLocks noChangeAspect="1"/>
          </p:cNvPicPr>
          <p:nvPr/>
        </p:nvPicPr>
        <p:blipFill>
          <a:blip r:embed="rId2"/>
          <a:stretch>
            <a:fillRect/>
          </a:stretch>
        </p:blipFill>
        <p:spPr>
          <a:xfrm>
            <a:off x="1641639" y="628709"/>
            <a:ext cx="8908721" cy="5532357"/>
          </a:xfrm>
          <a:prstGeom prst="rect">
            <a:avLst/>
          </a:prstGeom>
        </p:spPr>
      </p:pic>
      <p:pic>
        <p:nvPicPr>
          <p:cNvPr id="19" name="Immagine 18">
            <a:extLst>
              <a:ext uri="{FF2B5EF4-FFF2-40B4-BE49-F238E27FC236}">
                <a16:creationId xmlns:a16="http://schemas.microsoft.com/office/drawing/2014/main" id="{7AE4462B-CF97-8A38-B3FA-842AFA5E192E}"/>
              </a:ext>
            </a:extLst>
          </p:cNvPr>
          <p:cNvPicPr>
            <a:picLocks noChangeAspect="1"/>
          </p:cNvPicPr>
          <p:nvPr/>
        </p:nvPicPr>
        <p:blipFill>
          <a:blip r:embed="rId2"/>
          <a:stretch>
            <a:fillRect/>
          </a:stretch>
        </p:blipFill>
        <p:spPr>
          <a:xfrm>
            <a:off x="170712" y="2095041"/>
            <a:ext cx="4142848" cy="2572728"/>
          </a:xfrm>
          <a:prstGeom prst="rect">
            <a:avLst/>
          </a:prstGeom>
        </p:spPr>
      </p:pic>
      <p:sp>
        <p:nvSpPr>
          <p:cNvPr id="20" name="Freccia curva 19">
            <a:extLst>
              <a:ext uri="{FF2B5EF4-FFF2-40B4-BE49-F238E27FC236}">
                <a16:creationId xmlns:a16="http://schemas.microsoft.com/office/drawing/2014/main" id="{8297EC87-081F-9819-8A89-C9650013EEF2}"/>
              </a:ext>
            </a:extLst>
          </p:cNvPr>
          <p:cNvSpPr/>
          <p:nvPr/>
        </p:nvSpPr>
        <p:spPr>
          <a:xfrm>
            <a:off x="1938848" y="931852"/>
            <a:ext cx="2959312" cy="165309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 name="Freccia curva 20">
            <a:extLst>
              <a:ext uri="{FF2B5EF4-FFF2-40B4-BE49-F238E27FC236}">
                <a16:creationId xmlns:a16="http://schemas.microsoft.com/office/drawing/2014/main" id="{95E90EC9-1769-84A2-620E-8F94099152D0}"/>
              </a:ext>
            </a:extLst>
          </p:cNvPr>
          <p:cNvSpPr/>
          <p:nvPr/>
        </p:nvSpPr>
        <p:spPr>
          <a:xfrm flipV="1">
            <a:off x="1978898" y="4153981"/>
            <a:ext cx="2870881" cy="165309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2" name="Freccia a destra 21">
            <a:extLst>
              <a:ext uri="{FF2B5EF4-FFF2-40B4-BE49-F238E27FC236}">
                <a16:creationId xmlns:a16="http://schemas.microsoft.com/office/drawing/2014/main" id="{05889F92-4667-6FE3-75A9-A2F6AE5D6D6E}"/>
              </a:ext>
            </a:extLst>
          </p:cNvPr>
          <p:cNvSpPr/>
          <p:nvPr/>
        </p:nvSpPr>
        <p:spPr>
          <a:xfrm>
            <a:off x="4340581" y="2310854"/>
            <a:ext cx="666119" cy="6963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Immagine 23">
            <a:extLst>
              <a:ext uri="{FF2B5EF4-FFF2-40B4-BE49-F238E27FC236}">
                <a16:creationId xmlns:a16="http://schemas.microsoft.com/office/drawing/2014/main" id="{B661115F-14C4-E581-E12C-6A32A5414320}"/>
              </a:ext>
            </a:extLst>
          </p:cNvPr>
          <p:cNvPicPr>
            <a:picLocks noChangeAspect="1"/>
          </p:cNvPicPr>
          <p:nvPr/>
        </p:nvPicPr>
        <p:blipFill>
          <a:blip r:embed="rId3"/>
          <a:stretch>
            <a:fillRect/>
          </a:stretch>
        </p:blipFill>
        <p:spPr>
          <a:xfrm>
            <a:off x="5006700" y="746951"/>
            <a:ext cx="7069753" cy="1327822"/>
          </a:xfrm>
          <a:prstGeom prst="rect">
            <a:avLst/>
          </a:prstGeom>
        </p:spPr>
      </p:pic>
      <p:pic>
        <p:nvPicPr>
          <p:cNvPr id="26" name="Immagine 25">
            <a:extLst>
              <a:ext uri="{FF2B5EF4-FFF2-40B4-BE49-F238E27FC236}">
                <a16:creationId xmlns:a16="http://schemas.microsoft.com/office/drawing/2014/main" id="{D8B53359-F391-BA2D-E0DB-51DA7E968094}"/>
              </a:ext>
            </a:extLst>
          </p:cNvPr>
          <p:cNvPicPr>
            <a:picLocks noChangeAspect="1"/>
          </p:cNvPicPr>
          <p:nvPr/>
        </p:nvPicPr>
        <p:blipFill>
          <a:blip r:embed="rId4"/>
          <a:stretch>
            <a:fillRect/>
          </a:stretch>
        </p:blipFill>
        <p:spPr>
          <a:xfrm>
            <a:off x="5033721" y="2140137"/>
            <a:ext cx="7087017" cy="1075601"/>
          </a:xfrm>
          <a:prstGeom prst="rect">
            <a:avLst/>
          </a:prstGeom>
        </p:spPr>
      </p:pic>
      <p:pic>
        <p:nvPicPr>
          <p:cNvPr id="28" name="Immagine 27">
            <a:extLst>
              <a:ext uri="{FF2B5EF4-FFF2-40B4-BE49-F238E27FC236}">
                <a16:creationId xmlns:a16="http://schemas.microsoft.com/office/drawing/2014/main" id="{F5AADB3D-E93F-81F3-4EB9-116C8470DAFA}"/>
              </a:ext>
            </a:extLst>
          </p:cNvPr>
          <p:cNvPicPr>
            <a:picLocks noChangeAspect="1"/>
          </p:cNvPicPr>
          <p:nvPr/>
        </p:nvPicPr>
        <p:blipFill>
          <a:blip r:embed="rId5"/>
          <a:stretch>
            <a:fillRect/>
          </a:stretch>
        </p:blipFill>
        <p:spPr>
          <a:xfrm>
            <a:off x="5028575" y="3281102"/>
            <a:ext cx="7047878" cy="1319249"/>
          </a:xfrm>
          <a:prstGeom prst="rect">
            <a:avLst/>
          </a:prstGeom>
        </p:spPr>
      </p:pic>
      <p:sp>
        <p:nvSpPr>
          <p:cNvPr id="29" name="Freccia a destra 28">
            <a:extLst>
              <a:ext uri="{FF2B5EF4-FFF2-40B4-BE49-F238E27FC236}">
                <a16:creationId xmlns:a16="http://schemas.microsoft.com/office/drawing/2014/main" id="{2F12D8D5-2405-50B2-C663-3E71EB249AC5}"/>
              </a:ext>
            </a:extLst>
          </p:cNvPr>
          <p:cNvSpPr/>
          <p:nvPr/>
        </p:nvSpPr>
        <p:spPr>
          <a:xfrm>
            <a:off x="4340581" y="3592527"/>
            <a:ext cx="666119" cy="6963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3" name="Gruppo 32">
            <a:extLst>
              <a:ext uri="{FF2B5EF4-FFF2-40B4-BE49-F238E27FC236}">
                <a16:creationId xmlns:a16="http://schemas.microsoft.com/office/drawing/2014/main" id="{20157709-0A72-4226-5FA5-C5BB0285E3D5}"/>
              </a:ext>
            </a:extLst>
          </p:cNvPr>
          <p:cNvGrpSpPr/>
          <p:nvPr/>
        </p:nvGrpSpPr>
        <p:grpSpPr>
          <a:xfrm>
            <a:off x="5098841" y="4716110"/>
            <a:ext cx="6908271" cy="1394939"/>
            <a:chOff x="5098840" y="4783946"/>
            <a:chExt cx="6908271" cy="1394939"/>
          </a:xfrm>
        </p:grpSpPr>
        <p:sp>
          <p:nvSpPr>
            <p:cNvPr id="31" name="Rettangolo 30">
              <a:extLst>
                <a:ext uri="{FF2B5EF4-FFF2-40B4-BE49-F238E27FC236}">
                  <a16:creationId xmlns:a16="http://schemas.microsoft.com/office/drawing/2014/main" id="{706778F3-852D-E522-A138-959D90FF9DDA}"/>
                </a:ext>
              </a:extLst>
            </p:cNvPr>
            <p:cNvSpPr/>
            <p:nvPr/>
          </p:nvSpPr>
          <p:spPr>
            <a:xfrm>
              <a:off x="5098840" y="4783946"/>
              <a:ext cx="6908271" cy="1377119"/>
            </a:xfrm>
            <a:prstGeom prst="rect">
              <a:avLst/>
            </a:prstGeom>
            <a:solidFill>
              <a:schemeClr val="lt1"/>
            </a:solid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0"/>
                  </a:schemeClr>
                </a:solidFill>
              </a:endParaRPr>
            </a:p>
          </p:txBody>
        </p:sp>
        <p:sp>
          <p:nvSpPr>
            <p:cNvPr id="32" name="CasellaDiTesto 31">
              <a:extLst>
                <a:ext uri="{FF2B5EF4-FFF2-40B4-BE49-F238E27FC236}">
                  <a16:creationId xmlns:a16="http://schemas.microsoft.com/office/drawing/2014/main" id="{DA1FE28E-7EAC-7DC7-27C5-EBFA7C299A16}"/>
                </a:ext>
              </a:extLst>
            </p:cNvPr>
            <p:cNvSpPr txBox="1"/>
            <p:nvPr/>
          </p:nvSpPr>
          <p:spPr>
            <a:xfrm>
              <a:off x="5098840" y="4855446"/>
              <a:ext cx="6836805" cy="1323439"/>
            </a:xfrm>
            <a:prstGeom prst="rect">
              <a:avLst/>
            </a:prstGeom>
            <a:noFill/>
          </p:spPr>
          <p:txBody>
            <a:bodyPr wrap="square" rtlCol="0">
              <a:spAutoFit/>
            </a:bodyPr>
            <a:lstStyle/>
            <a:p>
              <a:pPr algn="just"/>
              <a:r>
                <a:rPr lang="it-IT" sz="2000" dirty="0">
                  <a:solidFill>
                    <a:srgbClr val="002060"/>
                  </a:solidFill>
                  <a:latin typeface="Verdana" panose="020B0604030504040204" pitchFamily="34" charset="0"/>
                  <a:ea typeface="Verdana" panose="020B0604030504040204" pitchFamily="34" charset="0"/>
                  <a:cs typeface="Arial" panose="020B0604020202020204" pitchFamily="34" charset="0"/>
                </a:rPr>
                <a:t>In fase di rendicontazione deve essere presentata la </a:t>
              </a:r>
              <a:r>
                <a:rPr lang="it-IT" sz="2000" b="1" dirty="0">
                  <a:solidFill>
                    <a:srgbClr val="002060"/>
                  </a:solidFill>
                  <a:latin typeface="Verdana" panose="020B0604030504040204" pitchFamily="34" charset="0"/>
                  <a:ea typeface="Verdana" panose="020B0604030504040204" pitchFamily="34" charset="0"/>
                  <a:cs typeface="Arial" panose="020B0604020202020204" pitchFamily="34" charset="0"/>
                </a:rPr>
                <a:t>dichiarazione di conformità alla UNI 11578:2015 </a:t>
              </a:r>
              <a:r>
                <a:rPr lang="it-IT" sz="2000" dirty="0">
                  <a:solidFill>
                    <a:srgbClr val="002060"/>
                  </a:solidFill>
                  <a:latin typeface="Verdana" panose="020B0604030504040204" pitchFamily="34" charset="0"/>
                  <a:ea typeface="Verdana" panose="020B0604030504040204" pitchFamily="34" charset="0"/>
                  <a:cs typeface="Arial" panose="020B0604020202020204" pitchFamily="34" charset="0"/>
                </a:rPr>
                <a:t>e la dichiarazione di corretta installazione da parte dell’installatore</a:t>
              </a:r>
            </a:p>
          </p:txBody>
        </p:sp>
      </p:grpSp>
    </p:spTree>
    <p:extLst>
      <p:ext uri="{BB962C8B-B14F-4D97-AF65-F5344CB8AC3E}">
        <p14:creationId xmlns:p14="http://schemas.microsoft.com/office/powerpoint/2010/main" val="26081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21</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sp>
        <p:nvSpPr>
          <p:cNvPr id="10" name="CasellaDiTesto 9">
            <a:extLst>
              <a:ext uri="{FF2B5EF4-FFF2-40B4-BE49-F238E27FC236}">
                <a16:creationId xmlns:a16="http://schemas.microsoft.com/office/drawing/2014/main" id="{7C1A1F1F-59E7-9046-D14D-FB01258EDD33}"/>
              </a:ext>
            </a:extLst>
          </p:cNvPr>
          <p:cNvSpPr txBox="1"/>
          <p:nvPr/>
        </p:nvSpPr>
        <p:spPr>
          <a:xfrm>
            <a:off x="395756" y="749870"/>
            <a:ext cx="11386311" cy="5047536"/>
          </a:xfrm>
          <a:prstGeom prst="rect">
            <a:avLst/>
          </a:prstGeom>
          <a:noFill/>
        </p:spPr>
        <p:txBody>
          <a:bodyPr wrap="square">
            <a:spAutoFit/>
          </a:bodyPr>
          <a:lstStyle/>
          <a:p>
            <a:pPr algn="just">
              <a:spcAft>
                <a:spcPts val="1200"/>
              </a:spcAft>
            </a:pPr>
            <a:r>
              <a:rPr lang="it-IT" sz="2200" b="1" i="0" u="none" strike="noStrike" baseline="0" dirty="0">
                <a:solidFill>
                  <a:srgbClr val="002060"/>
                </a:solidFill>
                <a:latin typeface="Verdana" panose="020B0604030504040204" pitchFamily="34" charset="0"/>
              </a:rPr>
              <a:t>FAQ n. 10 dell’Allegato 2: </a:t>
            </a:r>
            <a:r>
              <a:rPr lang="it-IT" sz="2200" b="0" i="0" u="none" strike="noStrike" baseline="0" dirty="0">
                <a:solidFill>
                  <a:srgbClr val="002060"/>
                </a:solidFill>
                <a:latin typeface="Verdana" panose="020B0604030504040204" pitchFamily="34" charset="0"/>
              </a:rPr>
              <a:t>La relazione del progetto, a firma di professionista abilitato, deve contenere: </a:t>
            </a:r>
          </a:p>
          <a:p>
            <a:pPr marL="285750" indent="-285750" algn="just">
              <a:spcAft>
                <a:spcPts val="1200"/>
              </a:spcAft>
              <a:buFont typeface="Arial" panose="020B0604020202020204" pitchFamily="34" charset="0"/>
              <a:buChar char="•"/>
            </a:pPr>
            <a:r>
              <a:rPr lang="it-IT" sz="2200" b="0" i="0" u="none" strike="noStrike" baseline="0" dirty="0">
                <a:solidFill>
                  <a:srgbClr val="002060"/>
                </a:solidFill>
                <a:latin typeface="Verdana" panose="020B0604030504040204" pitchFamily="34" charset="0"/>
              </a:rPr>
              <a:t>identificazione delle aree di lavoro a maggior rischio </a:t>
            </a:r>
          </a:p>
          <a:p>
            <a:pPr marL="285750" indent="-285750" algn="just">
              <a:spcAft>
                <a:spcPts val="1200"/>
              </a:spcAft>
              <a:buFont typeface="Arial" panose="020B0604020202020204" pitchFamily="34" charset="0"/>
              <a:buChar char="•"/>
            </a:pPr>
            <a:r>
              <a:rPr lang="it-IT" sz="2200" b="0" i="0" u="none" strike="noStrike" baseline="0" dirty="0">
                <a:solidFill>
                  <a:srgbClr val="002060"/>
                </a:solidFill>
                <a:latin typeface="Verdana" panose="020B0604030504040204" pitchFamily="34" charset="0"/>
              </a:rPr>
              <a:t>indicazione delle caratteristiche degli ancoraggi secondo la norma UNI 11578:2015: </a:t>
            </a:r>
          </a:p>
          <a:p>
            <a:pPr marL="266700" algn="just">
              <a:spcAft>
                <a:spcPts val="1200"/>
              </a:spcAft>
            </a:pPr>
            <a:r>
              <a:rPr lang="it-IT" sz="2200" b="0" i="0" u="none" strike="noStrike" baseline="0" dirty="0">
                <a:solidFill>
                  <a:srgbClr val="002060"/>
                </a:solidFill>
                <a:latin typeface="Verdana" panose="020B0604030504040204" pitchFamily="34" charset="0"/>
              </a:rPr>
              <a:t>- ancoraggi puntuali (tipo A): descrizione con numero dei punti di ancoraggio </a:t>
            </a:r>
          </a:p>
          <a:p>
            <a:pPr marL="266700" algn="just">
              <a:spcAft>
                <a:spcPts val="1200"/>
              </a:spcAft>
            </a:pPr>
            <a:r>
              <a:rPr lang="it-IT" sz="2200" b="0" i="0" u="none" strike="noStrike" baseline="0" dirty="0">
                <a:solidFill>
                  <a:srgbClr val="002060"/>
                </a:solidFill>
                <a:latin typeface="Verdana" panose="020B0604030504040204" pitchFamily="34" charset="0"/>
              </a:rPr>
              <a:t>- ancoraggi lineari flessibili (tipo C): descrizione con metri lineari di sviluppo </a:t>
            </a:r>
          </a:p>
          <a:p>
            <a:pPr marL="266700" algn="just">
              <a:spcAft>
                <a:spcPts val="1200"/>
              </a:spcAft>
            </a:pPr>
            <a:r>
              <a:rPr lang="it-IT" sz="2200" b="0" i="0" u="none" strike="noStrike" baseline="0" dirty="0">
                <a:solidFill>
                  <a:srgbClr val="002060"/>
                </a:solidFill>
                <a:latin typeface="Verdana" panose="020B0604030504040204" pitchFamily="34" charset="0"/>
              </a:rPr>
              <a:t>- ancoraggi lineari rigidi (tipo D): descrizione con metri lineari di sviluppo </a:t>
            </a:r>
          </a:p>
          <a:p>
            <a:pPr marL="285750" indent="-285750" algn="just">
              <a:spcAft>
                <a:spcPts val="1200"/>
              </a:spcAft>
              <a:buFont typeface="Arial" panose="020B0604020202020204" pitchFamily="34" charset="0"/>
              <a:buChar char="•"/>
            </a:pPr>
            <a:r>
              <a:rPr lang="it-IT" sz="2200" dirty="0">
                <a:solidFill>
                  <a:srgbClr val="002060"/>
                </a:solidFill>
                <a:latin typeface="Verdana" panose="020B0604030504040204" pitchFamily="34" charset="0"/>
              </a:rPr>
              <a:t>Numero utenti collegabili contemporaneamente</a:t>
            </a:r>
            <a:endParaRPr lang="it-IT" sz="2200" b="0" i="0" u="none" strike="noStrike" baseline="0" dirty="0">
              <a:solidFill>
                <a:srgbClr val="002060"/>
              </a:solidFill>
              <a:latin typeface="Symbol" panose="05050102010706020507" pitchFamily="18" charset="2"/>
            </a:endParaRPr>
          </a:p>
          <a:p>
            <a:pPr marL="285750" indent="-285750" algn="just">
              <a:spcAft>
                <a:spcPts val="1200"/>
              </a:spcAft>
              <a:buFont typeface="Arial" panose="020B0604020202020204" pitchFamily="34" charset="0"/>
              <a:buChar char="•"/>
            </a:pPr>
            <a:r>
              <a:rPr lang="it-IT" sz="2200" b="0" i="0" u="none" strike="noStrike" baseline="0" dirty="0">
                <a:solidFill>
                  <a:srgbClr val="002060"/>
                </a:solidFill>
                <a:latin typeface="Verdana" panose="020B0604030504040204" pitchFamily="34" charset="0"/>
              </a:rPr>
              <a:t>modalità di accesso alla copertura </a:t>
            </a:r>
          </a:p>
          <a:p>
            <a:pPr marL="285750" indent="-285750" algn="just">
              <a:spcAft>
                <a:spcPts val="1200"/>
              </a:spcAft>
              <a:buFont typeface="Arial" panose="020B0604020202020204" pitchFamily="34" charset="0"/>
              <a:buChar char="•"/>
            </a:pPr>
            <a:r>
              <a:rPr lang="it-IT" sz="2200" b="0" i="0" u="none" strike="noStrike" baseline="0" dirty="0">
                <a:solidFill>
                  <a:srgbClr val="002060"/>
                </a:solidFill>
                <a:latin typeface="Verdana" panose="020B0604030504040204" pitchFamily="34" charset="0"/>
              </a:rPr>
              <a:t>schemi grafici di installazione 	</a:t>
            </a:r>
          </a:p>
        </p:txBody>
      </p:sp>
    </p:spTree>
    <p:extLst>
      <p:ext uri="{BB962C8B-B14F-4D97-AF65-F5344CB8AC3E}">
        <p14:creationId xmlns:p14="http://schemas.microsoft.com/office/powerpoint/2010/main" val="2648446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22</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pic>
        <p:nvPicPr>
          <p:cNvPr id="12" name="Immagine 11">
            <a:extLst>
              <a:ext uri="{FF2B5EF4-FFF2-40B4-BE49-F238E27FC236}">
                <a16:creationId xmlns:a16="http://schemas.microsoft.com/office/drawing/2014/main" id="{2857979C-DD56-A3A8-71B1-6930BCFD1626}"/>
              </a:ext>
            </a:extLst>
          </p:cNvPr>
          <p:cNvPicPr>
            <a:picLocks noChangeAspect="1"/>
          </p:cNvPicPr>
          <p:nvPr/>
        </p:nvPicPr>
        <p:blipFill>
          <a:blip r:embed="rId2"/>
          <a:stretch>
            <a:fillRect/>
          </a:stretch>
        </p:blipFill>
        <p:spPr>
          <a:xfrm>
            <a:off x="1527816" y="562520"/>
            <a:ext cx="8862618" cy="5658285"/>
          </a:xfrm>
          <a:prstGeom prst="rect">
            <a:avLst/>
          </a:prstGeom>
        </p:spPr>
      </p:pic>
      <p:pic>
        <p:nvPicPr>
          <p:cNvPr id="15" name="Immagine 14">
            <a:extLst>
              <a:ext uri="{FF2B5EF4-FFF2-40B4-BE49-F238E27FC236}">
                <a16:creationId xmlns:a16="http://schemas.microsoft.com/office/drawing/2014/main" id="{1B86FD6B-8220-D60F-F181-EBD73C398EE0}"/>
              </a:ext>
            </a:extLst>
          </p:cNvPr>
          <p:cNvPicPr>
            <a:picLocks noChangeAspect="1"/>
          </p:cNvPicPr>
          <p:nvPr/>
        </p:nvPicPr>
        <p:blipFill>
          <a:blip r:embed="rId2"/>
          <a:stretch>
            <a:fillRect/>
          </a:stretch>
        </p:blipFill>
        <p:spPr>
          <a:xfrm>
            <a:off x="170712" y="2195370"/>
            <a:ext cx="4155693" cy="2653177"/>
          </a:xfrm>
          <a:prstGeom prst="rect">
            <a:avLst/>
          </a:prstGeom>
        </p:spPr>
      </p:pic>
      <p:sp>
        <p:nvSpPr>
          <p:cNvPr id="16" name="Freccia curva 15">
            <a:extLst>
              <a:ext uri="{FF2B5EF4-FFF2-40B4-BE49-F238E27FC236}">
                <a16:creationId xmlns:a16="http://schemas.microsoft.com/office/drawing/2014/main" id="{D2228B60-ED43-9DC5-468D-1E5A8BFD2412}"/>
              </a:ext>
            </a:extLst>
          </p:cNvPr>
          <p:cNvSpPr/>
          <p:nvPr/>
        </p:nvSpPr>
        <p:spPr>
          <a:xfrm>
            <a:off x="1938848" y="931852"/>
            <a:ext cx="2959312" cy="165309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Freccia a destra 16">
            <a:extLst>
              <a:ext uri="{FF2B5EF4-FFF2-40B4-BE49-F238E27FC236}">
                <a16:creationId xmlns:a16="http://schemas.microsoft.com/office/drawing/2014/main" id="{004F944A-B57A-C3A0-A3AC-0159675A8DC2}"/>
              </a:ext>
            </a:extLst>
          </p:cNvPr>
          <p:cNvSpPr/>
          <p:nvPr/>
        </p:nvSpPr>
        <p:spPr>
          <a:xfrm>
            <a:off x="4340581" y="2407799"/>
            <a:ext cx="666119" cy="6963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88CFEE3F-B9A9-4F56-6744-E70DCAE49736}"/>
              </a:ext>
            </a:extLst>
          </p:cNvPr>
          <p:cNvSpPr/>
          <p:nvPr/>
        </p:nvSpPr>
        <p:spPr>
          <a:xfrm>
            <a:off x="4351850" y="3735616"/>
            <a:ext cx="666119" cy="6963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curva 18">
            <a:extLst>
              <a:ext uri="{FF2B5EF4-FFF2-40B4-BE49-F238E27FC236}">
                <a16:creationId xmlns:a16="http://schemas.microsoft.com/office/drawing/2014/main" id="{E3D98CD4-835B-3527-958C-60F052A78B52}"/>
              </a:ext>
            </a:extLst>
          </p:cNvPr>
          <p:cNvSpPr/>
          <p:nvPr/>
        </p:nvSpPr>
        <p:spPr>
          <a:xfrm flipV="1">
            <a:off x="1978898" y="4153981"/>
            <a:ext cx="2870881" cy="165309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21" name="Immagine 20">
            <a:extLst>
              <a:ext uri="{FF2B5EF4-FFF2-40B4-BE49-F238E27FC236}">
                <a16:creationId xmlns:a16="http://schemas.microsoft.com/office/drawing/2014/main" id="{A5ADE4E3-6EF7-21A5-4C49-34AFCE31CF72}"/>
              </a:ext>
            </a:extLst>
          </p:cNvPr>
          <p:cNvPicPr>
            <a:picLocks noChangeAspect="1"/>
          </p:cNvPicPr>
          <p:nvPr/>
        </p:nvPicPr>
        <p:blipFill>
          <a:blip r:embed="rId3"/>
          <a:stretch>
            <a:fillRect/>
          </a:stretch>
        </p:blipFill>
        <p:spPr>
          <a:xfrm>
            <a:off x="5043414" y="637195"/>
            <a:ext cx="6819922" cy="1459517"/>
          </a:xfrm>
          <a:prstGeom prst="rect">
            <a:avLst/>
          </a:prstGeom>
        </p:spPr>
      </p:pic>
      <p:pic>
        <p:nvPicPr>
          <p:cNvPr id="23" name="Immagine 22">
            <a:extLst>
              <a:ext uri="{FF2B5EF4-FFF2-40B4-BE49-F238E27FC236}">
                <a16:creationId xmlns:a16="http://schemas.microsoft.com/office/drawing/2014/main" id="{E8FE128A-6465-EE50-72E4-B5E596F1898F}"/>
              </a:ext>
            </a:extLst>
          </p:cNvPr>
          <p:cNvPicPr>
            <a:picLocks noChangeAspect="1"/>
          </p:cNvPicPr>
          <p:nvPr/>
        </p:nvPicPr>
        <p:blipFill>
          <a:blip r:embed="rId4"/>
          <a:stretch>
            <a:fillRect/>
          </a:stretch>
        </p:blipFill>
        <p:spPr>
          <a:xfrm>
            <a:off x="5043414" y="2148799"/>
            <a:ext cx="6819922" cy="1143301"/>
          </a:xfrm>
          <a:prstGeom prst="rect">
            <a:avLst/>
          </a:prstGeom>
        </p:spPr>
      </p:pic>
      <p:pic>
        <p:nvPicPr>
          <p:cNvPr id="25" name="Immagine 24">
            <a:extLst>
              <a:ext uri="{FF2B5EF4-FFF2-40B4-BE49-F238E27FC236}">
                <a16:creationId xmlns:a16="http://schemas.microsoft.com/office/drawing/2014/main" id="{8CFD425D-C9F2-CC51-9317-FC2449FCC167}"/>
              </a:ext>
            </a:extLst>
          </p:cNvPr>
          <p:cNvPicPr>
            <a:picLocks noChangeAspect="1"/>
          </p:cNvPicPr>
          <p:nvPr/>
        </p:nvPicPr>
        <p:blipFill>
          <a:blip r:embed="rId5"/>
          <a:stretch>
            <a:fillRect/>
          </a:stretch>
        </p:blipFill>
        <p:spPr>
          <a:xfrm>
            <a:off x="5043414" y="3557934"/>
            <a:ext cx="6819922" cy="1143301"/>
          </a:xfrm>
          <a:prstGeom prst="rect">
            <a:avLst/>
          </a:prstGeom>
        </p:spPr>
      </p:pic>
      <p:grpSp>
        <p:nvGrpSpPr>
          <p:cNvPr id="28" name="Gruppo 27">
            <a:extLst>
              <a:ext uri="{FF2B5EF4-FFF2-40B4-BE49-F238E27FC236}">
                <a16:creationId xmlns:a16="http://schemas.microsoft.com/office/drawing/2014/main" id="{2CD7BF66-D5C1-9E3C-58B1-BDCD99DEE5D7}"/>
              </a:ext>
            </a:extLst>
          </p:cNvPr>
          <p:cNvGrpSpPr/>
          <p:nvPr/>
        </p:nvGrpSpPr>
        <p:grpSpPr>
          <a:xfrm>
            <a:off x="5098841" y="4716110"/>
            <a:ext cx="6819922" cy="1394939"/>
            <a:chOff x="5098840" y="4783946"/>
            <a:chExt cx="6908271" cy="1394939"/>
          </a:xfrm>
        </p:grpSpPr>
        <p:sp>
          <p:nvSpPr>
            <p:cNvPr id="29" name="Rettangolo 28">
              <a:extLst>
                <a:ext uri="{FF2B5EF4-FFF2-40B4-BE49-F238E27FC236}">
                  <a16:creationId xmlns:a16="http://schemas.microsoft.com/office/drawing/2014/main" id="{DAAC55F2-E2F6-A30E-5170-56C97F8FEAE3}"/>
                </a:ext>
              </a:extLst>
            </p:cNvPr>
            <p:cNvSpPr/>
            <p:nvPr/>
          </p:nvSpPr>
          <p:spPr>
            <a:xfrm>
              <a:off x="5098840" y="4783946"/>
              <a:ext cx="6908271" cy="1377119"/>
            </a:xfrm>
            <a:prstGeom prst="rect">
              <a:avLst/>
            </a:prstGeom>
            <a:solidFill>
              <a:schemeClr val="lt1"/>
            </a:solid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0"/>
                  </a:schemeClr>
                </a:solidFill>
              </a:endParaRPr>
            </a:p>
          </p:txBody>
        </p:sp>
        <p:sp>
          <p:nvSpPr>
            <p:cNvPr id="30" name="CasellaDiTesto 29">
              <a:extLst>
                <a:ext uri="{FF2B5EF4-FFF2-40B4-BE49-F238E27FC236}">
                  <a16:creationId xmlns:a16="http://schemas.microsoft.com/office/drawing/2014/main" id="{902B93BC-C988-232F-222F-42615817685E}"/>
                </a:ext>
              </a:extLst>
            </p:cNvPr>
            <p:cNvSpPr txBox="1"/>
            <p:nvPr/>
          </p:nvSpPr>
          <p:spPr>
            <a:xfrm>
              <a:off x="5098840" y="4855446"/>
              <a:ext cx="6836805" cy="1323439"/>
            </a:xfrm>
            <a:prstGeom prst="rect">
              <a:avLst/>
            </a:prstGeom>
            <a:noFill/>
          </p:spPr>
          <p:txBody>
            <a:bodyPr wrap="square" rtlCol="0">
              <a:spAutoFit/>
            </a:bodyPr>
            <a:lstStyle/>
            <a:p>
              <a:pPr algn="just"/>
              <a:r>
                <a:rPr lang="it-IT" sz="2000" dirty="0">
                  <a:solidFill>
                    <a:srgbClr val="002060"/>
                  </a:solidFill>
                  <a:latin typeface="Verdana" panose="020B0604030504040204" pitchFamily="34" charset="0"/>
                  <a:ea typeface="Verdana" panose="020B0604030504040204" pitchFamily="34" charset="0"/>
                  <a:cs typeface="Arial" panose="020B0604020202020204" pitchFamily="34" charset="0"/>
                </a:rPr>
                <a:t>In fase di rendicontazione deve essere presentata la </a:t>
              </a:r>
              <a:r>
                <a:rPr lang="it-IT" sz="2000" b="1" dirty="0">
                  <a:solidFill>
                    <a:srgbClr val="002060"/>
                  </a:solidFill>
                  <a:latin typeface="Verdana" panose="020B0604030504040204" pitchFamily="34" charset="0"/>
                  <a:ea typeface="Verdana" panose="020B0604030504040204" pitchFamily="34" charset="0"/>
                  <a:cs typeface="Arial" panose="020B0604020202020204" pitchFamily="34" charset="0"/>
                </a:rPr>
                <a:t>dichiarazione della macchina acquistata </a:t>
              </a:r>
              <a:r>
                <a:rPr lang="it-IT" sz="2000" dirty="0">
                  <a:solidFill>
                    <a:srgbClr val="002060"/>
                  </a:solidFill>
                  <a:latin typeface="Verdana" panose="020B0604030504040204" pitchFamily="34" charset="0"/>
                  <a:ea typeface="Verdana" panose="020B0604030504040204" pitchFamily="34" charset="0"/>
                  <a:cs typeface="Arial" panose="020B0604020202020204" pitchFamily="34" charset="0"/>
                </a:rPr>
                <a:t>o il </a:t>
              </a:r>
              <a:r>
                <a:rPr lang="it-IT" sz="2000" b="1" dirty="0">
                  <a:solidFill>
                    <a:srgbClr val="002060"/>
                  </a:solidFill>
                  <a:latin typeface="Verdana" panose="020B0604030504040204" pitchFamily="34" charset="0"/>
                  <a:ea typeface="Verdana" panose="020B0604030504040204" pitchFamily="34" charset="0"/>
                  <a:cs typeface="Arial" panose="020B0604020202020204" pitchFamily="34" charset="0"/>
                </a:rPr>
                <a:t>certificato di conformità di tipo omologato di cui al regolamento UE 167/2013 per i trattori</a:t>
              </a:r>
            </a:p>
          </p:txBody>
        </p:sp>
      </p:grpSp>
    </p:spTree>
    <p:extLst>
      <p:ext uri="{BB962C8B-B14F-4D97-AF65-F5344CB8AC3E}">
        <p14:creationId xmlns:p14="http://schemas.microsoft.com/office/powerpoint/2010/main" val="1521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23</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sp>
        <p:nvSpPr>
          <p:cNvPr id="10" name="CasellaDiTesto 9">
            <a:extLst>
              <a:ext uri="{FF2B5EF4-FFF2-40B4-BE49-F238E27FC236}">
                <a16:creationId xmlns:a16="http://schemas.microsoft.com/office/drawing/2014/main" id="{7C1A1F1F-59E7-9046-D14D-FB01258EDD33}"/>
              </a:ext>
            </a:extLst>
          </p:cNvPr>
          <p:cNvSpPr txBox="1"/>
          <p:nvPr/>
        </p:nvSpPr>
        <p:spPr>
          <a:xfrm>
            <a:off x="402844" y="879505"/>
            <a:ext cx="11386311" cy="4801314"/>
          </a:xfrm>
          <a:prstGeom prst="rect">
            <a:avLst/>
          </a:prstGeom>
          <a:noFill/>
        </p:spPr>
        <p:txBody>
          <a:bodyPr wrap="square">
            <a:spAutoFit/>
          </a:bodyPr>
          <a:lstStyle/>
          <a:p>
            <a:pPr>
              <a:spcAft>
                <a:spcPts val="1200"/>
              </a:spcAft>
            </a:pPr>
            <a:r>
              <a:rPr lang="it-IT" sz="2200" b="1" i="0" u="none" strike="noStrike" baseline="0" dirty="0">
                <a:solidFill>
                  <a:srgbClr val="002060"/>
                </a:solidFill>
                <a:latin typeface="Verdana" panose="020B0604030504040204" pitchFamily="34" charset="0"/>
              </a:rPr>
              <a:t>FAQ n. 13 dell’Allegato 2</a:t>
            </a:r>
          </a:p>
          <a:p>
            <a:pPr algn="just">
              <a:spcAft>
                <a:spcPts val="1200"/>
              </a:spcAft>
            </a:pPr>
            <a:r>
              <a:rPr lang="it-IT" sz="2400" b="0" i="0" u="none" strike="noStrike" baseline="0" dirty="0">
                <a:solidFill>
                  <a:srgbClr val="002060"/>
                </a:solidFill>
                <a:latin typeface="Verdana" panose="020B0604030504040204" pitchFamily="34" charset="0"/>
              </a:rPr>
              <a:t>Due macchine di analogo tipo, o tipologia, sono macchine simili per denominazione generica (ad esempio </a:t>
            </a:r>
            <a:r>
              <a:rPr lang="it-IT" sz="2400" b="1" i="0" u="none" strike="noStrike" baseline="0" dirty="0">
                <a:solidFill>
                  <a:srgbClr val="002060"/>
                </a:solidFill>
                <a:latin typeface="Verdana" panose="020B0604030504040204" pitchFamily="34" charset="0"/>
              </a:rPr>
              <a:t>attribuita da norme tecniche</a:t>
            </a:r>
            <a:r>
              <a:rPr lang="it-IT" sz="2400" b="0" i="0" u="none" strike="noStrike" baseline="0" dirty="0">
                <a:solidFill>
                  <a:srgbClr val="002060"/>
                </a:solidFill>
                <a:latin typeface="Verdana" panose="020B0604030504040204" pitchFamily="34" charset="0"/>
              </a:rPr>
              <a:t>), funzioni e caratteristiche tecniche (ad esempio come definite da </a:t>
            </a:r>
            <a:r>
              <a:rPr lang="it-IT" sz="2400" b="1" i="0" u="none" strike="noStrike" baseline="0" dirty="0">
                <a:solidFill>
                  <a:srgbClr val="002060"/>
                </a:solidFill>
                <a:latin typeface="Verdana" panose="020B0604030504040204" pitchFamily="34" charset="0"/>
              </a:rPr>
              <a:t>norme armonizzate</a:t>
            </a:r>
            <a:r>
              <a:rPr lang="it-IT" sz="2400" b="0" i="0" u="none" strike="noStrike" baseline="0" dirty="0">
                <a:solidFill>
                  <a:srgbClr val="002060"/>
                </a:solidFill>
                <a:latin typeface="Verdana" panose="020B0604030504040204" pitchFamily="34" charset="0"/>
              </a:rPr>
              <a:t>). </a:t>
            </a:r>
          </a:p>
          <a:p>
            <a:pPr algn="just">
              <a:spcAft>
                <a:spcPts val="1200"/>
              </a:spcAft>
            </a:pPr>
            <a:r>
              <a:rPr lang="it-IT" sz="2400" b="0" i="0" u="none" strike="noStrike" baseline="0" dirty="0">
                <a:solidFill>
                  <a:srgbClr val="002060"/>
                </a:solidFill>
                <a:latin typeface="Verdana" panose="020B0604030504040204" pitchFamily="34" charset="0"/>
              </a:rPr>
              <a:t>Ad esempio, nell’ambito delle macchine movimento terra, due macchine denominate “pala caricatrice” sono dello stesso tipo. La pala caricatrice non è però assimilabile per tipo a un escavatore o a un dumper. Analogamente, nell’ambito delle macchine di sollevamento, la gru a torre è diversa come tipo da una autogrù. I medesimi concetti di analogia sono riferibili a macchine fisse installate nei luoghi di lavoro (ad esempio torni e frese, ecc.) </a:t>
            </a:r>
            <a:r>
              <a:rPr lang="it-IT" sz="18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245981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24</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pic>
        <p:nvPicPr>
          <p:cNvPr id="12" name="Immagine 11">
            <a:extLst>
              <a:ext uri="{FF2B5EF4-FFF2-40B4-BE49-F238E27FC236}">
                <a16:creationId xmlns:a16="http://schemas.microsoft.com/office/drawing/2014/main" id="{5DE8CBAD-7620-031F-9340-97C1C2F6F2BC}"/>
              </a:ext>
            </a:extLst>
          </p:cNvPr>
          <p:cNvPicPr>
            <a:picLocks noChangeAspect="1"/>
          </p:cNvPicPr>
          <p:nvPr/>
        </p:nvPicPr>
        <p:blipFill>
          <a:blip r:embed="rId2"/>
          <a:stretch>
            <a:fillRect/>
          </a:stretch>
        </p:blipFill>
        <p:spPr>
          <a:xfrm>
            <a:off x="1314584" y="562520"/>
            <a:ext cx="9379656" cy="5644965"/>
          </a:xfrm>
          <a:prstGeom prst="rect">
            <a:avLst/>
          </a:prstGeom>
        </p:spPr>
      </p:pic>
      <p:pic>
        <p:nvPicPr>
          <p:cNvPr id="15" name="Immagine 14">
            <a:extLst>
              <a:ext uri="{FF2B5EF4-FFF2-40B4-BE49-F238E27FC236}">
                <a16:creationId xmlns:a16="http://schemas.microsoft.com/office/drawing/2014/main" id="{553F329A-235B-7958-9CDC-B7CB078F6B59}"/>
              </a:ext>
            </a:extLst>
          </p:cNvPr>
          <p:cNvPicPr>
            <a:picLocks noChangeAspect="1"/>
          </p:cNvPicPr>
          <p:nvPr/>
        </p:nvPicPr>
        <p:blipFill>
          <a:blip r:embed="rId2"/>
          <a:stretch>
            <a:fillRect/>
          </a:stretch>
        </p:blipFill>
        <p:spPr>
          <a:xfrm>
            <a:off x="225857" y="2239623"/>
            <a:ext cx="3952528" cy="2378753"/>
          </a:xfrm>
          <a:prstGeom prst="rect">
            <a:avLst/>
          </a:prstGeom>
        </p:spPr>
      </p:pic>
      <p:sp>
        <p:nvSpPr>
          <p:cNvPr id="16" name="Freccia curva 15">
            <a:extLst>
              <a:ext uri="{FF2B5EF4-FFF2-40B4-BE49-F238E27FC236}">
                <a16:creationId xmlns:a16="http://schemas.microsoft.com/office/drawing/2014/main" id="{5E898BE0-BD67-021D-7D78-6508FD14043C}"/>
              </a:ext>
            </a:extLst>
          </p:cNvPr>
          <p:cNvSpPr/>
          <p:nvPr/>
        </p:nvSpPr>
        <p:spPr>
          <a:xfrm>
            <a:off x="1903679" y="1386618"/>
            <a:ext cx="2959312" cy="165309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Freccia curva 17">
            <a:extLst>
              <a:ext uri="{FF2B5EF4-FFF2-40B4-BE49-F238E27FC236}">
                <a16:creationId xmlns:a16="http://schemas.microsoft.com/office/drawing/2014/main" id="{123BF8C0-8EA3-2832-3BAA-3103D730D9A5}"/>
              </a:ext>
            </a:extLst>
          </p:cNvPr>
          <p:cNvSpPr/>
          <p:nvPr/>
        </p:nvSpPr>
        <p:spPr>
          <a:xfrm flipV="1">
            <a:off x="1978898" y="3943117"/>
            <a:ext cx="2870881" cy="165309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20" name="Immagine 19">
            <a:extLst>
              <a:ext uri="{FF2B5EF4-FFF2-40B4-BE49-F238E27FC236}">
                <a16:creationId xmlns:a16="http://schemas.microsoft.com/office/drawing/2014/main" id="{D30A4505-F6CF-7F65-31AB-FDF73D890148}"/>
              </a:ext>
            </a:extLst>
          </p:cNvPr>
          <p:cNvPicPr>
            <a:picLocks noChangeAspect="1"/>
          </p:cNvPicPr>
          <p:nvPr/>
        </p:nvPicPr>
        <p:blipFill>
          <a:blip r:embed="rId3"/>
          <a:stretch>
            <a:fillRect/>
          </a:stretch>
        </p:blipFill>
        <p:spPr>
          <a:xfrm>
            <a:off x="4895761" y="991073"/>
            <a:ext cx="7167690" cy="1818667"/>
          </a:xfrm>
          <a:prstGeom prst="rect">
            <a:avLst/>
          </a:prstGeom>
        </p:spPr>
      </p:pic>
      <p:pic>
        <p:nvPicPr>
          <p:cNvPr id="22" name="Immagine 21">
            <a:extLst>
              <a:ext uri="{FF2B5EF4-FFF2-40B4-BE49-F238E27FC236}">
                <a16:creationId xmlns:a16="http://schemas.microsoft.com/office/drawing/2014/main" id="{09AEE769-52C2-8B7A-C841-8CAA867153BD}"/>
              </a:ext>
            </a:extLst>
          </p:cNvPr>
          <p:cNvPicPr>
            <a:picLocks noChangeAspect="1"/>
          </p:cNvPicPr>
          <p:nvPr/>
        </p:nvPicPr>
        <p:blipFill>
          <a:blip r:embed="rId4"/>
          <a:stretch>
            <a:fillRect/>
          </a:stretch>
        </p:blipFill>
        <p:spPr>
          <a:xfrm>
            <a:off x="4947627" y="3560996"/>
            <a:ext cx="7059485" cy="2401275"/>
          </a:xfrm>
          <a:prstGeom prst="rect">
            <a:avLst/>
          </a:prstGeom>
        </p:spPr>
      </p:pic>
    </p:spTree>
    <p:extLst>
      <p:ext uri="{BB962C8B-B14F-4D97-AF65-F5344CB8AC3E}">
        <p14:creationId xmlns:p14="http://schemas.microsoft.com/office/powerpoint/2010/main" val="321237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25</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sp>
        <p:nvSpPr>
          <p:cNvPr id="7" name="CasellaDiTesto 6">
            <a:extLst>
              <a:ext uri="{FF2B5EF4-FFF2-40B4-BE49-F238E27FC236}">
                <a16:creationId xmlns:a16="http://schemas.microsoft.com/office/drawing/2014/main" id="{EE408BE4-925A-D3EA-0C87-99B630D81C31}"/>
              </a:ext>
            </a:extLst>
          </p:cNvPr>
          <p:cNvSpPr txBox="1"/>
          <p:nvPr/>
        </p:nvSpPr>
        <p:spPr>
          <a:xfrm>
            <a:off x="472441" y="880533"/>
            <a:ext cx="10982366" cy="4238724"/>
          </a:xfrm>
          <a:prstGeom prst="rect">
            <a:avLst/>
          </a:prstGeom>
          <a:noFill/>
        </p:spPr>
        <p:txBody>
          <a:bodyPr wrap="square">
            <a:spAutoFit/>
          </a:bodyPr>
          <a:lstStyle/>
          <a:p>
            <a:pPr algn="just">
              <a:lnSpc>
                <a:spcPct val="114000"/>
              </a:lnSpc>
            </a:pPr>
            <a:r>
              <a:rPr lang="it-IT" sz="1800" b="1" dirty="0">
                <a:solidFill>
                  <a:srgbClr val="002060"/>
                </a:solidFill>
                <a:latin typeface="Verdana" panose="020B0604030504040204" pitchFamily="34" charset="0"/>
              </a:rPr>
              <a:t>Interventi b) e c): macchine movimento terra</a:t>
            </a:r>
          </a:p>
          <a:p>
            <a:pPr algn="just">
              <a:lnSpc>
                <a:spcPct val="114000"/>
              </a:lnSpc>
            </a:pPr>
            <a:endParaRPr lang="it-IT" b="1" dirty="0">
              <a:solidFill>
                <a:srgbClr val="002060"/>
              </a:solidFill>
              <a:latin typeface="Verdana" panose="020B0604030504040204" pitchFamily="34" charset="0"/>
            </a:endParaRPr>
          </a:p>
          <a:p>
            <a:pPr algn="just">
              <a:lnSpc>
                <a:spcPct val="114000"/>
              </a:lnSpc>
            </a:pPr>
            <a:r>
              <a:rPr lang="it-IT" sz="2000" dirty="0">
                <a:solidFill>
                  <a:srgbClr val="002060"/>
                </a:solidFill>
                <a:latin typeface="Verdana" panose="020B0604030504040204" pitchFamily="34" charset="0"/>
              </a:rPr>
              <a:t>Nell’ambito delle macchine movimento terra sono ammissibili a finanziamento esclusivamente quelle </a:t>
            </a:r>
            <a:r>
              <a:rPr lang="it-IT" sz="2000" b="1" dirty="0">
                <a:solidFill>
                  <a:srgbClr val="002060"/>
                </a:solidFill>
                <a:latin typeface="Verdana" panose="020B0604030504040204" pitchFamily="34" charset="0"/>
              </a:rPr>
              <a:t>compatte</a:t>
            </a:r>
          </a:p>
          <a:p>
            <a:pPr algn="just">
              <a:lnSpc>
                <a:spcPct val="114000"/>
              </a:lnSpc>
            </a:pPr>
            <a:endParaRPr lang="it-IT" sz="2000" b="1" dirty="0">
              <a:solidFill>
                <a:srgbClr val="002060"/>
              </a:solidFill>
              <a:latin typeface="Verdana" panose="020B0604030504040204" pitchFamily="34" charset="0"/>
            </a:endParaRPr>
          </a:p>
          <a:p>
            <a:pPr algn="just"/>
            <a:r>
              <a:rPr lang="it-IT" sz="2000" b="0" i="0" u="none" strike="noStrike" baseline="0" dirty="0">
                <a:solidFill>
                  <a:srgbClr val="002060"/>
                </a:solidFill>
                <a:latin typeface="Verdana" panose="020B0604030504040204" pitchFamily="34" charset="0"/>
              </a:rPr>
              <a:t>Per “macchine movimento terra compatte” si intendono le macchine di cui al punto 3.1.1 della norma </a:t>
            </a:r>
            <a:r>
              <a:rPr lang="it-IT" sz="2000" b="1" i="0" u="none" strike="noStrike" baseline="0" dirty="0">
                <a:solidFill>
                  <a:srgbClr val="002060"/>
                </a:solidFill>
                <a:latin typeface="Verdana" panose="020B0604030504040204" pitchFamily="34" charset="0"/>
              </a:rPr>
              <a:t>UNI EN ISO 6165:2012</a:t>
            </a:r>
            <a:r>
              <a:rPr lang="it-IT" sz="2000" b="0" i="0" u="none" strike="noStrike" baseline="0" dirty="0">
                <a:solidFill>
                  <a:srgbClr val="002060"/>
                </a:solidFill>
                <a:latin typeface="Verdana" panose="020B0604030504040204" pitchFamily="34" charset="0"/>
              </a:rPr>
              <a:t>, ossia le macchine movimento terra aventi </a:t>
            </a:r>
            <a:r>
              <a:rPr lang="it-IT" sz="2000" b="1" i="0" u="none" strike="noStrike" baseline="0" dirty="0">
                <a:solidFill>
                  <a:srgbClr val="002060"/>
                </a:solidFill>
                <a:latin typeface="Verdana" panose="020B0604030504040204" pitchFamily="34" charset="0"/>
              </a:rPr>
              <a:t>massa operativa </a:t>
            </a:r>
            <a:r>
              <a:rPr lang="it-IT" sz="2000" b="0" i="0" u="none" strike="noStrike" baseline="0" dirty="0">
                <a:solidFill>
                  <a:srgbClr val="002060"/>
                </a:solidFill>
                <a:latin typeface="Verdana" panose="020B0604030504040204" pitchFamily="34" charset="0"/>
              </a:rPr>
              <a:t>di cui al punto 3.7 della norma minore o uguale a </a:t>
            </a:r>
            <a:r>
              <a:rPr lang="it-IT" sz="2000" b="1" i="0" u="none" strike="noStrike" baseline="0" dirty="0">
                <a:solidFill>
                  <a:srgbClr val="002060"/>
                </a:solidFill>
                <a:latin typeface="Verdana" panose="020B0604030504040204" pitchFamily="34" charset="0"/>
              </a:rPr>
              <a:t>4500 kg</a:t>
            </a:r>
            <a:r>
              <a:rPr lang="it-IT" sz="2000" b="0" i="0" u="none" strike="noStrike" baseline="0" dirty="0">
                <a:solidFill>
                  <a:srgbClr val="002060"/>
                </a:solidFill>
                <a:latin typeface="Verdana" panose="020B0604030504040204" pitchFamily="34" charset="0"/>
              </a:rPr>
              <a:t>.</a:t>
            </a:r>
          </a:p>
          <a:p>
            <a:pPr algn="just"/>
            <a:endParaRPr lang="it-IT" sz="2000" dirty="0">
              <a:solidFill>
                <a:srgbClr val="002060"/>
              </a:solidFill>
              <a:latin typeface="Verdana" panose="020B0604030504040204" pitchFamily="34" charset="0"/>
            </a:endParaRPr>
          </a:p>
          <a:p>
            <a:pPr algn="just"/>
            <a:r>
              <a:rPr lang="it-IT" sz="2000" b="0" i="0" u="none" strike="noStrike" baseline="0" dirty="0">
                <a:solidFill>
                  <a:srgbClr val="002060"/>
                </a:solidFill>
                <a:latin typeface="Verdana" panose="020B0604030504040204" pitchFamily="34" charset="0"/>
              </a:rPr>
              <a:t>Fanno eccezione i </a:t>
            </a:r>
            <a:r>
              <a:rPr lang="it-IT" sz="2000" b="1" i="0" u="none" strike="noStrike" baseline="0" dirty="0">
                <a:solidFill>
                  <a:srgbClr val="002060"/>
                </a:solidFill>
                <a:latin typeface="Verdana" panose="020B0604030504040204" pitchFamily="34" charset="0"/>
              </a:rPr>
              <a:t>caricatori compatti cingolati </a:t>
            </a:r>
            <a:r>
              <a:rPr lang="it-IT" sz="2000" b="0" i="0" u="none" strike="noStrike" baseline="0" dirty="0">
                <a:solidFill>
                  <a:srgbClr val="002060"/>
                </a:solidFill>
                <a:latin typeface="Verdana" panose="020B0604030504040204" pitchFamily="34" charset="0"/>
              </a:rPr>
              <a:t>di cui al punto 4.2.3 della norma e gli </a:t>
            </a:r>
            <a:r>
              <a:rPr lang="it-IT" sz="2000" b="1" i="0" u="none" strike="noStrike" baseline="0" dirty="0">
                <a:solidFill>
                  <a:srgbClr val="002060"/>
                </a:solidFill>
                <a:latin typeface="Verdana" panose="020B0604030504040204" pitchFamily="34" charset="0"/>
              </a:rPr>
              <a:t>escavatori compatti </a:t>
            </a:r>
            <a:r>
              <a:rPr lang="it-IT" sz="2000" b="0" i="0" u="none" strike="noStrike" baseline="0" dirty="0">
                <a:solidFill>
                  <a:srgbClr val="002060"/>
                </a:solidFill>
                <a:latin typeface="Verdana" panose="020B0604030504040204" pitchFamily="34" charset="0"/>
              </a:rPr>
              <a:t>di cui al punto 4.4.4 della norma, per i quali la massa deve essere minore o uguale a </a:t>
            </a:r>
            <a:r>
              <a:rPr lang="it-IT" sz="2000" b="1" i="0" u="none" strike="noStrike" baseline="0" dirty="0">
                <a:solidFill>
                  <a:srgbClr val="002060"/>
                </a:solidFill>
                <a:latin typeface="Verdana" panose="020B0604030504040204" pitchFamily="34" charset="0"/>
              </a:rPr>
              <a:t>6000 kg</a:t>
            </a:r>
            <a:endParaRPr lang="it-IT" sz="2000" b="1" dirty="0">
              <a:solidFill>
                <a:srgbClr val="002060"/>
              </a:solidFill>
              <a:latin typeface="Verdana" panose="020B0604030504040204" pitchFamily="34" charset="0"/>
            </a:endParaRPr>
          </a:p>
        </p:txBody>
      </p:sp>
    </p:spTree>
    <p:extLst>
      <p:ext uri="{BB962C8B-B14F-4D97-AF65-F5344CB8AC3E}">
        <p14:creationId xmlns:p14="http://schemas.microsoft.com/office/powerpoint/2010/main" val="418665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26</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8088712-A694-A113-D0DC-3C88DE602FE2}"/>
              </a:ext>
            </a:extLst>
          </p:cNvPr>
          <p:cNvSpPr txBox="1"/>
          <p:nvPr/>
        </p:nvSpPr>
        <p:spPr>
          <a:xfrm>
            <a:off x="273510" y="127000"/>
            <a:ext cx="8365992"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2: Progetti per la riduzione dei rischi infortunistici</a:t>
            </a:r>
            <a:endParaRPr lang="it-IT" dirty="0">
              <a:solidFill>
                <a:srgbClr val="002060"/>
              </a:solidFill>
            </a:endParaRPr>
          </a:p>
        </p:txBody>
      </p:sp>
      <p:pic>
        <p:nvPicPr>
          <p:cNvPr id="12" name="Immagine 11">
            <a:extLst>
              <a:ext uri="{FF2B5EF4-FFF2-40B4-BE49-F238E27FC236}">
                <a16:creationId xmlns:a16="http://schemas.microsoft.com/office/drawing/2014/main" id="{99C26960-406B-7688-A3F3-A29167E5F54C}"/>
              </a:ext>
            </a:extLst>
          </p:cNvPr>
          <p:cNvPicPr>
            <a:picLocks noChangeAspect="1"/>
          </p:cNvPicPr>
          <p:nvPr/>
        </p:nvPicPr>
        <p:blipFill>
          <a:blip r:embed="rId2"/>
          <a:stretch>
            <a:fillRect/>
          </a:stretch>
        </p:blipFill>
        <p:spPr>
          <a:xfrm>
            <a:off x="1565554" y="577183"/>
            <a:ext cx="9146854" cy="5617588"/>
          </a:xfrm>
          <a:prstGeom prst="rect">
            <a:avLst/>
          </a:prstGeom>
        </p:spPr>
      </p:pic>
      <p:pic>
        <p:nvPicPr>
          <p:cNvPr id="15" name="Immagine 14">
            <a:extLst>
              <a:ext uri="{FF2B5EF4-FFF2-40B4-BE49-F238E27FC236}">
                <a16:creationId xmlns:a16="http://schemas.microsoft.com/office/drawing/2014/main" id="{8D6B6D72-8B18-47EF-8BE2-DE53437562CD}"/>
              </a:ext>
            </a:extLst>
          </p:cNvPr>
          <p:cNvPicPr>
            <a:picLocks noChangeAspect="1"/>
          </p:cNvPicPr>
          <p:nvPr/>
        </p:nvPicPr>
        <p:blipFill>
          <a:blip r:embed="rId2"/>
          <a:stretch>
            <a:fillRect/>
          </a:stretch>
        </p:blipFill>
        <p:spPr>
          <a:xfrm>
            <a:off x="142373" y="2293014"/>
            <a:ext cx="4302459" cy="2642378"/>
          </a:xfrm>
          <a:prstGeom prst="rect">
            <a:avLst/>
          </a:prstGeom>
        </p:spPr>
      </p:pic>
      <p:sp>
        <p:nvSpPr>
          <p:cNvPr id="16" name="Freccia curva 15">
            <a:extLst>
              <a:ext uri="{FF2B5EF4-FFF2-40B4-BE49-F238E27FC236}">
                <a16:creationId xmlns:a16="http://schemas.microsoft.com/office/drawing/2014/main" id="{268C12C5-49A6-CE10-6447-252FA0469764}"/>
              </a:ext>
            </a:extLst>
          </p:cNvPr>
          <p:cNvSpPr/>
          <p:nvPr/>
        </p:nvSpPr>
        <p:spPr>
          <a:xfrm>
            <a:off x="2163313" y="1184685"/>
            <a:ext cx="2959312" cy="165309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Freccia curva 16">
            <a:extLst>
              <a:ext uri="{FF2B5EF4-FFF2-40B4-BE49-F238E27FC236}">
                <a16:creationId xmlns:a16="http://schemas.microsoft.com/office/drawing/2014/main" id="{8066DB78-95FB-67C8-0717-C7CDE36BCE9F}"/>
              </a:ext>
            </a:extLst>
          </p:cNvPr>
          <p:cNvSpPr/>
          <p:nvPr/>
        </p:nvSpPr>
        <p:spPr>
          <a:xfrm flipV="1">
            <a:off x="492561" y="4020223"/>
            <a:ext cx="1903613" cy="1653093"/>
          </a:xfrm>
          <a:prstGeom prst="bentArrow">
            <a:avLst>
              <a:gd name="adj1" fmla="val 25000"/>
              <a:gd name="adj2" fmla="val 23901"/>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Freccia a destra 17">
            <a:extLst>
              <a:ext uri="{FF2B5EF4-FFF2-40B4-BE49-F238E27FC236}">
                <a16:creationId xmlns:a16="http://schemas.microsoft.com/office/drawing/2014/main" id="{1D337E2D-236C-1D6B-EAAC-CED1D2C4D8A3}"/>
              </a:ext>
            </a:extLst>
          </p:cNvPr>
          <p:cNvSpPr/>
          <p:nvPr/>
        </p:nvSpPr>
        <p:spPr>
          <a:xfrm>
            <a:off x="4456506" y="3119072"/>
            <a:ext cx="666119" cy="6963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extLst>
              <a:ext uri="{FF2B5EF4-FFF2-40B4-BE49-F238E27FC236}">
                <a16:creationId xmlns:a16="http://schemas.microsoft.com/office/drawing/2014/main" id="{86DAD70D-6F2F-BFEB-D40D-D43D9EB79C64}"/>
              </a:ext>
            </a:extLst>
          </p:cNvPr>
          <p:cNvPicPr>
            <a:picLocks noChangeAspect="1"/>
          </p:cNvPicPr>
          <p:nvPr/>
        </p:nvPicPr>
        <p:blipFill>
          <a:blip r:embed="rId3"/>
          <a:stretch>
            <a:fillRect/>
          </a:stretch>
        </p:blipFill>
        <p:spPr>
          <a:xfrm>
            <a:off x="5175760" y="628709"/>
            <a:ext cx="6931490" cy="1891635"/>
          </a:xfrm>
          <a:prstGeom prst="rect">
            <a:avLst/>
          </a:prstGeom>
        </p:spPr>
      </p:pic>
      <p:pic>
        <p:nvPicPr>
          <p:cNvPr id="22" name="Immagine 21">
            <a:extLst>
              <a:ext uri="{FF2B5EF4-FFF2-40B4-BE49-F238E27FC236}">
                <a16:creationId xmlns:a16="http://schemas.microsoft.com/office/drawing/2014/main" id="{A6B2821B-99BC-FAC7-5D34-4A0E7F69037D}"/>
              </a:ext>
            </a:extLst>
          </p:cNvPr>
          <p:cNvPicPr>
            <a:picLocks noChangeAspect="1"/>
          </p:cNvPicPr>
          <p:nvPr/>
        </p:nvPicPr>
        <p:blipFill>
          <a:blip r:embed="rId4"/>
          <a:stretch>
            <a:fillRect/>
          </a:stretch>
        </p:blipFill>
        <p:spPr>
          <a:xfrm>
            <a:off x="2451519" y="4527427"/>
            <a:ext cx="9684070" cy="1653092"/>
          </a:xfrm>
          <a:prstGeom prst="rect">
            <a:avLst/>
          </a:prstGeom>
        </p:spPr>
      </p:pic>
      <p:pic>
        <p:nvPicPr>
          <p:cNvPr id="24" name="Immagine 23">
            <a:extLst>
              <a:ext uri="{FF2B5EF4-FFF2-40B4-BE49-F238E27FC236}">
                <a16:creationId xmlns:a16="http://schemas.microsoft.com/office/drawing/2014/main" id="{90B4FB75-5E8C-6133-3BE5-0F5C0B7858F4}"/>
              </a:ext>
            </a:extLst>
          </p:cNvPr>
          <p:cNvPicPr>
            <a:picLocks noChangeAspect="1"/>
          </p:cNvPicPr>
          <p:nvPr/>
        </p:nvPicPr>
        <p:blipFill>
          <a:blip r:embed="rId5"/>
          <a:stretch>
            <a:fillRect/>
          </a:stretch>
        </p:blipFill>
        <p:spPr>
          <a:xfrm>
            <a:off x="5228945" y="2733274"/>
            <a:ext cx="6821113" cy="1589385"/>
          </a:xfrm>
          <a:prstGeom prst="rect">
            <a:avLst/>
          </a:prstGeom>
        </p:spPr>
      </p:pic>
    </p:spTree>
    <p:extLst>
      <p:ext uri="{BB962C8B-B14F-4D97-AF65-F5344CB8AC3E}">
        <p14:creationId xmlns:p14="http://schemas.microsoft.com/office/powerpoint/2010/main" val="16183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3</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ED0FE417-D2E6-2002-D761-B1AB9DFF7975}"/>
              </a:ext>
            </a:extLst>
          </p:cNvPr>
          <p:cNvPicPr>
            <a:picLocks noChangeAspect="1"/>
          </p:cNvPicPr>
          <p:nvPr/>
        </p:nvPicPr>
        <p:blipFill>
          <a:blip r:embed="rId2"/>
          <a:stretch>
            <a:fillRect/>
          </a:stretch>
        </p:blipFill>
        <p:spPr>
          <a:xfrm>
            <a:off x="458265" y="638720"/>
            <a:ext cx="11479442" cy="4704805"/>
          </a:xfrm>
          <a:prstGeom prst="rect">
            <a:avLst/>
          </a:prstGeom>
        </p:spPr>
      </p:pic>
      <p:sp>
        <p:nvSpPr>
          <p:cNvPr id="11" name="CasellaDiTesto 10">
            <a:extLst>
              <a:ext uri="{FF2B5EF4-FFF2-40B4-BE49-F238E27FC236}">
                <a16:creationId xmlns:a16="http://schemas.microsoft.com/office/drawing/2014/main" id="{08870FFE-1EB6-F1D1-26ED-77C9FF6E4489}"/>
              </a:ext>
            </a:extLst>
          </p:cNvPr>
          <p:cNvSpPr txBox="1"/>
          <p:nvPr/>
        </p:nvSpPr>
        <p:spPr>
          <a:xfrm>
            <a:off x="142373" y="104223"/>
            <a:ext cx="12292791"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1.2 Progetti per l’adozione di modelli organizzativi e di responsabilità sociale</a:t>
            </a:r>
            <a:endParaRPr lang="it-IT" dirty="0">
              <a:solidFill>
                <a:srgbClr val="002060"/>
              </a:solidFill>
            </a:endParaRPr>
          </a:p>
        </p:txBody>
      </p:sp>
      <p:pic>
        <p:nvPicPr>
          <p:cNvPr id="2" name="Immagine 1">
            <a:extLst>
              <a:ext uri="{FF2B5EF4-FFF2-40B4-BE49-F238E27FC236}">
                <a16:creationId xmlns:a16="http://schemas.microsoft.com/office/drawing/2014/main" id="{EC0DDCC8-663F-1CF5-750F-A556BC480555}"/>
              </a:ext>
            </a:extLst>
          </p:cNvPr>
          <p:cNvPicPr>
            <a:picLocks noChangeAspect="1"/>
          </p:cNvPicPr>
          <p:nvPr/>
        </p:nvPicPr>
        <p:blipFill>
          <a:blip r:embed="rId3"/>
          <a:stretch>
            <a:fillRect/>
          </a:stretch>
        </p:blipFill>
        <p:spPr>
          <a:xfrm>
            <a:off x="38264" y="2636330"/>
            <a:ext cx="552450" cy="464058"/>
          </a:xfrm>
          <a:prstGeom prst="rect">
            <a:avLst/>
          </a:prstGeom>
        </p:spPr>
      </p:pic>
    </p:spTree>
    <p:extLst>
      <p:ext uri="{BB962C8B-B14F-4D97-AF65-F5344CB8AC3E}">
        <p14:creationId xmlns:p14="http://schemas.microsoft.com/office/powerpoint/2010/main" val="45466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4</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17DEE26E-8C7B-D126-A378-735D93087827}"/>
              </a:ext>
            </a:extLst>
          </p:cNvPr>
          <p:cNvPicPr>
            <a:picLocks noChangeAspect="1"/>
          </p:cNvPicPr>
          <p:nvPr/>
        </p:nvPicPr>
        <p:blipFill>
          <a:blip r:embed="rId2"/>
          <a:stretch>
            <a:fillRect/>
          </a:stretch>
        </p:blipFill>
        <p:spPr>
          <a:xfrm>
            <a:off x="415204" y="599265"/>
            <a:ext cx="11667921" cy="4236893"/>
          </a:xfrm>
          <a:prstGeom prst="rect">
            <a:avLst/>
          </a:prstGeom>
        </p:spPr>
      </p:pic>
      <p:sp>
        <p:nvSpPr>
          <p:cNvPr id="10" name="Rettangolo 9">
            <a:extLst>
              <a:ext uri="{FF2B5EF4-FFF2-40B4-BE49-F238E27FC236}">
                <a16:creationId xmlns:a16="http://schemas.microsoft.com/office/drawing/2014/main" id="{06A94933-FD31-5D7C-EBDD-91E80256D9E5}"/>
              </a:ext>
            </a:extLst>
          </p:cNvPr>
          <p:cNvSpPr/>
          <p:nvPr/>
        </p:nvSpPr>
        <p:spPr>
          <a:xfrm>
            <a:off x="11084560" y="2681450"/>
            <a:ext cx="652448" cy="10980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761F9BB2-3066-795F-7622-55F3CC06BD52}"/>
              </a:ext>
            </a:extLst>
          </p:cNvPr>
          <p:cNvSpPr/>
          <p:nvPr/>
        </p:nvSpPr>
        <p:spPr>
          <a:xfrm>
            <a:off x="11084560" y="4316686"/>
            <a:ext cx="652448" cy="3949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FCA5C2CA-0DE1-4F14-C2D2-B4A39D756135}"/>
              </a:ext>
            </a:extLst>
          </p:cNvPr>
          <p:cNvSpPr txBox="1"/>
          <p:nvPr/>
        </p:nvSpPr>
        <p:spPr>
          <a:xfrm>
            <a:off x="458265" y="5188658"/>
            <a:ext cx="11451676" cy="369332"/>
          </a:xfrm>
          <a:prstGeom prst="rect">
            <a:avLst/>
          </a:prstGeom>
          <a:noFill/>
        </p:spPr>
        <p:txBody>
          <a:bodyPr wrap="square" rtlCol="0">
            <a:spAutoFit/>
          </a:bodyPr>
          <a:lstStyle/>
          <a:p>
            <a:r>
              <a:rPr lang="it-IT" dirty="0"/>
              <a:t>Non è più previsto punteggio per l’adozione della buona prassi</a:t>
            </a:r>
            <a:r>
              <a:rPr lang="it-IT" b="1" i="1" dirty="0"/>
              <a:t>: Sistema di gestione «World Class Manufacturing»</a:t>
            </a:r>
          </a:p>
        </p:txBody>
      </p:sp>
      <p:sp>
        <p:nvSpPr>
          <p:cNvPr id="13" name="Rettangolo 12">
            <a:extLst>
              <a:ext uri="{FF2B5EF4-FFF2-40B4-BE49-F238E27FC236}">
                <a16:creationId xmlns:a16="http://schemas.microsoft.com/office/drawing/2014/main" id="{6BDD9892-136E-CE4A-6450-950C3FCE8031}"/>
              </a:ext>
            </a:extLst>
          </p:cNvPr>
          <p:cNvSpPr/>
          <p:nvPr/>
        </p:nvSpPr>
        <p:spPr>
          <a:xfrm>
            <a:off x="415204" y="5170596"/>
            <a:ext cx="10801436" cy="3949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55BA803B-6963-0232-134F-952D59F349F7}"/>
              </a:ext>
            </a:extLst>
          </p:cNvPr>
          <p:cNvSpPr txBox="1"/>
          <p:nvPr/>
        </p:nvSpPr>
        <p:spPr>
          <a:xfrm>
            <a:off x="278789" y="80648"/>
            <a:ext cx="12292791"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1.2 Progetti per l’adozione di modelli organizzativi e di responsabilità sociale</a:t>
            </a:r>
            <a:endParaRPr lang="it-IT" dirty="0">
              <a:solidFill>
                <a:srgbClr val="002060"/>
              </a:solidFill>
            </a:endParaRPr>
          </a:p>
        </p:txBody>
      </p:sp>
    </p:spTree>
    <p:extLst>
      <p:ext uri="{BB962C8B-B14F-4D97-AF65-F5344CB8AC3E}">
        <p14:creationId xmlns:p14="http://schemas.microsoft.com/office/powerpoint/2010/main" val="14811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5</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3DD86FDA-A621-766A-A951-9F4F19E6E12C}"/>
              </a:ext>
            </a:extLst>
          </p:cNvPr>
          <p:cNvPicPr>
            <a:picLocks noChangeAspect="1"/>
          </p:cNvPicPr>
          <p:nvPr/>
        </p:nvPicPr>
        <p:blipFill>
          <a:blip r:embed="rId3"/>
          <a:stretch>
            <a:fillRect/>
          </a:stretch>
        </p:blipFill>
        <p:spPr>
          <a:xfrm>
            <a:off x="713624" y="637716"/>
            <a:ext cx="10764752" cy="5115639"/>
          </a:xfrm>
          <a:prstGeom prst="rect">
            <a:avLst/>
          </a:prstGeom>
        </p:spPr>
      </p:pic>
      <p:sp>
        <p:nvSpPr>
          <p:cNvPr id="7" name="Rettangolo 6">
            <a:extLst>
              <a:ext uri="{FF2B5EF4-FFF2-40B4-BE49-F238E27FC236}">
                <a16:creationId xmlns:a16="http://schemas.microsoft.com/office/drawing/2014/main" id="{7F8A7B66-7B7D-1790-2230-4603DF82F9DD}"/>
              </a:ext>
            </a:extLst>
          </p:cNvPr>
          <p:cNvSpPr/>
          <p:nvPr/>
        </p:nvSpPr>
        <p:spPr>
          <a:xfrm>
            <a:off x="8455371" y="1181100"/>
            <a:ext cx="1879254" cy="200025"/>
          </a:xfrm>
          <a:prstGeom prst="rect">
            <a:avLst/>
          </a:prstGeom>
          <a:noFill/>
          <a:ln w="317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78A1EDD2-59C4-9978-5604-D613CAFB684B}"/>
              </a:ext>
            </a:extLst>
          </p:cNvPr>
          <p:cNvSpPr/>
          <p:nvPr/>
        </p:nvSpPr>
        <p:spPr>
          <a:xfrm>
            <a:off x="1038570" y="1804924"/>
            <a:ext cx="4945669" cy="231862"/>
          </a:xfrm>
          <a:prstGeom prst="rect">
            <a:avLst/>
          </a:prstGeom>
          <a:noFill/>
          <a:ln w="317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AD39CA78-24E7-8680-F3D5-02022B43BCC2}"/>
              </a:ext>
            </a:extLst>
          </p:cNvPr>
          <p:cNvSpPr/>
          <p:nvPr/>
        </p:nvSpPr>
        <p:spPr>
          <a:xfrm>
            <a:off x="6285743" y="3233706"/>
            <a:ext cx="5192633" cy="1267174"/>
          </a:xfrm>
          <a:prstGeom prst="rect">
            <a:avLst/>
          </a:prstGeom>
          <a:noFill/>
          <a:ln w="317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2C9D5226-95C8-602C-1C07-60861470CCAE}"/>
              </a:ext>
            </a:extLst>
          </p:cNvPr>
          <p:cNvSpPr/>
          <p:nvPr/>
        </p:nvSpPr>
        <p:spPr>
          <a:xfrm>
            <a:off x="6339839" y="3282303"/>
            <a:ext cx="5059679" cy="5904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52C70C54-CA8E-1DD8-CCB5-EDB786A8F420}"/>
              </a:ext>
            </a:extLst>
          </p:cNvPr>
          <p:cNvSpPr/>
          <p:nvPr/>
        </p:nvSpPr>
        <p:spPr>
          <a:xfrm>
            <a:off x="1045151" y="1401741"/>
            <a:ext cx="10354367" cy="3651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8A1CF73A-97E0-5162-2B76-AED2CFB9E645}"/>
              </a:ext>
            </a:extLst>
          </p:cNvPr>
          <p:cNvSpPr txBox="1"/>
          <p:nvPr/>
        </p:nvSpPr>
        <p:spPr>
          <a:xfrm>
            <a:off x="142373" y="104223"/>
            <a:ext cx="12292791"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1.2 Progetti per l’adozione di modelli organizzativi e di responsabilità sociale</a:t>
            </a:r>
            <a:endParaRPr lang="it-IT" dirty="0">
              <a:solidFill>
                <a:srgbClr val="002060"/>
              </a:solidFill>
            </a:endParaRPr>
          </a:p>
        </p:txBody>
      </p:sp>
    </p:spTree>
    <p:extLst>
      <p:ext uri="{BB962C8B-B14F-4D97-AF65-F5344CB8AC3E}">
        <p14:creationId xmlns:p14="http://schemas.microsoft.com/office/powerpoint/2010/main" val="415124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6</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A7861E76-5A4E-EBF6-8A04-23C0DAB82635}"/>
              </a:ext>
            </a:extLst>
          </p:cNvPr>
          <p:cNvPicPr>
            <a:picLocks noChangeAspect="1"/>
          </p:cNvPicPr>
          <p:nvPr/>
        </p:nvPicPr>
        <p:blipFill>
          <a:blip r:embed="rId3"/>
          <a:stretch>
            <a:fillRect/>
          </a:stretch>
        </p:blipFill>
        <p:spPr>
          <a:xfrm>
            <a:off x="1289273" y="600544"/>
            <a:ext cx="9254292" cy="5560729"/>
          </a:xfrm>
          <a:prstGeom prst="rect">
            <a:avLst/>
          </a:prstGeom>
        </p:spPr>
      </p:pic>
      <p:sp>
        <p:nvSpPr>
          <p:cNvPr id="10" name="Rettangolo 9">
            <a:extLst>
              <a:ext uri="{FF2B5EF4-FFF2-40B4-BE49-F238E27FC236}">
                <a16:creationId xmlns:a16="http://schemas.microsoft.com/office/drawing/2014/main" id="{AC3CAC59-DBE4-D505-039B-81C3760D8454}"/>
              </a:ext>
            </a:extLst>
          </p:cNvPr>
          <p:cNvSpPr/>
          <p:nvPr/>
        </p:nvSpPr>
        <p:spPr>
          <a:xfrm>
            <a:off x="1404330" y="3328987"/>
            <a:ext cx="6266469" cy="2000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69A5B873-3FC0-F669-B889-A1319A9009E8}"/>
              </a:ext>
            </a:extLst>
          </p:cNvPr>
          <p:cNvSpPr txBox="1"/>
          <p:nvPr/>
        </p:nvSpPr>
        <p:spPr>
          <a:xfrm>
            <a:off x="142373" y="104223"/>
            <a:ext cx="12292791"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1.2 Progetti per l’adozione di modelli organizzativi e di responsabilità sociale</a:t>
            </a:r>
            <a:endParaRPr lang="it-IT" dirty="0">
              <a:solidFill>
                <a:srgbClr val="002060"/>
              </a:solidFill>
            </a:endParaRPr>
          </a:p>
        </p:txBody>
      </p:sp>
      <p:sp>
        <p:nvSpPr>
          <p:cNvPr id="2" name="Rettangolo 1">
            <a:extLst>
              <a:ext uri="{FF2B5EF4-FFF2-40B4-BE49-F238E27FC236}">
                <a16:creationId xmlns:a16="http://schemas.microsoft.com/office/drawing/2014/main" id="{FBA1639D-1E46-240D-CCA0-862F2B488E85}"/>
              </a:ext>
            </a:extLst>
          </p:cNvPr>
          <p:cNvSpPr/>
          <p:nvPr/>
        </p:nvSpPr>
        <p:spPr>
          <a:xfrm>
            <a:off x="1519964" y="4578056"/>
            <a:ext cx="5219952" cy="514728"/>
          </a:xfrm>
          <a:prstGeom prst="rect">
            <a:avLst/>
          </a:prstGeom>
          <a:noFill/>
          <a:ln w="317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83B8CA5-8DDB-96A6-5630-F74B0CA8DE09}"/>
              </a:ext>
            </a:extLst>
          </p:cNvPr>
          <p:cNvSpPr/>
          <p:nvPr/>
        </p:nvSpPr>
        <p:spPr>
          <a:xfrm>
            <a:off x="6787957" y="4753668"/>
            <a:ext cx="3664060" cy="386615"/>
          </a:xfrm>
          <a:prstGeom prst="rect">
            <a:avLst/>
          </a:prstGeom>
          <a:noFill/>
          <a:ln w="317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8020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7</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8F5BB45A-FF54-C6BB-5C3B-CB21D432D457}"/>
              </a:ext>
            </a:extLst>
          </p:cNvPr>
          <p:cNvPicPr>
            <a:picLocks noChangeAspect="1"/>
          </p:cNvPicPr>
          <p:nvPr/>
        </p:nvPicPr>
        <p:blipFill>
          <a:blip r:embed="rId3"/>
          <a:stretch>
            <a:fillRect/>
          </a:stretch>
        </p:blipFill>
        <p:spPr>
          <a:xfrm>
            <a:off x="952193" y="1040800"/>
            <a:ext cx="10396056" cy="5202647"/>
          </a:xfrm>
          <a:prstGeom prst="rect">
            <a:avLst/>
          </a:prstGeom>
        </p:spPr>
      </p:pic>
      <p:sp>
        <p:nvSpPr>
          <p:cNvPr id="13" name="CasellaDiTesto 12">
            <a:extLst>
              <a:ext uri="{FF2B5EF4-FFF2-40B4-BE49-F238E27FC236}">
                <a16:creationId xmlns:a16="http://schemas.microsoft.com/office/drawing/2014/main" id="{B048E0D0-7BEF-FB8E-C616-C95FDB45543D}"/>
              </a:ext>
            </a:extLst>
          </p:cNvPr>
          <p:cNvSpPr txBox="1"/>
          <p:nvPr/>
        </p:nvSpPr>
        <p:spPr>
          <a:xfrm>
            <a:off x="142373" y="104223"/>
            <a:ext cx="12292791"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1.2 Progetti per l’adozione di modelli organizzativi e di responsabilità sociale</a:t>
            </a:r>
            <a:endParaRPr lang="it-IT" dirty="0">
              <a:solidFill>
                <a:srgbClr val="002060"/>
              </a:solidFill>
            </a:endParaRPr>
          </a:p>
        </p:txBody>
      </p:sp>
      <p:sp>
        <p:nvSpPr>
          <p:cNvPr id="2" name="CasellaDiTesto 1">
            <a:extLst>
              <a:ext uri="{FF2B5EF4-FFF2-40B4-BE49-F238E27FC236}">
                <a16:creationId xmlns:a16="http://schemas.microsoft.com/office/drawing/2014/main" id="{C1D8BA56-EA1E-86E9-39E9-C7376A4974BD}"/>
              </a:ext>
            </a:extLst>
          </p:cNvPr>
          <p:cNvSpPr txBox="1"/>
          <p:nvPr/>
        </p:nvSpPr>
        <p:spPr>
          <a:xfrm>
            <a:off x="230068" y="650069"/>
            <a:ext cx="11777044" cy="369332"/>
          </a:xfrm>
          <a:prstGeom prst="rect">
            <a:avLst/>
          </a:prstGeom>
          <a:noFill/>
        </p:spPr>
        <p:txBody>
          <a:bodyPr wrap="square" rtlCol="0">
            <a:spAutoFit/>
          </a:bodyPr>
          <a:lstStyle/>
          <a:p>
            <a:r>
              <a:rPr lang="it-IT" sz="1600" b="1" dirty="0">
                <a:latin typeface="Verdana" panose="020B0604030504040204" pitchFamily="34" charset="0"/>
                <a:ea typeface="Verdana" panose="020B0604030504040204" pitchFamily="34" charset="0"/>
              </a:rPr>
              <a:t>MODELLI DI ORGANIZZAZIONE E GESTIONE DELLA SALUTE E SICUREZZA SUL LAVORO </a:t>
            </a:r>
            <a:r>
              <a:rPr lang="it-IT" b="1" dirty="0">
                <a:latin typeface="Verdana" panose="020B0604030504040204" pitchFamily="34" charset="0"/>
                <a:ea typeface="Verdana" panose="020B0604030504040204" pitchFamily="34" charset="0"/>
              </a:rPr>
              <a:t>MOG/SSL</a:t>
            </a:r>
          </a:p>
        </p:txBody>
      </p:sp>
      <p:sp>
        <p:nvSpPr>
          <p:cNvPr id="7" name="Rettangolo 6">
            <a:extLst>
              <a:ext uri="{FF2B5EF4-FFF2-40B4-BE49-F238E27FC236}">
                <a16:creationId xmlns:a16="http://schemas.microsoft.com/office/drawing/2014/main" id="{3526EACB-D93D-600A-CF41-F5FBE43B3852}"/>
              </a:ext>
            </a:extLst>
          </p:cNvPr>
          <p:cNvSpPr/>
          <p:nvPr/>
        </p:nvSpPr>
        <p:spPr>
          <a:xfrm>
            <a:off x="1068816" y="4244997"/>
            <a:ext cx="5027184" cy="605562"/>
          </a:xfrm>
          <a:prstGeom prst="rect">
            <a:avLst/>
          </a:prstGeom>
          <a:noFill/>
          <a:ln w="317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F5BE3419-C99B-AA60-9255-AEABDF048BD8}"/>
              </a:ext>
            </a:extLst>
          </p:cNvPr>
          <p:cNvSpPr/>
          <p:nvPr/>
        </p:nvSpPr>
        <p:spPr>
          <a:xfrm>
            <a:off x="6144445" y="4005892"/>
            <a:ext cx="5149303" cy="1698511"/>
          </a:xfrm>
          <a:prstGeom prst="rect">
            <a:avLst/>
          </a:prstGeom>
          <a:noFill/>
          <a:ln w="317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6F12BAAA-FCCF-7118-840F-39EC10E18AAB}"/>
              </a:ext>
            </a:extLst>
          </p:cNvPr>
          <p:cNvSpPr/>
          <p:nvPr/>
        </p:nvSpPr>
        <p:spPr>
          <a:xfrm>
            <a:off x="1143938" y="1790645"/>
            <a:ext cx="10149810" cy="106146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353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8</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06C22FF6-356E-6D81-79C5-053B873BCEEA}"/>
              </a:ext>
            </a:extLst>
          </p:cNvPr>
          <p:cNvPicPr>
            <a:picLocks noChangeAspect="1"/>
          </p:cNvPicPr>
          <p:nvPr/>
        </p:nvPicPr>
        <p:blipFill>
          <a:blip r:embed="rId3"/>
          <a:stretch>
            <a:fillRect/>
          </a:stretch>
        </p:blipFill>
        <p:spPr>
          <a:xfrm>
            <a:off x="0" y="857080"/>
            <a:ext cx="12192000" cy="4141386"/>
          </a:xfrm>
          <a:prstGeom prst="rect">
            <a:avLst/>
          </a:prstGeom>
        </p:spPr>
      </p:pic>
      <p:sp>
        <p:nvSpPr>
          <p:cNvPr id="10" name="CasellaDiTesto 9">
            <a:extLst>
              <a:ext uri="{FF2B5EF4-FFF2-40B4-BE49-F238E27FC236}">
                <a16:creationId xmlns:a16="http://schemas.microsoft.com/office/drawing/2014/main" id="{BEE63E59-D2EB-3169-7D11-EC74ADAFCAAB}"/>
              </a:ext>
            </a:extLst>
          </p:cNvPr>
          <p:cNvSpPr txBox="1"/>
          <p:nvPr/>
        </p:nvSpPr>
        <p:spPr>
          <a:xfrm>
            <a:off x="142373" y="104223"/>
            <a:ext cx="12292791"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1.2 Progetti per l’adozione di modelli organizzativi e di responsabilità sociale</a:t>
            </a:r>
            <a:endParaRPr lang="it-IT" dirty="0">
              <a:solidFill>
                <a:srgbClr val="002060"/>
              </a:solidFill>
            </a:endParaRPr>
          </a:p>
        </p:txBody>
      </p:sp>
    </p:spTree>
    <p:extLst>
      <p:ext uri="{BB962C8B-B14F-4D97-AF65-F5344CB8AC3E}">
        <p14:creationId xmlns:p14="http://schemas.microsoft.com/office/powerpoint/2010/main" val="262053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8265" y="127000"/>
            <a:ext cx="11261294" cy="1507067"/>
          </a:xfrm>
        </p:spPr>
        <p:txBody>
          <a:bodyPr/>
          <a:lstStyle/>
          <a:p>
            <a:pPr algn="ctr"/>
            <a:r>
              <a:rPr lang="it-IT" b="1" dirty="0">
                <a:solidFill>
                  <a:srgbClr val="002060"/>
                </a:solidFill>
              </a:rPr>
              <a:t> </a:t>
            </a:r>
          </a:p>
        </p:txBody>
      </p:sp>
      <p:sp>
        <p:nvSpPr>
          <p:cNvPr id="5" name="Segnaposto data 4"/>
          <p:cNvSpPr>
            <a:spLocks noGrp="1"/>
          </p:cNvSpPr>
          <p:nvPr>
            <p:ph type="dt" sz="half" idx="10"/>
          </p:nvPr>
        </p:nvSpPr>
        <p:spPr/>
        <p:txBody>
          <a:bodyPr/>
          <a:lstStyle/>
          <a:p>
            <a:r>
              <a:rPr lang="it-IT" dirty="0"/>
              <a:t>6 maggio 2024</a:t>
            </a:r>
          </a:p>
          <a:p>
            <a:endParaRPr lang="it-IT" dirty="0"/>
          </a:p>
        </p:txBody>
      </p:sp>
      <p:sp>
        <p:nvSpPr>
          <p:cNvPr id="6" name="Segnaposto numero diapositiva 5"/>
          <p:cNvSpPr>
            <a:spLocks noGrp="1"/>
          </p:cNvSpPr>
          <p:nvPr>
            <p:ph type="sldNum" sz="quarter" idx="12"/>
          </p:nvPr>
        </p:nvSpPr>
        <p:spPr/>
        <p:txBody>
          <a:bodyPr/>
          <a:lstStyle/>
          <a:p>
            <a:fld id="{03E89E2B-7837-6B45-9BB2-CC8B24B0904A}" type="slidenum">
              <a:rPr lang="it-IT" smtClean="0"/>
              <a:pPr/>
              <a:t>9</a:t>
            </a:fld>
            <a:endParaRPr lang="it-IT" dirty="0"/>
          </a:p>
        </p:txBody>
      </p:sp>
      <p:sp>
        <p:nvSpPr>
          <p:cNvPr id="8" name="Segnaposto testo 7"/>
          <p:cNvSpPr>
            <a:spLocks noGrp="1"/>
          </p:cNvSpPr>
          <p:nvPr>
            <p:ph type="body" sz="quarter" idx="15"/>
          </p:nvPr>
        </p:nvSpPr>
        <p:spPr/>
        <p:txBody>
          <a:bodyPr/>
          <a:lstStyle/>
          <a:p>
            <a:r>
              <a:rPr lang="it-IT" dirty="0"/>
              <a:t>Inail Direzione regionale per la Toscana - CTSS</a:t>
            </a:r>
          </a:p>
        </p:txBody>
      </p:sp>
      <p:sp>
        <p:nvSpPr>
          <p:cNvPr id="14" name="CasellaDiTesto 13">
            <a:extLst>
              <a:ext uri="{FF2B5EF4-FFF2-40B4-BE49-F238E27FC236}">
                <a16:creationId xmlns:a16="http://schemas.microsoft.com/office/drawing/2014/main" id="{F4D005A7-6836-46DD-969A-94991BE1C3F7}"/>
              </a:ext>
            </a:extLst>
          </p:cNvPr>
          <p:cNvSpPr txBox="1"/>
          <p:nvPr/>
        </p:nvSpPr>
        <p:spPr>
          <a:xfrm>
            <a:off x="142373" y="562520"/>
            <a:ext cx="272832" cy="707886"/>
          </a:xfrm>
          <a:prstGeom prst="rect">
            <a:avLst/>
          </a:prstGeom>
          <a:noFill/>
        </p:spPr>
        <p:txBody>
          <a:bodyPr wrap="none" rtlCol="0">
            <a:spAutoFit/>
          </a:bodyPr>
          <a:lstStyle/>
          <a:p>
            <a:br>
              <a:rPr lang="it-IT" sz="2000" b="1" dirty="0">
                <a:latin typeface="Verdana" panose="020B0604030504040204" pitchFamily="34" charset="0"/>
                <a:ea typeface="Verdana" panose="020B0604030504040204" pitchFamily="34" charset="0"/>
              </a:rPr>
            </a:br>
            <a:r>
              <a:rPr lang="it-IT" sz="2000" b="1" dirty="0">
                <a:latin typeface="Verdana" panose="020B0604030504040204" pitchFamily="34" charset="0"/>
                <a:ea typeface="Verdana" panose="020B0604030504040204" pitchFamily="34" charset="0"/>
              </a:rPr>
              <a:t> </a:t>
            </a:r>
          </a:p>
        </p:txBody>
      </p:sp>
      <p:sp>
        <p:nvSpPr>
          <p:cNvPr id="9" name="Rettangolo 8"/>
          <p:cNvSpPr/>
          <p:nvPr/>
        </p:nvSpPr>
        <p:spPr>
          <a:xfrm>
            <a:off x="170712" y="1023495"/>
            <a:ext cx="11836400" cy="923330"/>
          </a:xfrm>
          <a:prstGeom prst="rect">
            <a:avLst/>
          </a:prstGeom>
        </p:spPr>
        <p:txBody>
          <a:bodyPr wrap="square">
            <a:spAutoFit/>
          </a:bodyPr>
          <a:lstStyle/>
          <a:p>
            <a:endParaRPr lang="it-IT" dirty="0">
              <a:solidFill>
                <a:srgbClr val="002060"/>
              </a:solidFill>
            </a:endParaRPr>
          </a:p>
          <a:p>
            <a:endParaRPr lang="it-IT" dirty="0">
              <a:solidFill>
                <a:srgbClr val="002060"/>
              </a:solidFill>
            </a:endParaRPr>
          </a:p>
          <a:p>
            <a:endParaRPr lang="it-IT" dirty="0">
              <a:solidFill>
                <a:srgbClr val="002060"/>
              </a:solidFill>
            </a:endParaRPr>
          </a:p>
        </p:txBody>
      </p:sp>
      <p:cxnSp>
        <p:nvCxnSpPr>
          <p:cNvPr id="3" name="Connettore diritto 2">
            <a:extLst>
              <a:ext uri="{FF2B5EF4-FFF2-40B4-BE49-F238E27FC236}">
                <a16:creationId xmlns:a16="http://schemas.microsoft.com/office/drawing/2014/main" id="{1EC3CAAC-5D67-4714-6037-F1938AB08987}"/>
              </a:ext>
            </a:extLst>
          </p:cNvPr>
          <p:cNvCxnSpPr>
            <a:cxnSpLocks/>
          </p:cNvCxnSpPr>
          <p:nvPr/>
        </p:nvCxnSpPr>
        <p:spPr>
          <a:xfrm>
            <a:off x="0" y="562520"/>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03222285-90C3-2672-2978-E1745FEA76E4}"/>
              </a:ext>
            </a:extLst>
          </p:cNvPr>
          <p:cNvPicPr>
            <a:picLocks noChangeAspect="1"/>
          </p:cNvPicPr>
          <p:nvPr/>
        </p:nvPicPr>
        <p:blipFill>
          <a:blip r:embed="rId2"/>
          <a:stretch>
            <a:fillRect/>
          </a:stretch>
        </p:blipFill>
        <p:spPr>
          <a:xfrm>
            <a:off x="1022609" y="588761"/>
            <a:ext cx="10146782" cy="5566389"/>
          </a:xfrm>
          <a:prstGeom prst="rect">
            <a:avLst/>
          </a:prstGeom>
        </p:spPr>
      </p:pic>
      <p:sp>
        <p:nvSpPr>
          <p:cNvPr id="11" name="CasellaDiTesto 10">
            <a:extLst>
              <a:ext uri="{FF2B5EF4-FFF2-40B4-BE49-F238E27FC236}">
                <a16:creationId xmlns:a16="http://schemas.microsoft.com/office/drawing/2014/main" id="{1C4729D4-D444-65F9-69F6-E5C95F5D727E}"/>
              </a:ext>
            </a:extLst>
          </p:cNvPr>
          <p:cNvSpPr txBox="1"/>
          <p:nvPr/>
        </p:nvSpPr>
        <p:spPr>
          <a:xfrm>
            <a:off x="142373" y="104223"/>
            <a:ext cx="12292791" cy="369332"/>
          </a:xfrm>
          <a:prstGeom prst="rect">
            <a:avLst/>
          </a:prstGeom>
          <a:noFill/>
        </p:spPr>
        <p:txBody>
          <a:bodyPr wrap="square">
            <a:spAutoFit/>
          </a:bodyPr>
          <a:lstStyle/>
          <a:p>
            <a:r>
              <a:rPr lang="it-IT" sz="1800" b="1" u="none" strike="noStrike" baseline="0" dirty="0">
                <a:solidFill>
                  <a:srgbClr val="002060"/>
                </a:solidFill>
                <a:latin typeface="Verdana" panose="020B0604030504040204" pitchFamily="34" charset="0"/>
              </a:rPr>
              <a:t>Allegato 1.2 Progetti per l’adozione di modelli organizzativi e di responsabilità sociale</a:t>
            </a:r>
            <a:endParaRPr lang="it-IT" dirty="0">
              <a:solidFill>
                <a:srgbClr val="002060"/>
              </a:solidFill>
            </a:endParaRPr>
          </a:p>
        </p:txBody>
      </p:sp>
    </p:spTree>
    <p:extLst>
      <p:ext uri="{BB962C8B-B14F-4D97-AF65-F5344CB8AC3E}">
        <p14:creationId xmlns:p14="http://schemas.microsoft.com/office/powerpoint/2010/main" val="1482524872"/>
      </p:ext>
    </p:extLst>
  </p:cSld>
  <p:clrMapOvr>
    <a:masterClrMapping/>
  </p:clrMapOvr>
</p:sld>
</file>

<file path=ppt/theme/theme1.xml><?xml version="1.0" encoding="utf-8"?>
<a:theme xmlns:a="http://schemas.openxmlformats.org/drawingml/2006/main" name="Tema di Office">
  <a:themeElements>
    <a:clrScheme name="INAI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a4d4952-7bc6-4614-bf54-70c107ed9c90">446VWSDZDHTQ-283-3030</_dlc_DocId>
    <_dlc_DocIdUrl xmlns="7a4d4952-7bc6-4614-bf54-70c107ed9c90">
      <Url>http://collaboration.inail.it/dc/dcc/BrandIdentity/_layouts/DocIdRedir.aspx?ID=446VWSDZDHTQ-283-3030</Url>
      <Description>446VWSDZDHTQ-283-3030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CB5A01D27A3D824C92304EB5212A8BA8" ma:contentTypeVersion="0" ma:contentTypeDescription="Creare un nuovo documento." ma:contentTypeScope="" ma:versionID="b445141fc07f617e03659c2ee0ba012b">
  <xsd:schema xmlns:xsd="http://www.w3.org/2001/XMLSchema" xmlns:xs="http://www.w3.org/2001/XMLSchema" xmlns:p="http://schemas.microsoft.com/office/2006/metadata/properties" xmlns:ns2="7a4d4952-7bc6-4614-bf54-70c107ed9c90" targetNamespace="http://schemas.microsoft.com/office/2006/metadata/properties" ma:root="true" ma:fieldsID="3cf5ee74b5c3b0a39a8056b931fcae5c" ns2:_="">
    <xsd:import namespace="7a4d4952-7bc6-4614-bf54-70c107ed9c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d4952-7bc6-4614-bf54-70c107ed9c90"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E5AF88-D05B-4E41-8261-25FBA60CDA8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a4d4952-7bc6-4614-bf54-70c107ed9c90"/>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1776BDBB-DAD7-4BC3-9AF4-5231374BC16F}">
  <ds:schemaRefs>
    <ds:schemaRef ds:uri="http://schemas.microsoft.com/sharepoint/v3/contenttype/forms"/>
  </ds:schemaRefs>
</ds:datastoreItem>
</file>

<file path=customXml/itemProps3.xml><?xml version="1.0" encoding="utf-8"?>
<ds:datastoreItem xmlns:ds="http://schemas.openxmlformats.org/officeDocument/2006/customXml" ds:itemID="{9A5763D4-2D89-48CB-89D1-40FB0DCDF173}">
  <ds:schemaRefs>
    <ds:schemaRef ds:uri="http://schemas.microsoft.com/sharepoint/events"/>
  </ds:schemaRefs>
</ds:datastoreItem>
</file>

<file path=customXml/itemProps4.xml><?xml version="1.0" encoding="utf-8"?>
<ds:datastoreItem xmlns:ds="http://schemas.openxmlformats.org/officeDocument/2006/customXml" ds:itemID="{7855CE4E-D297-415E-86CA-C18B9C6C2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d4952-7bc6-4614-bf54-70c107ed9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1859</TotalTime>
  <Words>2171</Words>
  <Application>Microsoft Office PowerPoint</Application>
  <PresentationFormat>Widescreen</PresentationFormat>
  <Paragraphs>254</Paragraphs>
  <Slides>26</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Arial</vt:lpstr>
      <vt:lpstr>Calibri</vt:lpstr>
      <vt:lpstr>Calibri Light</vt:lpstr>
      <vt:lpstr>Symbol</vt:lpstr>
      <vt:lpstr>Verdana</vt:lpstr>
      <vt:lpstr>Tema di Office</vt:lpstr>
      <vt:lpstr>  AVVISO PUBBLICO ISI INAIL 2023       Allegato 1.2 – Progetti per l’adozione di modelli organizzativi e di responsabilità sociale</vt:lpstr>
      <vt:lpstr> </vt:lpstr>
      <vt:lpstr> </vt:lpstr>
      <vt:lpstr> </vt:lpstr>
      <vt:lpstr> </vt:lpstr>
      <vt:lpstr> </vt:lpstr>
      <vt:lpstr> </vt:lpstr>
      <vt:lpstr> </vt:lpstr>
      <vt:lpstr> </vt:lpstr>
      <vt:lpstr> </vt:lpstr>
      <vt:lpstr>  AVVISO PUBBLICO ISI INAIL 2023       Allegato 2: Progetti per la riduzione dei rischi infortunistici</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Andrea Magnini</dc:creator>
  <cp:lastModifiedBy>Valori Luca</cp:lastModifiedBy>
  <cp:revision>178</cp:revision>
  <cp:lastPrinted>2021-11-03T11:43:12Z</cp:lastPrinted>
  <dcterms:created xsi:type="dcterms:W3CDTF">2016-05-11T09:51:32Z</dcterms:created>
  <dcterms:modified xsi:type="dcterms:W3CDTF">2024-05-05T12:24:13Z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1d00a4f8-59dc-4afe-b362-b0cb502cf952</vt:lpwstr>
  </property>
  <property fmtid="{D5CDD505-2E9C-101B-9397-08002B2CF9AE}" pid="3" name="ContentTypeId">
    <vt:lpwstr>0x010100CB5A01D27A3D824C92304EB5212A8BA8</vt:lpwstr>
  </property>
</Properties>
</file>