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36"/>
  </p:notesMasterIdLst>
  <p:handoutMasterIdLst>
    <p:handoutMasterId r:id="rId37"/>
  </p:handoutMasterIdLst>
  <p:sldIdLst>
    <p:sldId id="911" r:id="rId5"/>
    <p:sldId id="693" r:id="rId6"/>
    <p:sldId id="708" r:id="rId7"/>
    <p:sldId id="694" r:id="rId8"/>
    <p:sldId id="695" r:id="rId9"/>
    <p:sldId id="697" r:id="rId10"/>
    <p:sldId id="997" r:id="rId11"/>
    <p:sldId id="936" r:id="rId12"/>
    <p:sldId id="700" r:id="rId13"/>
    <p:sldId id="979" r:id="rId14"/>
    <p:sldId id="980" r:id="rId15"/>
    <p:sldId id="498" r:id="rId16"/>
    <p:sldId id="935" r:id="rId17"/>
    <p:sldId id="938" r:id="rId18"/>
    <p:sldId id="937" r:id="rId19"/>
    <p:sldId id="939" r:id="rId20"/>
    <p:sldId id="940" r:id="rId21"/>
    <p:sldId id="941" r:id="rId22"/>
    <p:sldId id="942" r:id="rId23"/>
    <p:sldId id="943" r:id="rId24"/>
    <p:sldId id="944" r:id="rId25"/>
    <p:sldId id="949" r:id="rId26"/>
    <p:sldId id="945" r:id="rId27"/>
    <p:sldId id="946" r:id="rId28"/>
    <p:sldId id="947" r:id="rId29"/>
    <p:sldId id="954" r:id="rId30"/>
    <p:sldId id="948" r:id="rId31"/>
    <p:sldId id="953" r:id="rId32"/>
    <p:sldId id="950" r:id="rId33"/>
    <p:sldId id="951" r:id="rId34"/>
    <p:sldId id="913" r:id="rId35"/>
  </p:sldIdLst>
  <p:sldSz cx="12192000" cy="6858000"/>
  <p:notesSz cx="6794500" cy="9982200"/>
  <p:custDataLst>
    <p:tags r:id="rId38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8D304C"/>
    <a:srgbClr val="F0EA00"/>
    <a:srgbClr val="FF9966"/>
    <a:srgbClr val="007680"/>
    <a:srgbClr val="008698"/>
    <a:srgbClr val="8D2F4B"/>
    <a:srgbClr val="5BA7E0"/>
    <a:srgbClr val="B77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03F97-4917-41BA-8D3E-21843BB9205A}" v="3" dt="2024-05-02T23:54:23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10" autoAdjust="0"/>
  </p:normalViewPr>
  <p:slideViewPr>
    <p:cSldViewPr snapToGrid="0">
      <p:cViewPr varScale="1">
        <p:scale>
          <a:sx n="80" d="100"/>
          <a:sy n="80" d="100"/>
        </p:scale>
        <p:origin x="42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meli Marina" userId="115dcea4-23bd-439c-97f0-6922072afa6e" providerId="ADAL" clId="{D5A03F97-4917-41BA-8D3E-21843BB9205A}"/>
    <pc:docChg chg="custSel addSld delSld modSld">
      <pc:chgData name="Mameli Marina" userId="115dcea4-23bd-439c-97f0-6922072afa6e" providerId="ADAL" clId="{D5A03F97-4917-41BA-8D3E-21843BB9205A}" dt="2024-05-02T23:54:41.566" v="139" actId="1076"/>
      <pc:docMkLst>
        <pc:docMk/>
      </pc:docMkLst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1414222419" sldId="498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1548430442" sldId="693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617741804" sldId="694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1918356142" sldId="695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3527051657" sldId="697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3780999665" sldId="700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1190544923" sldId="708"/>
        </pc:sldMkLst>
      </pc:sldChg>
      <pc:sldChg chg="modSp mod">
        <pc:chgData name="Mameli Marina" userId="115dcea4-23bd-439c-97f0-6922072afa6e" providerId="ADAL" clId="{D5A03F97-4917-41BA-8D3E-21843BB9205A}" dt="2024-05-02T23:31:40.683" v="86" actId="20577"/>
        <pc:sldMkLst>
          <pc:docMk/>
          <pc:sldMk cId="625787233" sldId="911"/>
        </pc:sldMkLst>
        <pc:spChg chg="mod">
          <ac:chgData name="Mameli Marina" userId="115dcea4-23bd-439c-97f0-6922072afa6e" providerId="ADAL" clId="{D5A03F97-4917-41BA-8D3E-21843BB9205A}" dt="2024-05-02T23:27:59.122" v="3" actId="20577"/>
          <ac:spMkLst>
            <pc:docMk/>
            <pc:sldMk cId="625787233" sldId="911"/>
            <ac:spMk id="11" creationId="{00000000-0000-0000-0000-000000000000}"/>
          </ac:spMkLst>
        </pc:spChg>
        <pc:spChg chg="mod">
          <ac:chgData name="Mameli Marina" userId="115dcea4-23bd-439c-97f0-6922072afa6e" providerId="ADAL" clId="{D5A03F97-4917-41BA-8D3E-21843BB9205A}" dt="2024-05-02T23:28:19.679" v="26" actId="20577"/>
          <ac:spMkLst>
            <pc:docMk/>
            <pc:sldMk cId="625787233" sldId="911"/>
            <ac:spMk id="12" creationId="{00000000-0000-0000-0000-000000000000}"/>
          </ac:spMkLst>
        </pc:spChg>
        <pc:spChg chg="mod">
          <ac:chgData name="Mameli Marina" userId="115dcea4-23bd-439c-97f0-6922072afa6e" providerId="ADAL" clId="{D5A03F97-4917-41BA-8D3E-21843BB9205A}" dt="2024-05-02T23:29:18.178" v="27"/>
          <ac:spMkLst>
            <pc:docMk/>
            <pc:sldMk cId="625787233" sldId="911"/>
            <ac:spMk id="15" creationId="{00000000-0000-0000-0000-000000000000}"/>
          </ac:spMkLst>
        </pc:spChg>
        <pc:spChg chg="mod">
          <ac:chgData name="Mameli Marina" userId="115dcea4-23bd-439c-97f0-6922072afa6e" providerId="ADAL" clId="{D5A03F97-4917-41BA-8D3E-21843BB9205A}" dt="2024-05-02T23:31:40.683" v="86" actId="20577"/>
          <ac:spMkLst>
            <pc:docMk/>
            <pc:sldMk cId="625787233" sldId="911"/>
            <ac:spMk id="16" creationId="{00000000-0000-0000-0000-000000000000}"/>
          </ac:spMkLst>
        </pc:spChg>
      </pc:sldChg>
      <pc:sldChg chg="addSp delSp modSp mod">
        <pc:chgData name="Mameli Marina" userId="115dcea4-23bd-439c-97f0-6922072afa6e" providerId="ADAL" clId="{D5A03F97-4917-41BA-8D3E-21843BB9205A}" dt="2024-05-02T23:37:10.205" v="137" actId="2711"/>
        <pc:sldMkLst>
          <pc:docMk/>
          <pc:sldMk cId="322879984" sldId="913"/>
        </pc:sldMkLst>
        <pc:spChg chg="mod">
          <ac:chgData name="Mameli Marina" userId="115dcea4-23bd-439c-97f0-6922072afa6e" providerId="ADAL" clId="{D5A03F97-4917-41BA-8D3E-21843BB9205A}" dt="2024-05-02T23:31:28.113" v="66" actId="20577"/>
          <ac:spMkLst>
            <pc:docMk/>
            <pc:sldMk cId="322879984" sldId="913"/>
            <ac:spMk id="2" creationId="{12AF4E9B-3355-21A5-0A69-4954BEBBB0DC}"/>
          </ac:spMkLst>
        </pc:spChg>
        <pc:spChg chg="add mod">
          <ac:chgData name="Mameli Marina" userId="115dcea4-23bd-439c-97f0-6922072afa6e" providerId="ADAL" clId="{D5A03F97-4917-41BA-8D3E-21843BB9205A}" dt="2024-05-02T23:37:10.205" v="137" actId="2711"/>
          <ac:spMkLst>
            <pc:docMk/>
            <pc:sldMk cId="322879984" sldId="913"/>
            <ac:spMk id="3" creationId="{2E7A723F-C8ED-68E8-0018-50F0CC324512}"/>
          </ac:spMkLst>
        </pc:spChg>
        <pc:spChg chg="del">
          <ac:chgData name="Mameli Marina" userId="115dcea4-23bd-439c-97f0-6922072afa6e" providerId="ADAL" clId="{D5A03F97-4917-41BA-8D3E-21843BB9205A}" dt="2024-05-02T23:29:35.597" v="32" actId="478"/>
          <ac:spMkLst>
            <pc:docMk/>
            <pc:sldMk cId="322879984" sldId="913"/>
            <ac:spMk id="10" creationId="{C5FB0EB0-7970-6B51-C3F3-8104B058D1B5}"/>
          </ac:spMkLst>
        </pc:spChg>
        <pc:spChg chg="mod">
          <ac:chgData name="Mameli Marina" userId="115dcea4-23bd-439c-97f0-6922072afa6e" providerId="ADAL" clId="{D5A03F97-4917-41BA-8D3E-21843BB9205A}" dt="2024-05-02T23:29:30.461" v="31" actId="20577"/>
          <ac:spMkLst>
            <pc:docMk/>
            <pc:sldMk cId="322879984" sldId="913"/>
            <ac:spMk id="11" creationId="{00000000-0000-0000-0000-000000000000}"/>
          </ac:spMkLst>
        </pc:spChg>
        <pc:spChg chg="mod">
          <ac:chgData name="Mameli Marina" userId="115dcea4-23bd-439c-97f0-6922072afa6e" providerId="ADAL" clId="{D5A03F97-4917-41BA-8D3E-21843BB9205A}" dt="2024-05-02T23:29:44.042" v="45" actId="20577"/>
          <ac:spMkLst>
            <pc:docMk/>
            <pc:sldMk cId="322879984" sldId="913"/>
            <ac:spMk id="12" creationId="{00000000-0000-0000-0000-000000000000}"/>
          </ac:spMkLst>
        </pc:spChg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609728440" sldId="914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1561529666" sldId="915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4262899236" sldId="916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862431262" sldId="917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1775495359" sldId="918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3297167824" sldId="919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2422790373" sldId="920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1410542335" sldId="921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190102729" sldId="922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1920135977" sldId="923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27127230" sldId="924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4201345555" sldId="925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1852634208" sldId="926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3068404303" sldId="927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4189241960" sldId="929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950740783" sldId="930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1419211296" sldId="931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232403295" sldId="933"/>
        </pc:sldMkLst>
      </pc:sldChg>
      <pc:sldChg chg="del">
        <pc:chgData name="Mameli Marina" userId="115dcea4-23bd-439c-97f0-6922072afa6e" providerId="ADAL" clId="{D5A03F97-4917-41BA-8D3E-21843BB9205A}" dt="2024-05-02T23:32:28.771" v="87" actId="47"/>
        <pc:sldMkLst>
          <pc:docMk/>
          <pc:sldMk cId="2798408307" sldId="934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725868931" sldId="935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59510031" sldId="936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198893897" sldId="937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878733788" sldId="938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1819394889" sldId="939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3555625773" sldId="940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153878628" sldId="941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3891075171" sldId="942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03160687" sldId="943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1114019364" sldId="944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561346661" sldId="945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170838580" sldId="946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81340108" sldId="947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560018606" sldId="948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29026243" sldId="949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2917323154" sldId="950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442965665" sldId="951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703879990" sldId="953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4242891826" sldId="954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1040156069" sldId="979"/>
        </pc:sldMkLst>
      </pc:sldChg>
      <pc:sldChg chg="add">
        <pc:chgData name="Mameli Marina" userId="115dcea4-23bd-439c-97f0-6922072afa6e" providerId="ADAL" clId="{D5A03F97-4917-41BA-8D3E-21843BB9205A}" dt="2024-05-02T23:31:04.621" v="46"/>
        <pc:sldMkLst>
          <pc:docMk/>
          <pc:sldMk cId="327728563" sldId="980"/>
        </pc:sldMkLst>
      </pc:sldChg>
      <pc:sldChg chg="modSp add mod">
        <pc:chgData name="Mameli Marina" userId="115dcea4-23bd-439c-97f0-6922072afa6e" providerId="ADAL" clId="{D5A03F97-4917-41BA-8D3E-21843BB9205A}" dt="2024-05-02T23:54:41.566" v="139" actId="1076"/>
        <pc:sldMkLst>
          <pc:docMk/>
          <pc:sldMk cId="3261952300" sldId="997"/>
        </pc:sldMkLst>
        <pc:spChg chg="mod">
          <ac:chgData name="Mameli Marina" userId="115dcea4-23bd-439c-97f0-6922072afa6e" providerId="ADAL" clId="{D5A03F97-4917-41BA-8D3E-21843BB9205A}" dt="2024-05-02T23:54:41.566" v="139" actId="1076"/>
          <ac:spMkLst>
            <pc:docMk/>
            <pc:sldMk cId="3261952300" sldId="997"/>
            <ac:spMk id="12" creationId="{DCF68C61-A31A-D988-8063-DD6A3648BF65}"/>
          </ac:spMkLst>
        </pc:spChg>
      </pc:sldChg>
      <pc:sldMasterChg chg="delSldLayout">
        <pc:chgData name="Mameli Marina" userId="115dcea4-23bd-439c-97f0-6922072afa6e" providerId="ADAL" clId="{D5A03F97-4917-41BA-8D3E-21843BB9205A}" dt="2024-05-02T23:32:28.771" v="87" actId="47"/>
        <pc:sldMasterMkLst>
          <pc:docMk/>
          <pc:sldMasterMk cId="2721062837" sldId="2147483694"/>
        </pc:sldMasterMkLst>
        <pc:sldLayoutChg chg="del">
          <pc:chgData name="Mameli Marina" userId="115dcea4-23bd-439c-97f0-6922072afa6e" providerId="ADAL" clId="{D5A03F97-4917-41BA-8D3E-21843BB9205A}" dt="2024-05-02T23:32:28.771" v="87" actId="47"/>
          <pc:sldLayoutMkLst>
            <pc:docMk/>
            <pc:sldMasterMk cId="2721062837" sldId="2147483694"/>
            <pc:sldLayoutMk cId="466358894" sldId="21474837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390" cy="499829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523" y="0"/>
            <a:ext cx="2944390" cy="499829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r">
              <a:defRPr sz="1300"/>
            </a:lvl1pPr>
          </a:lstStyle>
          <a:p>
            <a:fld id="{F11747BA-99D0-43AE-887D-F86874EAA5C2}" type="datetimeFigureOut">
              <a:rPr lang="it-IT" smtClean="0"/>
              <a:pPr/>
              <a:t>03/05/2024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82372"/>
            <a:ext cx="2944390" cy="499829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523" y="9482372"/>
            <a:ext cx="2944390" cy="499829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r">
              <a:defRPr sz="1300"/>
            </a:lvl1pPr>
          </a:lstStyle>
          <a:p>
            <a:fld id="{66F5A669-EC60-479A-99BB-E261541082E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58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390" cy="501425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523" y="1"/>
            <a:ext cx="2944390" cy="501425"/>
          </a:xfrm>
          <a:prstGeom prst="rect">
            <a:avLst/>
          </a:prstGeom>
        </p:spPr>
        <p:txBody>
          <a:bodyPr vert="horz" lIns="92425" tIns="46212" rIns="92425" bIns="462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BF9A03A-909E-49F9-871D-C6DB38545110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46188"/>
            <a:ext cx="5991225" cy="3370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2" rIns="92425" bIns="46212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086" y="4803467"/>
            <a:ext cx="5434329" cy="3931558"/>
          </a:xfrm>
          <a:prstGeom prst="rect">
            <a:avLst/>
          </a:prstGeom>
        </p:spPr>
        <p:txBody>
          <a:bodyPr vert="horz" lIns="92425" tIns="46212" rIns="92425" bIns="46212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80775"/>
            <a:ext cx="2944390" cy="501425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523" y="9480775"/>
            <a:ext cx="2944390" cy="501425"/>
          </a:xfrm>
          <a:prstGeom prst="rect">
            <a:avLst/>
          </a:prstGeom>
        </p:spPr>
        <p:txBody>
          <a:bodyPr vert="horz" lIns="92425" tIns="46212" rIns="92425" bIns="462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D5654CE-AC13-4D4E-9607-AA220AA821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351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459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71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44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FAQ Avviso pubblico ISI 2023, Allegato 1.1</a:t>
            </a:r>
          </a:p>
          <a:p>
            <a:r>
              <a:rPr lang="it-IT" dirty="0" err="1"/>
              <a:t>Faq</a:t>
            </a:r>
            <a:r>
              <a:rPr lang="it-IT" dirty="0"/>
              <a:t> 6: Ai fini dell’Avviso pubblico (art. 18) la piena proprietà da parte dell’impresa non può essere autocertificata ma deve essere dimostrata solo con prove documentali; in tal senso i documenti ritenuti probanti sono quelli di tipo amministrativo/tecnico in cui compare il bene e i suoi dati identificativi (ad es. marca, modello, targa, matricola, ecc.) con una data dalla quale possa essere desunta oggettivamente l’informazione e il contestuale riferimento al proprietario; ad esempio l’atto di acquisto registrato, </a:t>
            </a:r>
            <a:r>
              <a:rPr lang="it-IT" b="1" dirty="0"/>
              <a:t>fattura di acquisto con riscontro della transazione economica</a:t>
            </a:r>
            <a:r>
              <a:rPr lang="it-IT" dirty="0"/>
              <a:t>, libro dei cespiti ammortizzabili, libro inventari, contratti, fatture di manutenzione, carta di circolazione, certificato di assicurazione, atto notarile di cessione ramo d’Azienda, ecc.</a:t>
            </a:r>
          </a:p>
          <a:p>
            <a:r>
              <a:rPr lang="it-IT" dirty="0" err="1"/>
              <a:t>Faq</a:t>
            </a:r>
            <a:r>
              <a:rPr lang="it-IT" dirty="0"/>
              <a:t> 7: Ai fini dell’Avviso pubblico (art. 18) la data di immissione sul mercato del bene che si intende sostituire non può essere autocertificata ma deve essere dimostrata solo con prove documentali; in tal senso i documenti ritenuti probanti sono quelli di tipo amministrativo/tecnico, oggettivi, in cui compare il bene e i suoi dati identificativi con una data dalla quale possa essere desunta l’informazione; ad esempio l’atto di acquisto/vendita registrato, fatture di acquisto con riscontro della transazione economica, contratti e fatture di manutenzione, documentazione del fabbricante, carta di circolazione, certificato di assicurazione, atto notarile di cessione ramo d’Azienda, ecc.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606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i progetti che comportano l’acquisto e installazione, su trattori agricoli o forestali e/o macchine, di dispositivi e sistemi innovativi (es. sistemi</a:t>
            </a:r>
          </a:p>
          <a:p>
            <a:r>
              <a:rPr lang="it-IT" dirty="0"/>
              <a:t>di guida automatica o sistemi cd. Industria 4.0) prodotti da un soggetto diverso dal fabbricante di tali trattori/macchine (cd. after market) potrà</a:t>
            </a:r>
          </a:p>
          <a:p>
            <a:r>
              <a:rPr lang="it-IT" dirty="0"/>
              <a:t>essere richiesta ulteriore documentazione volta a comprovare il rispetto dei requisiti di conformità e omologativi richiesti dalle direttive o dai</a:t>
            </a:r>
          </a:p>
          <a:p>
            <a:r>
              <a:rPr lang="it-IT" dirty="0"/>
              <a:t>regolamenti comunitari che sovrintendono alla fabbricazione e all’immissione sul mercato dei trattori agricoli o forestali e/o macchine.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534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410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53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Documento di valutazione dei rischi nel quale risulti la valutazione del rischio chimico in conformità all’art. 223 del d.lgs. 81/2008 oppure la valutazione del rischio cancerogeno e mutageno in conformità all’art. 236 del d.lgs. 81/2008</a:t>
            </a:r>
          </a:p>
          <a:p>
            <a:r>
              <a:rPr lang="it-IT" dirty="0"/>
              <a:t>di quelli eventualmente da sostituire e il dettaglio delle spese da sostenere; la perizia asseverata deve essere completa dei listini prezzi</a:t>
            </a:r>
          </a:p>
          <a:p>
            <a:r>
              <a:rPr lang="it-IT" dirty="0"/>
              <a:t>e dei preventivi dei beni da acquistare e delle schede di sicurezza degli agenti chimici  Registro degli esposti redatto in conformità all’art. 243 del</a:t>
            </a:r>
          </a:p>
          <a:p>
            <a:r>
              <a:rPr lang="it-IT" dirty="0"/>
              <a:t>d.lgs.81/2008 (solo qualora il progetto sia volto alla riduzione del rischio da agenti chimici cancerogeni o mutageni)</a:t>
            </a:r>
          </a:p>
          <a:p>
            <a:endParaRPr lang="it-IT" dirty="0"/>
          </a:p>
          <a:p>
            <a:r>
              <a:rPr lang="it-IT" dirty="0"/>
              <a:t>Eliminate altre macchine </a:t>
            </a:r>
          </a:p>
          <a:p>
            <a:r>
              <a:rPr lang="it-IT" dirty="0"/>
              <a:t>Perizia asseverata (MODULO B1.1_a) nella quale risultino la valutazione del rischio e il miglioramento atteso, le caratteristiche</a:t>
            </a:r>
          </a:p>
          <a:p>
            <a:r>
              <a:rPr lang="it-IT" dirty="0"/>
              <a:t>tecniche delle macchine, dei sistemi e degli impianti da acquistare e di quelli eventualmente da sostituire e il dettaglio delle spese da</a:t>
            </a:r>
          </a:p>
          <a:p>
            <a:r>
              <a:rPr lang="it-IT" dirty="0"/>
              <a:t>sostenere; la perizia asseverata deve essere completa dei listini prezzi e dei preventivi dei beni da acquistare e delle schede di sicurezza degli</a:t>
            </a:r>
          </a:p>
          <a:p>
            <a:r>
              <a:rPr lang="it-IT" dirty="0"/>
              <a:t>agenti chimici</a:t>
            </a:r>
          </a:p>
          <a:p>
            <a:r>
              <a:rPr lang="it-IT" dirty="0"/>
              <a:t> Registro degli esposti redatto in conformità all’art. 243 del</a:t>
            </a:r>
          </a:p>
          <a:p>
            <a:r>
              <a:rPr lang="it-IT" dirty="0"/>
              <a:t>d.lgs.81/2008 (solo qualora il progetto sia volto alla riduzione del</a:t>
            </a:r>
          </a:p>
          <a:p>
            <a:r>
              <a:rPr lang="it-IT" dirty="0"/>
              <a:t>rischio da agenti chimici cancerogeni o mutageni)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30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Successivamente al 06/03/2010</a:t>
            </a:r>
          </a:p>
          <a:p>
            <a:r>
              <a:rPr lang="it-IT" dirty="0"/>
              <a:t>prestazioni non superiori del </a:t>
            </a:r>
            <a:r>
              <a:rPr lang="it-IT" b="1" dirty="0"/>
              <a:t>30%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225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prestazioni non superiori del 30%  e potenza nominale entro 130 kW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475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9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607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366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46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“macchine movimento terra compatte” si intendono le macchine di cui al punto 3.1.1 della norma UNI EN ISO 6165:2012, ossia le macchine movimento terra aventi massa operativa di cui al punto 3.7 della norma minore o uguale a 4500 kg. Fanno eccezione i caricatori compatti cingolati di cui al punto 4.2.3 della norma e gli escavatori compatti di cui al punto 4.4.4 della norma, per i quali la massa deve essere minore o uguale a 6000 kg.</a:t>
            </a:r>
          </a:p>
          <a:p>
            <a:r>
              <a:rPr lang="it-IT" dirty="0"/>
              <a:t>Le macchine da sostituire possono essere alienate mediante vendita o permuta presso il rivenditore con cui si perfeziona l’acquisto; è comunque</a:t>
            </a:r>
          </a:p>
          <a:p>
            <a:r>
              <a:rPr lang="it-IT" dirty="0"/>
              <a:t>facoltà dell’impresa rottamarle.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961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“letti di degenza” si intendono dispositivi che consentono il sonno o il riposo di una persona, dotati di una piattaforma di supporto per un materasso e atti ad assistere le persone stesse nelle fasi di diagnosi, monitoraggio, prevenzione, trattamento e alleviamento di malattie, nel recupero da un infortunio o da un handicap, ecc. Non sono considerati letti di degenza i dispositivi atti allo svolgimento di visite mediche o al trasporto sotto supervisione medica. Possono essere sostituiti esclusivamente i letti di degenza non rispondenti ai requisiti ergonomici di cui al metodo MAPO, così come riportato nel ISO/TR 12296 (letti che necessitino di essere parzialmente sollevati e/o privi di uno spazio libero di almeno 15 cm tra gli stessi e il pavimento). </a:t>
            </a:r>
            <a:r>
              <a:rPr lang="it-IT" b="1" dirty="0"/>
              <a:t>Possono essere acquistati in sostituzione esclusivamente letti di degenza azionati, per il sollevamento, da energia non manuale.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296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dirty="0"/>
              <a:t>Documentazione attestante l’alienazione dei letti di degenza sostituiti (se applicabile)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05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“sistemi automatici di alimentazione e scarico” si intendono sistemi destinati ad effettuare esclusivamente le operazioni di carico e/o scarico</a:t>
            </a:r>
          </a:p>
          <a:p>
            <a:r>
              <a:rPr lang="it-IT" dirty="0"/>
              <a:t>di unità di carico e </a:t>
            </a:r>
            <a:r>
              <a:rPr lang="it-IT" b="1" u="sng" dirty="0"/>
              <a:t>destinati ad essere integrati/collegati a macchine già di proprietà dell’impresa</a:t>
            </a:r>
            <a:r>
              <a:rPr lang="it-IT" dirty="0"/>
              <a:t>.</a:t>
            </a:r>
          </a:p>
          <a:p>
            <a:r>
              <a:rPr lang="it-IT" dirty="0"/>
              <a:t>Per “robot” si intendono manipolatori automatici multifunzione riprogrammabili, programmabili su 3 o più assi, sia fissi in una postazione che</a:t>
            </a:r>
          </a:p>
          <a:p>
            <a:r>
              <a:rPr lang="it-IT" dirty="0"/>
              <a:t>mobili completi delle attrezzature necessarie all’esecuzione dell’attività del robot.</a:t>
            </a:r>
          </a:p>
          <a:p>
            <a:r>
              <a:rPr lang="it-IT" dirty="0"/>
              <a:t>Per “</a:t>
            </a:r>
            <a:r>
              <a:rPr lang="it-IT" dirty="0" err="1"/>
              <a:t>pallettizzatori</a:t>
            </a:r>
            <a:r>
              <a:rPr lang="it-IT" dirty="0"/>
              <a:t> automatici” si intendono macchine destinate a raggruppare e impilare le unità di carico in modo da assicurarle sui pallet (o</a:t>
            </a:r>
          </a:p>
          <a:p>
            <a:r>
              <a:rPr lang="it-IT" dirty="0"/>
              <a:t>altri supporti) senza l’</a:t>
            </a:r>
            <a:r>
              <a:rPr lang="it-IT" dirty="0" err="1"/>
              <a:t>intevento</a:t>
            </a:r>
            <a:r>
              <a:rPr lang="it-IT" dirty="0"/>
              <a:t> manuale dell’operatore.</a:t>
            </a:r>
          </a:p>
          <a:p>
            <a:r>
              <a:rPr lang="it-IT" dirty="0"/>
              <a:t>Per “</a:t>
            </a:r>
            <a:r>
              <a:rPr lang="it-IT" dirty="0" err="1"/>
              <a:t>depallettizzatori</a:t>
            </a:r>
            <a:r>
              <a:rPr lang="it-IT" dirty="0"/>
              <a:t> automatici” si intendono macchine destinate a deraggruppare le unità di carico pallettizzate e rimuoverle dai pallet (o altri</a:t>
            </a:r>
          </a:p>
          <a:p>
            <a:r>
              <a:rPr lang="it-IT" dirty="0"/>
              <a:t>supporti) senza l’intervento manuale dell’operatore.</a:t>
            </a:r>
          </a:p>
          <a:p>
            <a:r>
              <a:rPr lang="it-IT" dirty="0"/>
              <a:t>ISO 10218 Robot e robot collaborativi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337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ISO 10218 Robot e robot collaborativi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274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“trasmettitori di localizzazione di emergenza” si intendono i trasmettitori tipo EPIRB e/o PLB.</a:t>
            </a:r>
          </a:p>
          <a:p>
            <a:r>
              <a:rPr lang="it-IT" dirty="0"/>
              <a:t>Per “zattere di salvataggio” si intendono le zattere conformi alla norma ISO 9650-1.</a:t>
            </a:r>
          </a:p>
          <a:p>
            <a:r>
              <a:rPr lang="it-IT" dirty="0"/>
              <a:t>Per “scale di recupero uomo a mare” si intendono scale di recupero tipo </a:t>
            </a:r>
            <a:r>
              <a:rPr lang="it-IT" dirty="0" err="1"/>
              <a:t>Jason’s</a:t>
            </a:r>
            <a:r>
              <a:rPr lang="it-IT" dirty="0"/>
              <a:t> </a:t>
            </a:r>
            <a:r>
              <a:rPr lang="it-IT" dirty="0" err="1"/>
              <a:t>Cradle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977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75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Eliminato bonus buone prassi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1E99-8043-5948-A89D-DB9C18D4E1C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98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1E99-8043-5948-A89D-DB9C18D4E1C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6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1E99-8043-5948-A89D-DB9C18D4E1C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97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1E99-8043-5948-A89D-DB9C18D4E1C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07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1E99-8043-5948-A89D-DB9C18D4E1C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480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45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5654CE-AC13-4D4E-9607-AA220AA82169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26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27B0-C654-40A2-B0B4-22D438CF8BCC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029F-1D9C-4F85-A3DE-A5EFA4E1A8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7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C2FF-CC13-42E1-8102-D348CF7AE170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F2C7-CE39-43B8-8AF1-48BF287CBE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2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568E-9C0D-4370-A555-0AA08033D8D9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DD3F-6E9C-4592-B9F8-F9A79C73FC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52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1413"/>
            <a:ext cx="12192000" cy="636587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0" name="Segnaposto contenuto 11"/>
          <p:cNvSpPr>
            <a:spLocks noGrp="1"/>
          </p:cNvSpPr>
          <p:nvPr>
            <p:ph sz="quarter" idx="13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9" name="Segnaposto data 2"/>
          <p:cNvSpPr>
            <a:spLocks noGrp="1"/>
          </p:cNvSpPr>
          <p:nvPr userDrawn="1">
            <p:ph type="dt" sz="half" idx="15"/>
          </p:nvPr>
        </p:nvSpPr>
        <p:spPr>
          <a:xfrm>
            <a:off x="8639175" y="6473825"/>
            <a:ext cx="1443038" cy="365125"/>
          </a:xfrm>
        </p:spPr>
        <p:txBody>
          <a:bodyPr wrap="none" lIns="0" tIns="0" rIns="0" bIns="0"/>
          <a:lstStyle>
            <a:lvl1pPr algn="r">
              <a:defRPr sz="10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4CF006FD-0253-AB47-8523-FCF5F5FBADF9}" type="datetime1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11" name="Segnaposto numero diapositiva 4"/>
          <p:cNvSpPr>
            <a:spLocks noGrp="1"/>
          </p:cNvSpPr>
          <p:nvPr userDrawn="1">
            <p:ph type="sldNum" sz="quarter" idx="16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 b="0" i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fld id="{A14A5609-C051-47A5-A5D5-00024E1A95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4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572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chimico – Laura Argenti 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6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572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chimico – Laura Argenti 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7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5728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chimico – Laura Argenti 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6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72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biologico – Patrizia Anzidei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9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72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biologico – Patrizia Anzidei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61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72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biologico – Patrizia Anzidei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9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1"/>
            <a:ext cx="12192000" cy="635809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466353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1" y="5847087"/>
            <a:ext cx="285543" cy="577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3"/>
            <a:ext cx="11261294" cy="1221555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2800" b="1" cap="none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TITOLO SLIDE</a:t>
            </a:r>
            <a:br>
              <a:rPr lang="it-IT"/>
            </a:br>
            <a:r>
              <a:rPr lang="it-IT"/>
              <a:t>Sottotitolo slide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70297" y="1540042"/>
            <a:ext cx="11261294" cy="4186887"/>
          </a:xfrm>
        </p:spPr>
        <p:txBody>
          <a:bodyPr lIns="0" tIns="0" rIns="0" bIns="0">
            <a:normAutofit/>
          </a:bodyPr>
          <a:lstStyle>
            <a:lvl1pPr algn="just">
              <a:lnSpc>
                <a:spcPct val="134000"/>
              </a:lnSpc>
              <a:defRPr sz="24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just">
              <a:lnSpc>
                <a:spcPct val="134000"/>
              </a:lnSpc>
              <a:defRPr sz="20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just">
              <a:lnSpc>
                <a:spcPct val="134000"/>
              </a:lnSpc>
              <a:defRPr sz="1600" b="0" i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6" name="Rettangolo 15"/>
          <p:cNvSpPr/>
          <p:nvPr userDrawn="1"/>
        </p:nvSpPr>
        <p:spPr>
          <a:xfrm>
            <a:off x="2975211" y="6352143"/>
            <a:ext cx="5727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Avviso pubblico ISI 2017 – Rischio biologico – Patrizia Anzidei</a:t>
            </a:r>
          </a:p>
        </p:txBody>
      </p:sp>
      <p:sp>
        <p:nvSpPr>
          <p:cNvPr id="17" name="Rettangolo 16"/>
          <p:cNvSpPr/>
          <p:nvPr userDrawn="1"/>
        </p:nvSpPr>
        <p:spPr>
          <a:xfrm>
            <a:off x="1138517" y="6352143"/>
            <a:ext cx="1300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21/02/2018</a:t>
            </a:r>
          </a:p>
        </p:txBody>
      </p:sp>
      <p:sp>
        <p:nvSpPr>
          <p:cNvPr id="19" name="Rettangolo 18"/>
          <p:cNvSpPr/>
          <p:nvPr userDrawn="1"/>
        </p:nvSpPr>
        <p:spPr>
          <a:xfrm>
            <a:off x="11132443" y="635214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4563CD6-298B-4D33-900C-E16D79032F29}" type="slidenum">
              <a:rPr lang="it-IT" sz="14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‹N›</a:t>
            </a:fld>
            <a:endParaRPr lang="it-IT" sz="1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7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DCBD-C767-434B-B279-A74ED6A98E87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AE3B-6AF9-4B74-819A-0FC5208B74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4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5"/>
            <a:ext cx="12192000" cy="3411415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90754" y="1903864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8" y="1910258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/>
              <a:t>Fare clic per inserire logo partner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INSERIRE IL TITOLO DELLA PRESENTAZIONE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3" y="1070000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3" y="715645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/>
              <a:t>Fare clic per inserire luogo e data</a:t>
            </a:r>
          </a:p>
        </p:txBody>
      </p:sp>
    </p:spTree>
    <p:extLst>
      <p:ext uri="{BB962C8B-B14F-4D97-AF65-F5344CB8AC3E}">
        <p14:creationId xmlns:p14="http://schemas.microsoft.com/office/powerpoint/2010/main" val="379330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e 1">
    <p:bg>
      <p:bgPr>
        <a:solidFill>
          <a:srgbClr val="284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470877" y="3299514"/>
            <a:ext cx="11261294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/>
              <a:t>FARE CLIC PER INSERIRE TITOLO SEZIONE</a:t>
            </a:r>
            <a:br>
              <a:rPr lang="it-IT" dirty="0"/>
            </a:br>
            <a:r>
              <a:rPr lang="it-IT" dirty="0"/>
              <a:t>Sottotitolo sezione</a:t>
            </a:r>
          </a:p>
        </p:txBody>
      </p:sp>
    </p:spTree>
    <p:extLst>
      <p:ext uri="{BB962C8B-B14F-4D97-AF65-F5344CB8AC3E}">
        <p14:creationId xmlns:p14="http://schemas.microsoft.com/office/powerpoint/2010/main" val="3918887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0" y="6216650"/>
            <a:ext cx="12192000" cy="635000"/>
          </a:xfrm>
          <a:prstGeom prst="rect">
            <a:avLst/>
          </a:prstGeom>
          <a:solidFill>
            <a:srgbClr val="284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 userDrawn="1"/>
        </p:nvSpPr>
        <p:spPr>
          <a:xfrm>
            <a:off x="466725" y="5794375"/>
            <a:ext cx="400050" cy="8556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7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846763"/>
            <a:ext cx="2857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7" y="251514"/>
            <a:ext cx="11261294" cy="694416"/>
          </a:xfrm>
        </p:spPr>
        <p:txBody>
          <a:bodyPr lIns="0" tIns="0" rIns="0" bIns="0" anchor="t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265" y="1100410"/>
            <a:ext cx="11261294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0" name="Segnaposto contenuto 11"/>
          <p:cNvSpPr>
            <a:spLocks noGrp="1"/>
          </p:cNvSpPr>
          <p:nvPr>
            <p:ph sz="quarter" idx="13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4"/>
          </p:nvPr>
        </p:nvSpPr>
        <p:spPr>
          <a:xfrm>
            <a:off x="8639175" y="6459538"/>
            <a:ext cx="1443038" cy="365125"/>
          </a:xfrm>
        </p:spPr>
        <p:txBody>
          <a:bodyPr wrap="none" lIns="0" tIns="0" rIns="0" bIns="0"/>
          <a:lstStyle>
            <a:lvl1pPr algn="r">
              <a:defRPr sz="1000" b="0" i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it-IT"/>
              <a:t>30/11/2016</a:t>
            </a:r>
          </a:p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5"/>
          </p:nvPr>
        </p:nvSpPr>
        <p:spPr>
          <a:xfrm>
            <a:off x="10266363" y="6473825"/>
            <a:ext cx="1452562" cy="365125"/>
          </a:xfrm>
        </p:spPr>
        <p:txBody>
          <a:bodyPr lIns="0" tIns="0" rIns="0" bIns="0"/>
          <a:lstStyle>
            <a:lvl1pPr algn="r">
              <a:defRPr sz="1000">
                <a:solidFill>
                  <a:srgbClr val="F2F2F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B0E54FC-D338-4F46-A57E-1A6EAEA57D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17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CB96-812B-4078-B13F-403D5A3E8145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722E-2F67-4AD7-BBF9-82DACDA5A7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9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3734-E2E1-4627-A353-B06F2C4FFA5D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1A11-D58C-4C8E-AC96-0C03F77342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7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17EA-F17D-4218-BD28-06AB5D989CF3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B068-C57E-4F5B-926A-477ADF4D0E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1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BB94-2DD2-4C8E-9F10-656CCCAC1EF5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4B7F-B510-4F00-8F06-F2CBEF792D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21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5E2D-B288-4787-8FF6-49FD1B4594A3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1B5C-1BDA-489A-BEE5-28C6E3079B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43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ACB4-A96B-4474-88CD-492C599B44DC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57C1-3F4E-4009-A6DA-065CC7EC8F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0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95EF-7391-4211-9665-68DCC37BEA39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67CE-C05D-4C19-8696-07298A34C5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2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79C5ED-892A-4FE1-BBE5-BF9AAF8415A7}" type="datetimeFigureOut">
              <a:rPr lang="it-IT"/>
              <a:pPr>
                <a:defRPr/>
              </a:pPr>
              <a:t>03/05/2024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CFB8C0-00C7-43DF-A36E-7D0BB43F1C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06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75314" y="61788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Auditorium della Camera di Commercio di Firenze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Firenze, 6 maggio 2024</a:t>
            </a:r>
          </a:p>
        </p:txBody>
      </p:sp>
      <p:sp>
        <p:nvSpPr>
          <p:cNvPr id="11" name="Titolo 5"/>
          <p:cNvSpPr txBox="1">
            <a:spLocks/>
          </p:cNvSpPr>
          <p:nvPr/>
        </p:nvSpPr>
        <p:spPr bwMode="auto">
          <a:xfrm>
            <a:off x="2938526" y="2386276"/>
            <a:ext cx="8678175" cy="99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/>
            <a:r>
              <a:rPr lang="it-IT" sz="3200" dirty="0"/>
              <a:t>Avviso Pubblico Isi Inail 2023</a:t>
            </a:r>
          </a:p>
          <a:p>
            <a:pPr lvl="0"/>
            <a:endParaRPr lang="it-IT" sz="3200" dirty="0"/>
          </a:p>
          <a:p>
            <a:pPr lvl="0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Allegato 1.1</a:t>
            </a:r>
            <a:endParaRPr lang="it-IT" sz="2800" dirty="0"/>
          </a:p>
          <a:p>
            <a:pPr lvl="0"/>
            <a:endParaRPr lang="it-IT" sz="3200" strike="sngStrike" dirty="0">
              <a:solidFill>
                <a:srgbClr val="00B05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88849" y="4947216"/>
            <a:ext cx="3353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Marina Mameli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Consulenza Tecnica </a:t>
            </a:r>
          </a:p>
          <a:p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Salute e la Sicurezza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00" y="51115"/>
            <a:ext cx="2565400" cy="9620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47093"/>
            <a:ext cx="2192337" cy="770068"/>
          </a:xfrm>
          <a:prstGeom prst="rect">
            <a:avLst/>
          </a:prstGeom>
        </p:spPr>
      </p:pic>
      <p:sp>
        <p:nvSpPr>
          <p:cNvPr id="15" name="Titolo 2"/>
          <p:cNvSpPr txBox="1">
            <a:spLocks/>
          </p:cNvSpPr>
          <p:nvPr/>
        </p:nvSpPr>
        <p:spPr bwMode="auto">
          <a:xfrm>
            <a:off x="2801740" y="3519959"/>
            <a:ext cx="8951748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88900" indent="-1588"/>
            <a:r>
              <a:rPr lang="it-IT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 per la riduzione dei rischi </a:t>
            </a:r>
            <a:r>
              <a:rPr lang="it-IT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tecnopatici</a:t>
            </a:r>
            <a:endParaRPr lang="it-I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33978" y="274476"/>
            <a:ext cx="757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«Le agevolazioni previste per incentivare le imprese a realizzare progetti per il miglioramento documentato delle condizioni di salute e sicurezza dei lavoratori rispetto alle condizioni preesistenti. Focus sugli interventi per la bonifica e smaltimento dell'amianto» </a:t>
            </a:r>
            <a:endParaRPr lang="it-IT" i="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8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445419-8876-2D07-ED94-64961DDBD515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978A898-94DE-1639-8A43-4E73B9B4F0A8}"/>
              </a:ext>
            </a:extLst>
          </p:cNvPr>
          <p:cNvSpPr/>
          <p:nvPr/>
        </p:nvSpPr>
        <p:spPr>
          <a:xfrm>
            <a:off x="377930" y="852685"/>
            <a:ext cx="115972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					Perizia asseverata</a:t>
            </a:r>
          </a:p>
          <a:p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SITUAZIONE </a:t>
            </a:r>
            <a:r>
              <a:rPr lang="it-IT" sz="2000" b="1" i="1" dirty="0">
                <a:solidFill>
                  <a:srgbClr val="002060"/>
                </a:solidFill>
                <a:latin typeface="Verdana" panose="020B0604030504040204" pitchFamily="34" charset="0"/>
              </a:rPr>
              <a:t>ANTE OPERAM </a:t>
            </a:r>
            <a:endParaRPr lang="it-IT" sz="2000" i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Attività aziendale </a:t>
            </a: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it-IT" sz="2000" i="1" dirty="0">
                <a:solidFill>
                  <a:srgbClr val="002060"/>
                </a:solidFill>
                <a:latin typeface="Verdana" panose="020B0604030504040204" pitchFamily="34" charset="0"/>
              </a:rPr>
              <a:t>(descrivere in modo </a:t>
            </a:r>
            <a:r>
              <a:rPr lang="it-IT" sz="2000" i="1" u="sng" dirty="0">
                <a:solidFill>
                  <a:srgbClr val="002060"/>
                </a:solidFill>
                <a:latin typeface="Verdana" panose="020B0604030504040204" pitchFamily="34" charset="0"/>
              </a:rPr>
              <a:t>esaustivo</a:t>
            </a:r>
            <a:r>
              <a:rPr lang="it-IT" sz="2000" i="1" dirty="0">
                <a:solidFill>
                  <a:srgbClr val="002060"/>
                </a:solidFill>
                <a:latin typeface="Verdana" panose="020B0604030504040204" pitchFamily="34" charset="0"/>
              </a:rPr>
              <a:t> l’attività svolta dall’impresa e le caratteristiche dei luoghi di lavoro) </a:t>
            </a: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Operazioni sulle quali incide il progetto </a:t>
            </a: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r>
              <a:rPr lang="it-IT" sz="2000" i="1" dirty="0">
                <a:solidFill>
                  <a:srgbClr val="002060"/>
                </a:solidFill>
                <a:latin typeface="Verdana" panose="020B0604030504040204" pitchFamily="34" charset="0"/>
              </a:rPr>
              <a:t>(descrivere le attività e le mansioni specifiche interessate dal progetto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)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6AE38DD-9213-A5A1-C032-40949BF294DF}"/>
              </a:ext>
            </a:extLst>
          </p:cNvPr>
          <p:cNvSpPr/>
          <p:nvPr/>
        </p:nvSpPr>
        <p:spPr>
          <a:xfrm>
            <a:off x="377930" y="3084643"/>
            <a:ext cx="3877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Verdana" panose="020B0604030504040204" pitchFamily="34" charset="0"/>
              </a:rPr>
              <a:t>Valutazione del rischio </a:t>
            </a:r>
            <a:endParaRPr lang="it-IT" sz="2200" dirty="0">
              <a:solidFill>
                <a:srgbClr val="00206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3F723C1-B97F-12CA-29C3-0BC9994AE057}"/>
              </a:ext>
            </a:extLst>
          </p:cNvPr>
          <p:cNvSpPr txBox="1"/>
          <p:nvPr/>
        </p:nvSpPr>
        <p:spPr>
          <a:xfrm>
            <a:off x="398764" y="3509367"/>
            <a:ext cx="117932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PROGETTO DA REALIZZARE</a:t>
            </a:r>
          </a:p>
          <a:p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Descrizione del progetto</a:t>
            </a:r>
          </a:p>
          <a:p>
            <a:r>
              <a:rPr lang="it-IT" sz="2000" i="1" dirty="0">
                <a:solidFill>
                  <a:srgbClr val="002060"/>
                </a:solidFill>
                <a:latin typeface="Verdana" panose="020B0604030504040204" pitchFamily="34" charset="0"/>
              </a:rPr>
              <a:t>(descrivere il progetto in relazione alle fasi operative/attività/mansioni interessate, con indicazione del miglioramento atteso e compilare le schede specifiche per la tipologia di progetto)</a:t>
            </a:r>
          </a:p>
          <a:p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Valutazione del rischio atteso </a:t>
            </a:r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Esiti della valutazione del rischio per le fasi/attività del ciclo produttivo interessate dal   ++progetto utilizzando le </a:t>
            </a:r>
            <a:r>
              <a:rPr lang="it-IT" sz="2000" i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medesime modalità</a:t>
            </a:r>
            <a:r>
              <a:rPr lang="it-IT" sz="2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la valutazione del rischio ante </a:t>
            </a:r>
            <a:r>
              <a:rPr lang="it-IT" sz="2000" i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operam</a:t>
            </a:r>
            <a:r>
              <a:rPr lang="it-IT" sz="2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15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445419-8876-2D07-ED94-64961DDBD515}"/>
              </a:ext>
            </a:extLst>
          </p:cNvPr>
          <p:cNvSpPr txBox="1"/>
          <p:nvPr/>
        </p:nvSpPr>
        <p:spPr>
          <a:xfrm>
            <a:off x="573318" y="248814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6AE38DD-9213-A5A1-C032-40949BF294DF}"/>
              </a:ext>
            </a:extLst>
          </p:cNvPr>
          <p:cNvSpPr/>
          <p:nvPr/>
        </p:nvSpPr>
        <p:spPr>
          <a:xfrm>
            <a:off x="287831" y="636869"/>
            <a:ext cx="38779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Verdana" panose="020B0604030504040204" pitchFamily="34" charset="0"/>
              </a:rPr>
              <a:t>Valutazione del rischio </a:t>
            </a:r>
            <a:endParaRPr lang="it-IT" sz="2200" dirty="0">
              <a:solidFill>
                <a:srgbClr val="00206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A70096-59FD-F004-489C-D8C695EC1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06" y="0"/>
            <a:ext cx="2001569" cy="200156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899D87-DC3D-0308-46AF-C3E55ADDF26B}"/>
              </a:ext>
            </a:extLst>
          </p:cNvPr>
          <p:cNvSpPr txBox="1"/>
          <p:nvPr/>
        </p:nvSpPr>
        <p:spPr>
          <a:xfrm>
            <a:off x="5633434" y="618146"/>
            <a:ext cx="2460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DVR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4A3B7B-D652-2BC4-E5F7-40383475691D}"/>
              </a:ext>
            </a:extLst>
          </p:cNvPr>
          <p:cNvSpPr txBox="1"/>
          <p:nvPr/>
        </p:nvSpPr>
        <p:spPr>
          <a:xfrm>
            <a:off x="358070" y="1118252"/>
            <a:ext cx="104082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1 Avviso Pubblico ISI 2023: 1. Finalità</a:t>
            </a:r>
          </a:p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presente Avviso ha l’obiettivo di incentivare le imprese alla realizzazione di progetti per il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miglioramento dei livelli di salute e sicurezza sul lavoro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ovvero per il miglioramento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documentato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delle condizioni di salute e di sicurezza dei lavoratori rispetto a quelle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preesistenti alla data di pubblicazione del bando e riscontrabile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ove previsto, con quanto riportato nella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valutazione dei rischi aziendali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7</a:t>
            </a:r>
          </a:p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 svolgimento della lavorazione alla </a:t>
            </a:r>
            <a:r>
              <a:rPr lang="it-IT" b="1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di pubblicazione del presente Avviso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le </a:t>
            </a:r>
            <a:r>
              <a:rPr lang="it-IT" b="1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specifiche condizioni di rischio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devono risultare dal documento di valutazione dei rischi (</a:t>
            </a:r>
            <a:r>
              <a:rPr lang="it-IT" b="1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DVR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laddove previsto dalla tipologia di intervento selezionata, o da documenti aziendali o adempimenti di legge</a:t>
            </a:r>
          </a:p>
          <a:p>
            <a:pPr algn="just"/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Art. 18</a:t>
            </a:r>
          </a:p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nel documento di valutazione dei rischi (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DVR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sottoscritto dal datore di lavoro con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certa o attestata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ai sensi dell’articolo 28, comma 2, del decreto legislativo n.81/2008 e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s.m.i.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deve essere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riscontrabile il fattore di rischio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corrispondente alla 	tipologia di intervento selezionata </a:t>
            </a:r>
          </a:p>
          <a:p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70092" y="1429009"/>
            <a:ext cx="11051816" cy="3437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Importo progetto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finanziabile al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65%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(compreso tra contributo minimo erogabile 5000€ e massimo erogabile 130000€) 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Acquisto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trattori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o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macchine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: spese ammissibili  calcolate, al netto dell’IVA, con riferimento ai </a:t>
            </a: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</a:rPr>
              <a:t>preventivi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e, comunque, nei limiti dell’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80%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del prezzo di </a:t>
            </a: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</a:rPr>
              <a:t>listino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Spese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tecniche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e assimilabili: massimo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10%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costi progetto (max 10.000€), ma per </a:t>
            </a: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</a:rPr>
              <a:t>solo acquisto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macchine: massimo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5%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dei costi di progetto (max 5.000€)</a:t>
            </a: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Perizia asseverata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:  spesa massima ammissibile 1850€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445419-8876-2D07-ED94-64961DDBD515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2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70092" y="1429009"/>
            <a:ext cx="11051816" cy="352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Vendita o permuta beni sostituiti</a:t>
            </a: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Interventi, eccetto tipologie b) e c):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Importo finanziamento a carico Inail decurtato della somma pari alla differenza tra l’importo realizzato con vendita o permuta e quello della quota parte a carico dell’impresa (35%)</a:t>
            </a: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Interventi tipologie b) e c) (riduzione rischio rumore e vibrazioni):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Su quota a carico Inail decurtazione del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50%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dell’importo di permuta o vendita</a:t>
            </a: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AA5916-3978-1D5A-1C47-5D69C1BA6865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6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70092" y="768624"/>
            <a:ext cx="11051816" cy="532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Macchine</a:t>
            </a:r>
          </a:p>
          <a:p>
            <a:pPr algn="just">
              <a:lnSpc>
                <a:spcPct val="114000"/>
              </a:lnSpc>
            </a:pP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</a:rPr>
              <a:t>Macchine ammissibili a finanziamento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- conformi alla Direttiva macchine 2006/42/CE (conformi al d.lgs. 17/2010) comprese nella definizione dell’art. 2, comma 2 lettere a), b), c), f)</a:t>
            </a: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non usate</a:t>
            </a: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Per tipologie intervento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b)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e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c)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-  analogo tipo </a:t>
            </a: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allestimento equivalente in termini di accessori/utensili</a:t>
            </a: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prestazioni non superiori del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30%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 (indicatori tabella 2 Allegato)</a:t>
            </a: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</a:rPr>
              <a:t>Macchine da sostituire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: piena proprietà dell’impresa al 31 dicembre 2021 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Documentazione attestante piena proprietà deve avere valore oggettivo e non può consistere in autocertificazione.</a:t>
            </a:r>
          </a:p>
          <a:p>
            <a:pPr marL="342900" indent="-342900" algn="just">
              <a:lnSpc>
                <a:spcPct val="114000"/>
              </a:lnSpc>
              <a:buFontTx/>
              <a:buChar char="-"/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FB0A45-8A4E-8BD4-FAF8-21751E8DAFC3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3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70092" y="1152964"/>
            <a:ext cx="11051816" cy="181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Trattori</a:t>
            </a:r>
          </a:p>
          <a:p>
            <a:pPr algn="just">
              <a:lnSpc>
                <a:spcPct val="114000"/>
              </a:lnSpc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DADF64-7E70-2C3B-C19D-043D04C70C24}"/>
              </a:ext>
            </a:extLst>
          </p:cNvPr>
          <p:cNvSpPr/>
          <p:nvPr/>
        </p:nvSpPr>
        <p:spPr>
          <a:xfrm>
            <a:off x="570092" y="1653853"/>
            <a:ext cx="10624940" cy="356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Trattori acquistati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rispetto a quelli alienati: </a:t>
            </a:r>
          </a:p>
          <a:p>
            <a:pPr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usati e omologati in conformità con il Regolamento UE 167/2013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potenza nominale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superiore a 130 kW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cabina ROPS già prevista in fase di omologazione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medesime caratteristiche (indicate o riconducibili alla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categoria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trattore così come definita dal Regolamento UE 167/2013)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potenza non superiore al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(ed entro 130 kW)</a:t>
            </a:r>
          </a:p>
          <a:p>
            <a:pPr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E47DA63-2743-A020-63C7-96C60232B538}"/>
              </a:ext>
            </a:extLst>
          </p:cNvPr>
          <p:cNvSpPr txBox="1"/>
          <p:nvPr/>
        </p:nvSpPr>
        <p:spPr>
          <a:xfrm>
            <a:off x="665708" y="4594667"/>
            <a:ext cx="10742762" cy="111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</a:rPr>
              <a:t>Trattori da sostituire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: piena proprietà dell’impresa al 31 dicembre 2021 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Documentazione attestante piena proprietà deve avere valore oggettivo e non può consistere in autocertificazione.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8C935A-4019-5351-EE9B-F0E1521F070D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9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70092" y="1152964"/>
            <a:ext cx="11051816" cy="181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Alienazione macchine e trattori</a:t>
            </a:r>
          </a:p>
          <a:p>
            <a:pPr algn="just">
              <a:lnSpc>
                <a:spcPct val="114000"/>
              </a:lnSpc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DADF64-7E70-2C3B-C19D-043D04C70C24}"/>
              </a:ext>
            </a:extLst>
          </p:cNvPr>
          <p:cNvSpPr/>
          <p:nvPr/>
        </p:nvSpPr>
        <p:spPr>
          <a:xfrm>
            <a:off x="570092" y="1630849"/>
            <a:ext cx="10624940" cy="216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Documentazione attestante alienazione di macchine e trattori da fornire dovrà dare evidenza dei </a:t>
            </a: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 identificativi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ciascuna macchina o trattore venduti, permutati o rottamati (ad es. marca, modello, matricola, n. serie)</a:t>
            </a:r>
          </a:p>
          <a:p>
            <a:pPr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caso di </a:t>
            </a: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rottamazione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dovranno essere riportati nella quarta copia del formulario rifiuti o nel certificato di rottamazione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8C99536-1F9F-0380-F2EF-EE0EE045F730}"/>
              </a:ext>
            </a:extLst>
          </p:cNvPr>
          <p:cNvSpPr/>
          <p:nvPr/>
        </p:nvSpPr>
        <p:spPr>
          <a:xfrm>
            <a:off x="667109" y="4023850"/>
            <a:ext cx="11051816" cy="2513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</a:rPr>
              <a:t>Dispositivi medici</a:t>
            </a:r>
          </a:p>
          <a:p>
            <a:pPr algn="just">
              <a:lnSpc>
                <a:spcPct val="114000"/>
              </a:lnSpc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</a:rPr>
              <a:t>Non usati e conformi a d.lgs. 46/1997 (direttiva 93/42/CEE) art. 1 comma 2 lettere a), b), e d) o conformi regolamento UE 2017/745</a:t>
            </a:r>
          </a:p>
          <a:p>
            <a:pPr algn="just">
              <a:lnSpc>
                <a:spcPct val="114000"/>
              </a:lnSpc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sz="200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AD989D-DC1D-9F64-1B86-4EE4B8E3D95C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9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27538" y="807908"/>
            <a:ext cx="11051816" cy="164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b="1" dirty="0">
                <a:solidFill>
                  <a:srgbClr val="002060"/>
                </a:solidFill>
                <a:latin typeface="Verdana" panose="020B0604030504040204" pitchFamily="34" charset="0"/>
              </a:rPr>
              <a:t>Tipologie interventi f) e g)</a:t>
            </a:r>
          </a:p>
          <a:p>
            <a:pPr algn="just">
              <a:lnSpc>
                <a:spcPct val="114000"/>
              </a:lnSpc>
            </a:pPr>
            <a:endParaRPr lang="it-IT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b="1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DADF64-7E70-2C3B-C19D-043D04C70C24}"/>
              </a:ext>
            </a:extLst>
          </p:cNvPr>
          <p:cNvSpPr/>
          <p:nvPr/>
        </p:nvSpPr>
        <p:spPr>
          <a:xfrm>
            <a:off x="472326" y="1210110"/>
            <a:ext cx="10624940" cy="69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Unità da pesca di piena proprietà del richiedente al 31 dicembre 2021 o, alla stessa data, vigente comodato d’uso/contratto se proprietario e armatore non siano lo stesso soggetto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F556575-EA2D-46C7-D59D-B18B8BC40959}"/>
              </a:ext>
            </a:extLst>
          </p:cNvPr>
          <p:cNvSpPr/>
          <p:nvPr/>
        </p:nvSpPr>
        <p:spPr>
          <a:xfrm>
            <a:off x="472326" y="1956477"/>
            <a:ext cx="11051816" cy="227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</a:rPr>
              <a:t>Non devono determinare aumento sforzo di pesca (Regolamento CE 2371/2002)</a:t>
            </a:r>
          </a:p>
          <a:p>
            <a:pPr algn="just">
              <a:lnSpc>
                <a:spcPct val="114000"/>
              </a:lnSpc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</a:rPr>
              <a:t>e, rispetto variazione peso unità di pesca:</a:t>
            </a:r>
          </a:p>
          <a:p>
            <a:pPr algn="just">
              <a:lnSpc>
                <a:spcPct val="114000"/>
              </a:lnSpc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</a:p>
          <a:p>
            <a:pPr algn="just">
              <a:lnSpc>
                <a:spcPct val="114000"/>
              </a:lnSpc>
            </a:pPr>
            <a:endParaRPr lang="it-IT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endParaRPr lang="it-IT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2557F85-5227-1EC0-5037-B041655D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66" y="2594838"/>
            <a:ext cx="10461953" cy="358042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A113F68-31B8-F6BC-036D-DA34C3371D52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D9F4275-4BD8-D9FD-4716-08EA6FCD48D6}"/>
              </a:ext>
            </a:extLst>
          </p:cNvPr>
          <p:cNvSpPr/>
          <p:nvPr/>
        </p:nvSpPr>
        <p:spPr>
          <a:xfrm>
            <a:off x="362309" y="708323"/>
            <a:ext cx="4743606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 Riduzione del rischio chimico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B20517B-5107-795A-6C46-9A2042B873A3}"/>
              </a:ext>
            </a:extLst>
          </p:cNvPr>
          <p:cNvSpPr/>
          <p:nvPr/>
        </p:nvSpPr>
        <p:spPr>
          <a:xfrm>
            <a:off x="362309" y="1148308"/>
            <a:ext cx="11356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OGGETTO: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 di riduzione  o eliminazione del rischio mediante acquisto e installazione di: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impianti di aspirazione e captazione gas, fumi, nebbie, vapori o polveri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cappe di aspirazione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cabine di verniciatura/spruzzatura/carteggiatura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sistemi di isolamento dell’operatore (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glove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box, sistemi di caricamento agenti chimici, ecc.)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trike="sngStrike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altri impianti e/o altre macchine, ad esclusione di quelle mobili</a:t>
            </a:r>
          </a:p>
          <a:p>
            <a:pPr algn="just"/>
            <a:endParaRPr lang="it-IT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AMBITO: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fini della presente Tipologia di intervento sono finanziabili i progetti di: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riduzione del rischio legato agli </a:t>
            </a:r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“agenti cancerogeni e mutageni”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presenti nel 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luogo di lavoro.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riduzione del rischio legato agli </a:t>
            </a:r>
            <a:r>
              <a:rPr lang="it-I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“agenti chimici pericolosi” </a:t>
            </a:r>
            <a:r>
              <a:rPr lang="it-IT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 se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relazione al tipo e alle quantità di un agente chimico pericoloso e alle modalità e frequenza di esposizione a tale agente presente sul luogo di lavoro, </a:t>
            </a:r>
            <a:r>
              <a:rPr lang="it-IT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valutazione del rischio abbia dimostrato che nello stato </a:t>
            </a:r>
            <a:r>
              <a:rPr lang="it-IT" i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 operam</a:t>
            </a:r>
            <a:r>
              <a:rPr lang="it-IT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rischio è “non irrilevante per la salute dei lavoratori”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(art. 223 e 236 d.lgs. 81/2008).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caso in cui l’acquisto dei beni preveda sostituzione di analoghi beni, questi ultimi dovranno essere alienati mediante </a:t>
            </a:r>
            <a:r>
              <a:rPr lang="it-IT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rottamazione</a:t>
            </a:r>
            <a:r>
              <a:rPr lang="it-IT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C65B986-B633-0B3A-623A-4EF0BEF5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736" y="5619089"/>
            <a:ext cx="779142" cy="6544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AC09CD-5459-5E09-0939-8AF7C6DAE5D8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78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6ABE378-EE41-7BA2-55FA-0D8E172ACD44}"/>
              </a:ext>
            </a:extLst>
          </p:cNvPr>
          <p:cNvSpPr/>
          <p:nvPr/>
        </p:nvSpPr>
        <p:spPr>
          <a:xfrm>
            <a:off x="438628" y="1126927"/>
            <a:ext cx="11216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AMBITO: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Valutazione del rischio con valori di esposizione superiori al valore inferiore di azione. Sostituzione di trattori agricoli o forestali e/o di macchine che incidono su tale esposizione.</a:t>
            </a:r>
          </a:p>
          <a:p>
            <a:pPr algn="just"/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Macchine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Finanziabili macchine fisse, portatili tenute e/o condotte a mano, mobili ad esclusione di quelle semoventi con operatore a bordo. Non finanziabili attrezzature intercambiabili di cui all’art. 2 lettera b) d.lgs. 17/2010.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Macchine da sostituire immesse sul mercato successivamente a recepimento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 2006/42/CE. Possono essere vendute, permutate o rottamate.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ostituzione di macchine con livello di pressione acustica dell’emissione ponderato A (</a:t>
            </a:r>
            <a:r>
              <a:rPr lang="it-IT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LpA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superiore a 80 dB(A) con altre analoghe con </a:t>
            </a:r>
            <a:r>
              <a:rPr lang="it-IT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LpA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livello di potenza sonora ponderata A (LWA) inferiori.</a:t>
            </a:r>
          </a:p>
          <a:p>
            <a:pPr algn="just"/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dati relativi all’emissione acustica devono essere quelli dichiarati dai fabbricanti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Differenze tra rispettivi valori dovranno rispettare entrambe le seguenti condizioni:</a:t>
            </a:r>
          </a:p>
          <a:p>
            <a:pPr indent="355600" algn="just"/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it-IT" sz="2000" b="1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LpA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≥ 3 dB(A)</a:t>
            </a:r>
          </a:p>
          <a:p>
            <a:pPr indent="355600" algn="just"/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it-IT" sz="2000" b="1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LwA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≥ 3 dB(A)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7D04B2E-4910-F16B-9B1D-AAFC8E636BE8}"/>
              </a:ext>
            </a:extLst>
          </p:cNvPr>
          <p:cNvSpPr/>
          <p:nvPr/>
        </p:nvSpPr>
        <p:spPr>
          <a:xfrm>
            <a:off x="396866" y="492507"/>
            <a:ext cx="1125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Riduzione del rischio rumore mediante la sostituzione di trattori agricoli o forestali e di macchine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7F6227-B1A2-DE90-30D6-E45284B4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79" y="5489206"/>
            <a:ext cx="779142" cy="6544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1287F5-CA3F-AFD9-B307-A331570243DF}"/>
              </a:ext>
            </a:extLst>
          </p:cNvPr>
          <p:cNvSpPr txBox="1"/>
          <p:nvPr/>
        </p:nvSpPr>
        <p:spPr>
          <a:xfrm>
            <a:off x="573318" y="162367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7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/>
          <p:cNvGraphicFramePr>
            <a:graphicFrameLocks noGrp="1"/>
          </p:cNvGraphicFramePr>
          <p:nvPr>
            <p:ph idx="1"/>
          </p:nvPr>
        </p:nvGraphicFramePr>
        <p:xfrm>
          <a:off x="595297" y="705685"/>
          <a:ext cx="11477883" cy="478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N° allegato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Oggetto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7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4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Allegato 1.1</a:t>
                      </a:r>
                      <a:endParaRPr lang="it-IT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4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Progetti per la riduzione dei </a:t>
                      </a: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rischi </a:t>
                      </a:r>
                      <a:r>
                        <a:rPr kumimoji="0" lang="it-IT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tecnopatici</a:t>
                      </a:r>
                      <a:endParaRPr kumimoji="0" lang="it-IT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4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Allegato 1.2</a:t>
                      </a:r>
                      <a:endParaRPr lang="it-IT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Progetti per l’adozione di modelli organizzativi e di responsabilità sociale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4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Allegato 2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Progetti per la riduzione dei </a:t>
                      </a: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rischi infortunistici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4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Allegato 3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Progetti di  bonifica da materiali contenenti amianto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4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Allegato 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Progetti per micro e piccole imprese operanti in specifici settori</a:t>
                      </a:r>
                      <a:endParaRPr lang="it-IT" sz="2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4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erdana" charset="0"/>
                          <a:ea typeface="Verdana" charset="0"/>
                          <a:cs typeface="Verdana" charset="0"/>
                        </a:rPr>
                        <a:t>Allegato 5</a:t>
                      </a:r>
                      <a:endParaRPr lang="it-IT" sz="24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34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Progetti per micro e piccole imprese operanti nel settore della produzione agricola primaria dei prodotti agricoli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950773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 rot="16200000">
            <a:off x="-185101" y="1670133"/>
            <a:ext cx="95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 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185103" y="2507384"/>
            <a:ext cx="9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</a:t>
            </a:r>
          </a:p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-146962" y="3008083"/>
            <a:ext cx="9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</a:t>
            </a:r>
          </a:p>
          <a:p>
            <a:pPr algn="ctr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-146962" y="3678084"/>
            <a:ext cx="9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</a:t>
            </a:r>
          </a:p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-146962" y="4583882"/>
            <a:ext cx="9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</a:t>
            </a:r>
          </a:p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22890" y="156802"/>
            <a:ext cx="9182609" cy="805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z="2000" dirty="0"/>
              <a:t>AVVISO PUBBLICO ISI 2023</a:t>
            </a:r>
          </a:p>
          <a:p>
            <a:r>
              <a:rPr lang="it-IT" sz="1800" dirty="0"/>
              <a:t>Allegati</a:t>
            </a:r>
          </a:p>
          <a:p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1617523" y="6516013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E89E2B-7837-6B45-9BB2-CC8B24B0904A}" type="slidenum">
              <a:rPr lang="it-IT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2</a:t>
            </a:fld>
            <a:endParaRPr lang="it-IT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32F9C0-B468-303F-1835-7B86119B6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633" y="1047830"/>
            <a:ext cx="779142" cy="6544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996789-5E08-FDE6-F898-76BDACFA2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633" y="2516491"/>
            <a:ext cx="779142" cy="65447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2E014CE-0D37-F230-88B3-84D9058EB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132" y="3967605"/>
            <a:ext cx="779142" cy="654479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77E6A68-8B8B-93A2-E203-4065CB189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/>
          <a:lstStyle/>
          <a:p>
            <a:r>
              <a:rPr lang="it-IT" sz="1400" dirty="0"/>
              <a:t>Avviso pubblico ISI 2023 - Aspetti tecnici</a:t>
            </a:r>
          </a:p>
        </p:txBody>
      </p:sp>
    </p:spTree>
    <p:extLst>
      <p:ext uri="{BB962C8B-B14F-4D97-AF65-F5344CB8AC3E}">
        <p14:creationId xmlns:p14="http://schemas.microsoft.com/office/powerpoint/2010/main" val="154843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E380C82-072D-8D01-1939-36E18E9A7BD3}"/>
              </a:ext>
            </a:extLst>
          </p:cNvPr>
          <p:cNvSpPr/>
          <p:nvPr/>
        </p:nvSpPr>
        <p:spPr>
          <a:xfrm>
            <a:off x="438628" y="1205585"/>
            <a:ext cx="112166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AMBITO: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Valutazione del rischio con valori di esposizione superiori al valore inferiore di azione. Sostituzione di trattori agricoli o forestali e/o di macchine che incidono su tale esposizione.</a:t>
            </a:r>
          </a:p>
          <a:p>
            <a:pPr algn="just"/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Trattori agricoli e forestali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Trattori a ruote di categoria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T1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T2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Trattori agricoli e forestali da sostituire immessi per la prima volta sul mercato in data successiva al 31 dicembre 1997.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Acquisto di trattori agricoli o forestali che rispettino le seguenti condizioni: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trattori di categoria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T1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livello di rumorosità di omologazione dichiarato dal fabbricante inferiore di almeno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dB(A)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rispetto ai limiti previsti dal regolamento UE 167/2013;</a:t>
            </a:r>
          </a:p>
          <a:p>
            <a:pPr marL="342900" indent="-342900" algn="just">
              <a:buFontTx/>
              <a:buChar char="-"/>
            </a:pP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trattori di categoria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T2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livello di rumorosità di omologazione dichiarato dal fabbricante inferiore di almeno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dB(A)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rispetto ai limiti previsti dal regolamento UE 167/2013.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requisito di riduzione del livello sonoro all’orecchio del conducente deve essere                riferito al 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 più elevato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 quelli misurati a cabina aperta e a cabina chiusa.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1556E5-4220-30B1-E575-38D63F7D4868}"/>
              </a:ext>
            </a:extLst>
          </p:cNvPr>
          <p:cNvSpPr/>
          <p:nvPr/>
        </p:nvSpPr>
        <p:spPr>
          <a:xfrm>
            <a:off x="417747" y="589491"/>
            <a:ext cx="1125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Riduzione del rischio rumore mediante la sostituzione di trattori agricoli o forestali e di macchine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C7388C-5BF5-5050-216E-B380A796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04" y="4876191"/>
            <a:ext cx="545895" cy="4585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2563E37-CE61-0E30-CBC6-95A5ADDA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250" y="3883401"/>
            <a:ext cx="545895" cy="45855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576AB83-0B0F-FA26-A756-E8EA777E2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02" y="2046612"/>
            <a:ext cx="545895" cy="45855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57631D-8FE7-CD32-9AE1-510C9AD0374B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E380C82-072D-8D01-1939-36E18E9A7BD3}"/>
              </a:ext>
            </a:extLst>
          </p:cNvPr>
          <p:cNvSpPr/>
          <p:nvPr/>
        </p:nvSpPr>
        <p:spPr>
          <a:xfrm>
            <a:off x="417747" y="1240239"/>
            <a:ext cx="11216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Documentazione probante da presentare: 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Documento di valutazione dei rischi nel quale risulti la valutazione del rischio rumore in conformità agli artt. 181 e 190 del d.lgs. 81/2008</a:t>
            </a:r>
          </a:p>
          <a:p>
            <a:pPr marL="342900" indent="-342900" algn="just">
              <a:buFontTx/>
              <a:buChar char="-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Perizia asseverata (MODULO B1.1_b) nella quale risulti:</a:t>
            </a:r>
          </a:p>
          <a:p>
            <a:pPr marL="800100" lvl="1" indent="-342900" algn="just">
              <a:buFontTx/>
              <a:buChar char="-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il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miglioramento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tramite una valutazione del rischio atteso dopo l’intervento, con medesima metodologia utilizzata per la valutazione ante intervento</a:t>
            </a:r>
          </a:p>
          <a:p>
            <a:pPr marL="800100" lvl="1" indent="-342900" algn="just">
              <a:buFontTx/>
              <a:buChar char="-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l’indicazione dei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parametri di emissione sonora dichiarati dal fabbricante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 caratteristiche delle macchine/trattori agricoli o forestali</a:t>
            </a:r>
          </a:p>
          <a:p>
            <a:pPr marL="800100" lvl="1" indent="-342900" algn="just">
              <a:buFontTx/>
              <a:buChar char="-"/>
            </a:pP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elenco degli accessori/utensili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oggetto della sostituzione e il dettaglio delle spese da sostenere</a:t>
            </a:r>
          </a:p>
          <a:p>
            <a:pPr marL="800100" lvl="1" indent="-342900" algn="just">
              <a:buFontTx/>
              <a:buChar char="-"/>
            </a:pP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listini prezzi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preventivi</a:t>
            </a:r>
          </a:p>
          <a:p>
            <a:pPr marL="800100" lvl="1" indent="-342900" algn="just">
              <a:buFontTx/>
              <a:buChar char="-"/>
            </a:pP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dichiarazione CE di conformità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 macchina da sostituire e/o del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certificato di omologazione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dei trattori da sostituire</a:t>
            </a:r>
          </a:p>
          <a:p>
            <a:pPr marL="800100" lvl="1" indent="-342900" algn="just">
              <a:buFontTx/>
              <a:buChar char="-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documentazione fotografica</a:t>
            </a:r>
          </a:p>
          <a:p>
            <a:pPr marL="800100" lvl="1" indent="-342900" algn="just">
              <a:buFontTx/>
              <a:buChar char="-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documentazione del fabbricante inerente ai parametri di emissione sonora per le macchine/trattori da acquistare e per le macchine da sostituire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1556E5-4220-30B1-E575-38D63F7D4868}"/>
              </a:ext>
            </a:extLst>
          </p:cNvPr>
          <p:cNvSpPr/>
          <p:nvPr/>
        </p:nvSpPr>
        <p:spPr>
          <a:xfrm>
            <a:off x="375985" y="601003"/>
            <a:ext cx="1125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Riduzione del rischio rumore mediante la sostituzione di trattori agricoli o forestali e di macchine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E0FD07-5C96-0053-895F-3EC359DB7056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1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E0FD07-5C96-0053-895F-3EC359DB7056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29F83F7-EEAC-693D-A8AF-AF273F12E2B2}"/>
              </a:ext>
            </a:extLst>
          </p:cNvPr>
          <p:cNvSpPr/>
          <p:nvPr/>
        </p:nvSpPr>
        <p:spPr>
          <a:xfrm>
            <a:off x="417747" y="1240239"/>
            <a:ext cx="112166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Listini prezzi e preventivi: 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18 Avviso Pubblico ISI 2023:</a:t>
            </a:r>
          </a:p>
          <a:p>
            <a:pPr algn="just"/>
            <a:endParaRPr lang="it-IT" sz="2000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preventivo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ciascun trattore agricolo o forestale o macchina devono essere riferiti al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medesimo allestimento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marL="342900" indent="-342900" algn="just">
              <a:buFontTx/>
              <a:buChar char="-"/>
            </a:pPr>
            <a:endParaRPr lang="it-IT" sz="2000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preventivo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 essere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datato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riportare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timbro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firma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rivenditore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marL="342900" indent="-342900" algn="just">
              <a:buFontTx/>
              <a:buChar char="-"/>
            </a:pPr>
            <a:endParaRPr lang="it-IT" sz="2000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 essere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datato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riportare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timbro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firma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fabbricante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di soggetto appartenente alla catena ufficiale di vendita o, in alternativa, URL del sito internet da cui è scaricato.</a:t>
            </a:r>
          </a:p>
        </p:txBody>
      </p:sp>
    </p:spTree>
    <p:extLst>
      <p:ext uri="{BB962C8B-B14F-4D97-AF65-F5344CB8AC3E}">
        <p14:creationId xmlns:p14="http://schemas.microsoft.com/office/powerpoint/2010/main" val="229026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38FB32C-251C-FC54-7D9B-F6091A9A552B}"/>
              </a:ext>
            </a:extLst>
          </p:cNvPr>
          <p:cNvSpPr/>
          <p:nvPr/>
        </p:nvSpPr>
        <p:spPr>
          <a:xfrm>
            <a:off x="797441" y="1255220"/>
            <a:ext cx="1092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OGGETTO: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 di riduzione del rischio mediante la sostituzione di macchine conformi alle rispettive direttive di prodotto di riferimento. Acquisto di: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341AC41-EFB9-BA09-11F5-375DDF609F74}"/>
              </a:ext>
            </a:extLst>
          </p:cNvPr>
          <p:cNvSpPr/>
          <p:nvPr/>
        </p:nvSpPr>
        <p:spPr>
          <a:xfrm>
            <a:off x="853704" y="439173"/>
            <a:ext cx="8743099" cy="527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6C4D77-D91E-ABFE-DF01-457BDCD0AD69}"/>
              </a:ext>
            </a:extLst>
          </p:cNvPr>
          <p:cNvSpPr txBox="1"/>
          <p:nvPr/>
        </p:nvSpPr>
        <p:spPr>
          <a:xfrm>
            <a:off x="1140341" y="2107263"/>
            <a:ext cx="59333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Vibrazioni mano-braccio: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martelli demolitori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perforatori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picconatori elettrici, idraulici, pneumatici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seghe e motoseghe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decespugliatori, tagliaerba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motocoltivatori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chiodatrici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compattatori vibro-cemento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limatrici, levigatrici orbitali e smerigliatrici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cubettatrici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ribattitrici</a:t>
            </a:r>
          </a:p>
          <a:p>
            <a:pPr lvl="0"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trapani a percussione e avvitatori ad impulso</a:t>
            </a:r>
            <a:endParaRPr lang="it-IT" dirty="0">
              <a:solidFill>
                <a:srgbClr val="002E5D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B582E9-4361-881E-86B0-965635BE6E20}"/>
              </a:ext>
            </a:extLst>
          </p:cNvPr>
          <p:cNvSpPr txBox="1"/>
          <p:nvPr/>
        </p:nvSpPr>
        <p:spPr>
          <a:xfrm>
            <a:off x="6940708" y="2107263"/>
            <a:ext cx="482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Vibrazioni corpo intero: </a:t>
            </a:r>
          </a:p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macchine con operatore a bordo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8EF221E-4796-6D89-5D9E-18703AC8911F}"/>
              </a:ext>
            </a:extLst>
          </p:cNvPr>
          <p:cNvSpPr/>
          <p:nvPr/>
        </p:nvSpPr>
        <p:spPr>
          <a:xfrm>
            <a:off x="797441" y="766228"/>
            <a:ext cx="8743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Riduzione del rischio derivante da vibrazioni meccaniche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ABD6BB-7CAA-6212-26B9-35AB3DBF8B93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46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341AC41-EFB9-BA09-11F5-375DDF609F74}"/>
              </a:ext>
            </a:extLst>
          </p:cNvPr>
          <p:cNvSpPr/>
          <p:nvPr/>
        </p:nvSpPr>
        <p:spPr>
          <a:xfrm>
            <a:off x="853704" y="439173"/>
            <a:ext cx="8743099" cy="527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485AE1B-DF2C-9C69-3D58-71422F1939DC}"/>
              </a:ext>
            </a:extLst>
          </p:cNvPr>
          <p:cNvSpPr/>
          <p:nvPr/>
        </p:nvSpPr>
        <p:spPr>
          <a:xfrm>
            <a:off x="734053" y="1236349"/>
            <a:ext cx="111111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AMBITO: </a:t>
            </a:r>
            <a:r>
              <a:rPr lang="it-IT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finanziabili i progetti di riduzione del rischio derivante da vibrazioni meccaniche </a:t>
            </a:r>
            <a:r>
              <a:rPr lang="it-IT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qualora la valutazione del rischio dimostri che i valori di esposizione iniziale siano superiori al valore di azione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Macchine da sostituire immesse sul mercato successivamente a recepimento Direttiva 2006/42/CE. Possono essere vendute, permutate o rottamate.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Sostituzione di macchine che incidono sull’esposizione e che quindi presentano valori di emissione vibratoria superiori ai rispettivi valori di azione, con altre che producono valori di emissione vibratoria inferiori di almeno il </a:t>
            </a:r>
            <a:r>
              <a:rPr lang="it-IT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it-IT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(dichiarati dal fabbricante).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sono finanziabili i progetti che prevedono la sostituzione di trattori agricoli o forestali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Nell’ambito delle macchine movimento terra, ammissibili a finanziamento solo quelle compatte.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17DDF35-3E15-F12D-58BD-861477759ADF}"/>
              </a:ext>
            </a:extLst>
          </p:cNvPr>
          <p:cNvSpPr/>
          <p:nvPr/>
        </p:nvSpPr>
        <p:spPr>
          <a:xfrm>
            <a:off x="734053" y="754897"/>
            <a:ext cx="8743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Riduzione del rischio derivante da vibrazioni meccaniche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687E66-1BC4-7490-78CD-179258AFDF80}"/>
              </a:ext>
            </a:extLst>
          </p:cNvPr>
          <p:cNvSpPr txBox="1"/>
          <p:nvPr/>
        </p:nvSpPr>
        <p:spPr>
          <a:xfrm>
            <a:off x="707744" y="321373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38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38FB32C-251C-FC54-7D9B-F6091A9A552B}"/>
              </a:ext>
            </a:extLst>
          </p:cNvPr>
          <p:cNvSpPr/>
          <p:nvPr/>
        </p:nvSpPr>
        <p:spPr>
          <a:xfrm>
            <a:off x="747435" y="966283"/>
            <a:ext cx="109214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OGGETTO: 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 che migliorano le modalità di movimentazione delle persone mediante: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sz="2000" strike="sngStrike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modifica delle strutture murarie volte ad ampliare gli spazi di manovra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l’acquisto dei seguenti dispositivi medici e dei relativi accessori che consentono di spostare più facilmente le persone riducendo le sollecitazioni meccaniche per il rachide dell’operatore: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teli ad alto scorrimento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tavole di scorrimento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 in materiale rigido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cinture ergonomiche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carrozzine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dischi girevoli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ausili specifici per grandi obesi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sostituzione di letti di degenza</a:t>
            </a:r>
          </a:p>
          <a:p>
            <a:pPr algn="just"/>
            <a:endParaRPr lang="it-IT" sz="2000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341AC41-EFB9-BA09-11F5-375DDF609F74}"/>
              </a:ext>
            </a:extLst>
          </p:cNvPr>
          <p:cNvSpPr/>
          <p:nvPr/>
        </p:nvSpPr>
        <p:spPr>
          <a:xfrm>
            <a:off x="853704" y="439173"/>
            <a:ext cx="8743099" cy="527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06F093-0D77-8CD5-5156-99E0523C990B}"/>
              </a:ext>
            </a:extLst>
          </p:cNvPr>
          <p:cNvSpPr/>
          <p:nvPr/>
        </p:nvSpPr>
        <p:spPr>
          <a:xfrm>
            <a:off x="747435" y="614178"/>
            <a:ext cx="939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Riduzione del rischio da movimentazione manuale di persone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388650-F1B9-C420-E61D-778DC150A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783" y="1413666"/>
            <a:ext cx="779142" cy="65447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20B1DE-C3EE-7F7B-1660-676C1A37B356}"/>
              </a:ext>
            </a:extLst>
          </p:cNvPr>
          <p:cNvSpPr txBox="1"/>
          <p:nvPr/>
        </p:nvSpPr>
        <p:spPr>
          <a:xfrm>
            <a:off x="853704" y="5335881"/>
            <a:ext cx="11112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u="none" strike="noStrike" baseline="0" dirty="0">
                <a:solidFill>
                  <a:srgbClr val="C00000"/>
                </a:solidFill>
                <a:latin typeface="Verdana" panose="020B0604030504040204" pitchFamily="34" charset="0"/>
              </a:rPr>
              <a:t>AMBITO:</a:t>
            </a:r>
            <a:r>
              <a:rPr lang="it-IT" sz="2000" b="1" i="0" u="none" strike="no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 </a:t>
            </a:r>
            <a:r>
              <a:rPr lang="it-IT" sz="2000" b="0" i="0" u="none" strike="noStrike" baseline="0" dirty="0">
                <a:solidFill>
                  <a:srgbClr val="002E5D"/>
                </a:solidFill>
                <a:latin typeface="Verdana" panose="020B0604030504040204" pitchFamily="34" charset="0"/>
              </a:rPr>
              <a:t>finanziabili gli interventi di riduzione del rischio da sovraccarico biomeccanico dovuto a movimentazione manuale delle persone.</a:t>
            </a:r>
            <a:endParaRPr lang="it-IT" sz="2000" dirty="0">
              <a:solidFill>
                <a:srgbClr val="002E5D"/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A48DE66-01D0-D2A8-8581-F14DA161B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071" y="5495582"/>
            <a:ext cx="779142" cy="6544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9222E7-920E-9226-A60E-B5A65A06A098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0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38FB32C-251C-FC54-7D9B-F6091A9A552B}"/>
              </a:ext>
            </a:extLst>
          </p:cNvPr>
          <p:cNvSpPr/>
          <p:nvPr/>
        </p:nvSpPr>
        <p:spPr>
          <a:xfrm>
            <a:off x="635258" y="1074509"/>
            <a:ext cx="109214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DEFINIZIONI: 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“</a:t>
            </a:r>
            <a:r>
              <a:rPr lang="it-IT" sz="20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letti di degenza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si intendono dispositivi che consentono il sonno o il riposo di una persona, dotati di una piattaforma di supporto per un materasso e atti ad assistere le persone stesse nelle fasi di diagnosi, monitoraggio, prevenzione, trattamento e alleviamento di malattie, nel recupero da un infortunio o da un handicap, ecc. 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sono considerati letti di degenza i dispositivi atti allo svolgimento di visite mediche o al trasporto sotto supervisione medica. 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 essere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sostituiti esclusivamente i letti di degenza non rispondenti ai requisiti ergonomici di cui al metodo MAPO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così come riportato nel ISO/TR 12296 (letti che necessitino di essere parzialmente sollevati e/o privi di uno spazio libero di almeno 15 cm tra gli stessi e il pavimento). </a:t>
            </a:r>
          </a:p>
          <a:p>
            <a:pPr algn="just"/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 essere acquistati in sostituzione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esclusivamente letti di degenza azionati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 il sollevamento, </a:t>
            </a:r>
            <a:r>
              <a:rPr lang="it-IT" sz="2000" u="sng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energia non manuale</a:t>
            </a:r>
            <a:r>
              <a:rPr lang="it-IT" sz="20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it-IT" sz="2000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341AC41-EFB9-BA09-11F5-375DDF609F74}"/>
              </a:ext>
            </a:extLst>
          </p:cNvPr>
          <p:cNvSpPr/>
          <p:nvPr/>
        </p:nvSpPr>
        <p:spPr>
          <a:xfrm>
            <a:off x="853704" y="439173"/>
            <a:ext cx="8743099" cy="527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06F093-0D77-8CD5-5156-99E0523C990B}"/>
              </a:ext>
            </a:extLst>
          </p:cNvPr>
          <p:cNvSpPr/>
          <p:nvPr/>
        </p:nvSpPr>
        <p:spPr>
          <a:xfrm>
            <a:off x="679729" y="639161"/>
            <a:ext cx="939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Riduzione del rischio da movimentazione manuale di persone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9222E7-920E-9226-A60E-B5A65A06A098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9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341AC41-EFB9-BA09-11F5-375DDF609F74}"/>
              </a:ext>
            </a:extLst>
          </p:cNvPr>
          <p:cNvSpPr/>
          <p:nvPr/>
        </p:nvSpPr>
        <p:spPr>
          <a:xfrm>
            <a:off x="853704" y="439173"/>
            <a:ext cx="8743099" cy="527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06F093-0D77-8CD5-5156-99E0523C990B}"/>
              </a:ext>
            </a:extLst>
          </p:cNvPr>
          <p:cNvSpPr/>
          <p:nvPr/>
        </p:nvSpPr>
        <p:spPr>
          <a:xfrm>
            <a:off x="456776" y="570997"/>
            <a:ext cx="11248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e: Riduzione del rischio legato ad attività di movimentazione manuale di carichi mediante interventi di automazione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388650-F1B9-C420-E61D-778DC150A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827" y="2651509"/>
            <a:ext cx="695625" cy="5843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A48DE66-01D0-D2A8-8581-F14DA161B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542" y="4318518"/>
            <a:ext cx="670203" cy="5629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9222E7-920E-9226-A60E-B5A65A06A098}"/>
              </a:ext>
            </a:extLst>
          </p:cNvPr>
          <p:cNvSpPr txBox="1"/>
          <p:nvPr/>
        </p:nvSpPr>
        <p:spPr>
          <a:xfrm>
            <a:off x="573318" y="238133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8DCC83-CE2C-16F9-A353-073FE0EB1B40}"/>
              </a:ext>
            </a:extLst>
          </p:cNvPr>
          <p:cNvSpPr txBox="1"/>
          <p:nvPr/>
        </p:nvSpPr>
        <p:spPr>
          <a:xfrm>
            <a:off x="515816" y="1136424"/>
            <a:ext cx="11676184" cy="5552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it-IT" sz="1800" b="1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OGGETTO: </a:t>
            </a:r>
            <a:r>
              <a:rPr lang="it-IT" sz="1800" kern="1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progetti di riduzione o eliminazione del 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rischio 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legato alle operazioni di 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it-IT" sz="18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ovimentazione manuale di oggetti di massa uguale o superiore a 3 kg, </a:t>
            </a:r>
            <a:r>
              <a:rPr lang="it-IT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 realizzarsi mediante l’acquisto dei seguenti tipi di macchine:</a:t>
            </a:r>
          </a:p>
          <a:p>
            <a:pPr marL="396000" marR="3619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kern="1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sistemi automatici di alimentazione e scarico </a:t>
            </a:r>
          </a:p>
          <a:p>
            <a:pPr marL="396000" marR="3619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robot </a:t>
            </a:r>
          </a:p>
          <a:p>
            <a:pPr marL="396000" marR="36195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800" kern="1200" dirty="0" err="1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pallettizzatori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it-IT" sz="1800" kern="1200" dirty="0" err="1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depallettizzatori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automatici</a:t>
            </a:r>
          </a:p>
          <a:p>
            <a:pPr marL="36195" marR="36195" algn="just"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AMBITO: </a:t>
            </a: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 fini della presente Tipologia di intervento sono finanziabili i progetti di riduzione del rischio derivante dall’esposizione a movimentazione manuale di carichi che comportano per i lavoratori rischi di patologie da sovraccarico biomeccanico, in particolare dorso-lombari.</a:t>
            </a:r>
          </a:p>
          <a:p>
            <a:pPr marL="36195" marR="36195"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“sistemi automatici di alimentazione e scarico”: </a:t>
            </a:r>
            <a:r>
              <a:rPr lang="it-IT" u="sng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 finanziabili </a:t>
            </a: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macchine che, oltre a effettuare le operazioni di carico e/o scarico, effettuano </a:t>
            </a:r>
            <a:r>
              <a:rPr lang="it-IT" u="sng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operazioni di lavorazione o trasformazione</a:t>
            </a: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6195" marR="36195"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“robot”: ammissibili i robot destinati ad eseguire </a:t>
            </a:r>
            <a:r>
              <a:rPr lang="it-IT" u="sng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esclusivamente operazioni di movimentazione di unità di carico</a:t>
            </a: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 rientrano tra le spese accessorie i nastri e i rulli trasportatori che consentono l’ingresso o l’uscita delle unità di carico dalla postazione dei robot stessi; </a:t>
            </a:r>
            <a:r>
              <a:rPr lang="it-IT" u="sng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</a:t>
            </a: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sono ammissibili i    -- sistemi di immagazzinamento a monte e a valle dei robot e degli eventuali nastri e rulli, nonché   + i robot che effettuano </a:t>
            </a:r>
            <a:r>
              <a:rPr lang="it-IT" u="sng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operazioni di lavorazione o  trasformazione delle unità di carico</a:t>
            </a:r>
            <a:r>
              <a:rPr lang="it-IT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53100" marR="36195" lvl="0" algn="just">
              <a:lnSpc>
                <a:spcPct val="115000"/>
              </a:lnSpc>
              <a:spcAft>
                <a:spcPts val="0"/>
              </a:spcAft>
            </a:pPr>
            <a:endParaRPr lang="it-IT" sz="1800" kern="120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8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341AC41-EFB9-BA09-11F5-375DDF609F74}"/>
              </a:ext>
            </a:extLst>
          </p:cNvPr>
          <p:cNvSpPr/>
          <p:nvPr/>
        </p:nvSpPr>
        <p:spPr>
          <a:xfrm>
            <a:off x="853704" y="439173"/>
            <a:ext cx="8743099" cy="527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06F093-0D77-8CD5-5156-99E0523C990B}"/>
              </a:ext>
            </a:extLst>
          </p:cNvPr>
          <p:cNvSpPr/>
          <p:nvPr/>
        </p:nvSpPr>
        <p:spPr>
          <a:xfrm>
            <a:off x="456776" y="612340"/>
            <a:ext cx="11248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e: Riduzione del rischio legato ad attività di movimentazione manuale di carichi mediante interventi di automazione</a:t>
            </a:r>
            <a:endParaRPr lang="it-IT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9222E7-920E-9226-A60E-B5A65A06A098}"/>
              </a:ext>
            </a:extLst>
          </p:cNvPr>
          <p:cNvSpPr txBox="1"/>
          <p:nvPr/>
        </p:nvSpPr>
        <p:spPr>
          <a:xfrm>
            <a:off x="573318" y="238133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8DCC83-CE2C-16F9-A353-073FE0EB1B40}"/>
              </a:ext>
            </a:extLst>
          </p:cNvPr>
          <p:cNvSpPr txBox="1"/>
          <p:nvPr/>
        </p:nvSpPr>
        <p:spPr>
          <a:xfrm>
            <a:off x="456776" y="1327646"/>
            <a:ext cx="11248103" cy="4201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it-IT" sz="1800" b="1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EFINIZIONI:</a:t>
            </a:r>
          </a:p>
          <a:p>
            <a:pPr marL="321945" marR="36195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 “sistemi automatici di alimentazione e scarico” si intendono sistemi destinati ad effettuare esclusivamente le operazioni di carico e/o scarico di unità di carico e destinati ad essere </a:t>
            </a:r>
            <a:r>
              <a:rPr lang="it-IT" sz="1800" b="1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integrati/collegati a macchine già di proprietà dell’impresa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21945" marR="36195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 “robot” si intendono manipolatori automatici multifunzione riprogrammabili, programmabili su 3 o più assi, sia fissi in una postazione che mobili </a:t>
            </a:r>
            <a:r>
              <a:rPr lang="it-IT" sz="1800" u="sng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completi delle attrezzature necessarie all’esecuzione dell’attività del robot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21945" marR="36195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 “</a:t>
            </a:r>
            <a:r>
              <a:rPr lang="it-IT" sz="1800" kern="1200" dirty="0" err="1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pallettizzatori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automatici” si intendono macchine destinate a raggruppare e impilare le unità di carico in modo da assicurarle sui pallet (o altri supporti) senza l’</a:t>
            </a:r>
            <a:r>
              <a:rPr lang="it-IT" sz="1800" kern="1200" dirty="0" err="1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intevento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manuale dell’operatore.</a:t>
            </a:r>
          </a:p>
          <a:p>
            <a:pPr marL="321945" marR="36195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 “</a:t>
            </a:r>
            <a:r>
              <a:rPr lang="it-IT" sz="1800" kern="1200" dirty="0" err="1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depallettizzatori</a:t>
            </a:r>
            <a:r>
              <a:rPr lang="it-IT" sz="1800" kern="1200" dirty="0">
                <a:solidFill>
                  <a:srgbClr val="002E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automatici” si intendono macchine destinate a deraggruppare le unità di carico pallettizzate e rimuoverle dai pallet (o altri supporti) senza l’intervento manuale dell’operatore.</a:t>
            </a:r>
          </a:p>
        </p:txBody>
      </p:sp>
    </p:spTree>
    <p:extLst>
      <p:ext uri="{BB962C8B-B14F-4D97-AF65-F5344CB8AC3E}">
        <p14:creationId xmlns:p14="http://schemas.microsoft.com/office/powerpoint/2010/main" val="703879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D9F4275-4BD8-D9FD-4716-08EA6FCD48D6}"/>
              </a:ext>
            </a:extLst>
          </p:cNvPr>
          <p:cNvSpPr/>
          <p:nvPr/>
        </p:nvSpPr>
        <p:spPr>
          <a:xfrm>
            <a:off x="362309" y="775073"/>
            <a:ext cx="8672567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f: Riduzione del rischio emergenza nel settore della Pesca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B20517B-5107-795A-6C46-9A2042B873A3}"/>
              </a:ext>
            </a:extLst>
          </p:cNvPr>
          <p:cNvSpPr/>
          <p:nvPr/>
        </p:nvSpPr>
        <p:spPr>
          <a:xfrm>
            <a:off x="362309" y="1278910"/>
            <a:ext cx="11356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OGGETTO: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 di riduzione del rischio mediante acquisto di: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dispositivi lanciasagola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trasmettitori di localizzazione di emergenza automatici in caso di ribaltamento dell’unità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radiogoniometri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giubbotti di salvataggio autogonfiabili con integrati trasmettitori di localizzazione di emergenza (PLB) dotati di luci stroboscopiche e imbraghi per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verricellamento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tute stagne da sopravvivenza e lavoro, finalizzate alla protezione termica, in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trilaminato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rinforzi in Kevlar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defibrillatore semi automatico esterno (DAE)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sistemi di comunicazione integrata nei caschi individuali con auricolare e microfono stagni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 di recupero uomo a mare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zattere di salvataggio</a:t>
            </a:r>
            <a:endParaRPr lang="it-IT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AMBITO: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fini della presente Tipologia di intervento i dispositivi da acquistare devono essere conformi alle specifiche direttive di prodotto.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C65B986-B633-0B3A-623A-4EF0BEF5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876" y="582588"/>
            <a:ext cx="779142" cy="6544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AC09CD-5459-5E09-0939-8AF7C6DAE5D8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2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17091" y="1823507"/>
            <a:ext cx="11277175" cy="1887881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>
                <a:solidFill>
                  <a:srgbClr val="002060"/>
                </a:solidFill>
              </a:rPr>
              <a:t>Asse 1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rgbClr val="002060"/>
                </a:solidFill>
              </a:rPr>
              <a:t>Allegato 1.1</a:t>
            </a:r>
            <a:br>
              <a:rPr lang="it-IT" sz="2800" dirty="0">
                <a:solidFill>
                  <a:srgbClr val="002060"/>
                </a:solidFill>
              </a:rPr>
            </a:br>
            <a:r>
              <a:rPr lang="it-IT" sz="2800" dirty="0">
                <a:solidFill>
                  <a:srgbClr val="002060"/>
                </a:solidFill>
              </a:rPr>
              <a:t>Progetti per la riduzione dei rischi </a:t>
            </a:r>
            <a:r>
              <a:rPr lang="it-IT" sz="2800" dirty="0" err="1">
                <a:solidFill>
                  <a:srgbClr val="002060"/>
                </a:solidFill>
              </a:rPr>
              <a:t>tecnopatici</a:t>
            </a:r>
            <a:endParaRPr lang="it-IT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9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testo 6">
            <a:extLst>
              <a:ext uri="{FF2B5EF4-FFF2-40B4-BE49-F238E27FC236}">
                <a16:creationId xmlns:a16="http://schemas.microsoft.com/office/drawing/2014/main" id="{302EDA0D-003A-4189-DC6F-4F8B45BAD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91083" y="6473825"/>
            <a:ext cx="6364288" cy="231775"/>
          </a:xfrm>
        </p:spPr>
        <p:txBody>
          <a:bodyPr/>
          <a:lstStyle/>
          <a:p>
            <a:r>
              <a:rPr lang="it-IT" sz="1400" dirty="0"/>
              <a:t>Avviso pubblico ISI 2023 - Aspetti tecnici</a:t>
            </a:r>
          </a:p>
        </p:txBody>
      </p:sp>
    </p:spTree>
    <p:extLst>
      <p:ext uri="{BB962C8B-B14F-4D97-AF65-F5344CB8AC3E}">
        <p14:creationId xmlns:p14="http://schemas.microsoft.com/office/powerpoint/2010/main" val="1190544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8" name="Segnaposto numero diapositiva 4"/>
          <p:cNvSpPr txBox="1">
            <a:spLocks noGrp="1"/>
          </p:cNvSpPr>
          <p:nvPr/>
        </p:nvSpPr>
        <p:spPr>
          <a:xfrm>
            <a:off x="10266363" y="6473825"/>
            <a:ext cx="1452562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431B3-1BCF-4AF4-8364-5FBB79C4AAAC}" type="slidenum">
              <a:rPr lang="it-IT" sz="1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it-IT" sz="1000" dirty="0">
              <a:solidFill>
                <a:schemeClr val="bg1">
                  <a:lumMod val="9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4A5609-C051-47A5-A5D5-00024E1A95B3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D9F4275-4BD8-D9FD-4716-08EA6FCD48D6}"/>
              </a:ext>
            </a:extLst>
          </p:cNvPr>
          <p:cNvSpPr/>
          <p:nvPr/>
        </p:nvSpPr>
        <p:spPr>
          <a:xfrm>
            <a:off x="362310" y="773441"/>
            <a:ext cx="11467382" cy="70788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g: Riduzione del rischio da movimentazione manuale dei carichi nel settore della Pesca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B20517B-5107-795A-6C46-9A2042B873A3}"/>
              </a:ext>
            </a:extLst>
          </p:cNvPr>
          <p:cNvSpPr/>
          <p:nvPr/>
        </p:nvSpPr>
        <p:spPr>
          <a:xfrm>
            <a:off x="362309" y="1515691"/>
            <a:ext cx="11356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OGGETTO: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progetti di riduzione del rischio mediante l’acquisto e l’installazione di: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sistemi di trasporto e/o di alimentazione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piattaforme rialzabili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macchine e nastri per la vagliatura e il trasporto del pescato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dispositivi per la movimentazione automatica di aggancio dei divergenti con imbarco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dispositivi per la movimentazione automatica dei bighi/stanghe da pesca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macchine per la produzione del ghiaccio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AMBITO: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fini della presente Tipologia di intervento le macchine da acquistare devono essere non usate e conformi alla direttiva 2006/42/CE.</a:t>
            </a:r>
          </a:p>
          <a:p>
            <a:pPr algn="just"/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DEFINIZIONI: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“sistemi di trasporto e/o di alimentazione” si intendono sistemi per effettuare operazioni di carico, scarico o movimentazione</a:t>
            </a:r>
          </a:p>
          <a:p>
            <a:pPr algn="just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pescato, precedentemente eseguite manualmente (nastri trasportatori, tramogge,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rulliere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vasche su rotaie, ecc.).</a:t>
            </a:r>
          </a:p>
          <a:p>
            <a:pPr algn="just"/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C65B986-B633-0B3A-623A-4EF0BEF5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858" y="344107"/>
            <a:ext cx="779142" cy="6544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AC09CD-5459-5E09-0939-8AF7C6DAE5D8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65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75314" y="61788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Auditorium della Camera di Commercio di Firenze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Firenze, 6 maggio 2024</a:t>
            </a:r>
          </a:p>
        </p:txBody>
      </p:sp>
      <p:sp>
        <p:nvSpPr>
          <p:cNvPr id="11" name="Titolo 5"/>
          <p:cNvSpPr txBox="1">
            <a:spLocks/>
          </p:cNvSpPr>
          <p:nvPr/>
        </p:nvSpPr>
        <p:spPr bwMode="auto">
          <a:xfrm>
            <a:off x="2938526" y="2386276"/>
            <a:ext cx="8678175" cy="99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lvl="0"/>
            <a:r>
              <a:rPr lang="it-IT" sz="3200" dirty="0"/>
              <a:t>Avviso Pubblico Isi Inail 2023</a:t>
            </a:r>
          </a:p>
          <a:p>
            <a:pPr lvl="0"/>
            <a:endParaRPr lang="it-IT" sz="3200" dirty="0"/>
          </a:p>
          <a:p>
            <a:pPr lvl="0"/>
            <a:r>
              <a:rPr lang="it-I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Allegato 1.1</a:t>
            </a:r>
            <a:endParaRPr lang="it-IT" sz="2800" dirty="0"/>
          </a:p>
          <a:p>
            <a:pPr lvl="0"/>
            <a:endParaRPr lang="it-IT" sz="3200" strike="sngStrike" dirty="0">
              <a:solidFill>
                <a:srgbClr val="00B05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588849" y="4947216"/>
            <a:ext cx="33538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Marina Mameli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Consulenza Tecnica </a:t>
            </a:r>
          </a:p>
          <a:p>
            <a:r>
              <a:rPr lang="it-IT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la Salute e la Sicurezza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700" y="51115"/>
            <a:ext cx="2565400" cy="9620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147093"/>
            <a:ext cx="2192337" cy="770068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2AF4E9B-3355-21A5-0A69-4954BEBBB0DC}"/>
              </a:ext>
            </a:extLst>
          </p:cNvPr>
          <p:cNvSpPr/>
          <p:nvPr/>
        </p:nvSpPr>
        <p:spPr>
          <a:xfrm>
            <a:off x="2333978" y="274476"/>
            <a:ext cx="7578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«Le agevolazioni previste per incentivare le imprese a realizzare progetti per il miglioramento documentato delle condizioni di salute e sicurezza dei lavoratori rispetto alle condizioni preesistenti. Focus sugli interventi per la bonifica e smaltimento dell'amianto» </a:t>
            </a:r>
            <a:endParaRPr lang="it-IT" i="0" dirty="0">
              <a:solidFill>
                <a:srgbClr val="002E5D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E7A723F-C8ED-68E8-0018-50F0CC324512}"/>
              </a:ext>
            </a:extLst>
          </p:cNvPr>
          <p:cNvSpPr/>
          <p:nvPr/>
        </p:nvSpPr>
        <p:spPr>
          <a:xfrm rot="20209007">
            <a:off x="398605" y="4021843"/>
            <a:ext cx="8877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2287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75333" y="1644350"/>
            <a:ext cx="10577152" cy="2462213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defRPr/>
            </a:pPr>
            <a:endParaRPr lang="it-IT" altLang="zh-CN" sz="22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22288" lvl="1" indent="-342900">
              <a:buFontTx/>
              <a:buAutoNum type="arabicPeriod"/>
              <a:defRPr/>
            </a:pPr>
            <a:r>
              <a:rPr lang="it-IT" altLang="zh-CN" sz="22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Dimensioni aziendali   </a:t>
            </a:r>
          </a:p>
          <a:p>
            <a:pPr marL="522288" lvl="1" indent="-342900">
              <a:buFontTx/>
              <a:buAutoNum type="arabicPeriod"/>
              <a:defRPr/>
            </a:pPr>
            <a:r>
              <a:rPr lang="it-IT" altLang="zh-CN" sz="22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Lavorazione svolta</a:t>
            </a:r>
          </a:p>
          <a:p>
            <a:pPr marL="522288" lvl="1" indent="-342900">
              <a:buFontTx/>
              <a:buAutoNum type="arabicPeriod"/>
              <a:defRPr/>
            </a:pPr>
            <a:r>
              <a:rPr lang="it-IT" altLang="zh-CN" sz="22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Tipologia di intervento</a:t>
            </a:r>
          </a:p>
          <a:p>
            <a:pPr marL="522288" lvl="1" indent="-342900">
              <a:buFontTx/>
              <a:buAutoNum type="arabicPeriod"/>
              <a:defRPr/>
            </a:pPr>
            <a:r>
              <a:rPr lang="it-IT" altLang="zh-CN" sz="22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Punteggio per condivisione con le parti sociali o con RLS/RLST</a:t>
            </a:r>
          </a:p>
          <a:p>
            <a:pPr marL="522288" lvl="1" indent="-342900">
              <a:buFontTx/>
              <a:buAutoNum type="arabicPeriod"/>
              <a:defRPr/>
            </a:pPr>
            <a:r>
              <a:rPr lang="it-IT" altLang="zh-CN" sz="22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Punteggio per bonus </a:t>
            </a:r>
            <a:r>
              <a:rPr lang="it-IT" altLang="zh-CN" sz="2200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settori Ateco</a:t>
            </a:r>
          </a:p>
          <a:p>
            <a:pPr marL="522288" lvl="1" indent="-342900">
              <a:buFontTx/>
              <a:buAutoNum type="arabicPeriod"/>
              <a:defRPr/>
            </a:pPr>
            <a:endParaRPr lang="it-IT" altLang="zh-CN" sz="2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507934" y="5204145"/>
            <a:ext cx="3311950" cy="684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Soglia 120</a:t>
            </a:r>
          </a:p>
        </p:txBody>
      </p:sp>
      <p:sp>
        <p:nvSpPr>
          <p:cNvPr id="13" name="Freccia in giù 8"/>
          <p:cNvSpPr>
            <a:spLocks noChangeArrowheads="1"/>
          </p:cNvSpPr>
          <p:nvPr/>
        </p:nvSpPr>
        <p:spPr bwMode="auto">
          <a:xfrm>
            <a:off x="5624159" y="4477070"/>
            <a:ext cx="1079500" cy="520700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8657112" y="1098335"/>
            <a:ext cx="3524135" cy="18348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20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 1, 2, 3 e 4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748147" y="6516011"/>
            <a:ext cx="348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E89E2B-7837-6B45-9BB2-CC8B24B0904A}" type="slidenum">
              <a:rPr lang="it-IT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4</a:t>
            </a:fld>
            <a:endParaRPr lang="it-IT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222890" y="156802"/>
            <a:ext cx="9182609" cy="8057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7746B80D-C39C-A517-8D73-57AACDEDF1DE}"/>
              </a:ext>
            </a:extLst>
          </p:cNvPr>
          <p:cNvSpPr txBox="1">
            <a:spLocks/>
          </p:cNvSpPr>
          <p:nvPr/>
        </p:nvSpPr>
        <p:spPr>
          <a:xfrm>
            <a:off x="-623363" y="6431699"/>
            <a:ext cx="6364288" cy="2317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b="0" i="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400"/>
              <a:t>Avviso pubblico ISI 2023 – Aspetti tecnici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33DE2B-9346-C768-FBC7-8D951D80BF66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4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792005" y="831747"/>
            <a:ext cx="30909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Dimensioni aziendali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1617523" y="6516013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E89E2B-7837-6B45-9BB2-CC8B24B0904A}" type="slidenum">
              <a:rPr lang="it-IT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5</a:t>
            </a:fld>
            <a:endParaRPr lang="it-IT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testo 6">
            <a:extLst>
              <a:ext uri="{FF2B5EF4-FFF2-40B4-BE49-F238E27FC236}">
                <a16:creationId xmlns:a16="http://schemas.microsoft.com/office/drawing/2014/main" id="{621AB46F-2B52-0EBA-C1F8-712A70BA0090}"/>
              </a:ext>
            </a:extLst>
          </p:cNvPr>
          <p:cNvSpPr txBox="1">
            <a:spLocks/>
          </p:cNvSpPr>
          <p:nvPr/>
        </p:nvSpPr>
        <p:spPr>
          <a:xfrm>
            <a:off x="-795556" y="6400125"/>
            <a:ext cx="6364288" cy="2317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b="0" i="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 – Aspetti tecnici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42931C-13D5-F20E-F1A4-867B47127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6" y="1349707"/>
            <a:ext cx="11749924" cy="389665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069FFA-70D6-2866-3718-96708432669E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5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768577" y="597066"/>
            <a:ext cx="2812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Lavorazione svolta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1617523" y="6516013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E89E2B-7837-6B45-9BB2-CC8B24B0904A}" type="slidenum">
              <a:rPr lang="it-IT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6</a:t>
            </a:fld>
            <a:endParaRPr lang="it-IT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DF03D87D-1657-D3B7-59CE-5CDCDDFABA34}"/>
              </a:ext>
            </a:extLst>
          </p:cNvPr>
          <p:cNvSpPr txBox="1">
            <a:spLocks/>
          </p:cNvSpPr>
          <p:nvPr/>
        </p:nvSpPr>
        <p:spPr>
          <a:xfrm>
            <a:off x="-795556" y="6400125"/>
            <a:ext cx="6364288" cy="2317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b="0" i="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 – Aspetti tecnici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F0FB65E-02C9-25D3-4C67-2ABABAAE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4" y="1027953"/>
            <a:ext cx="11231246" cy="459590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6941FFE-B505-4CD7-3979-B3B45F683BDC}"/>
              </a:ext>
            </a:extLst>
          </p:cNvPr>
          <p:cNvSpPr/>
          <p:nvPr/>
        </p:nvSpPr>
        <p:spPr>
          <a:xfrm>
            <a:off x="7912847" y="1804894"/>
            <a:ext cx="3502212" cy="436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8E4F64-DF96-58D4-53E7-EAFBCB0F13C5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5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8768577" y="597066"/>
            <a:ext cx="2812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Lavorazione svolta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1617523" y="6516013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E89E2B-7837-6B45-9BB2-CC8B24B0904A}" type="slidenum">
              <a:rPr lang="it-IT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7</a:t>
            </a:fld>
            <a:endParaRPr lang="it-IT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DF03D87D-1657-D3B7-59CE-5CDCDDFABA34}"/>
              </a:ext>
            </a:extLst>
          </p:cNvPr>
          <p:cNvSpPr txBox="1">
            <a:spLocks/>
          </p:cNvSpPr>
          <p:nvPr/>
        </p:nvSpPr>
        <p:spPr>
          <a:xfrm>
            <a:off x="-795556" y="6400125"/>
            <a:ext cx="6364288" cy="2317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b="0" i="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 – Aspetti tecnici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8E4F64-DF96-58D4-53E7-EAFBCB0F13C5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3F3628-8345-1764-4FF3-E6D27849D878}"/>
              </a:ext>
            </a:extLst>
          </p:cNvPr>
          <p:cNvSpPr txBox="1"/>
          <p:nvPr/>
        </p:nvSpPr>
        <p:spPr>
          <a:xfrm>
            <a:off x="1176914" y="1111876"/>
            <a:ext cx="439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Produzione macchine utensili</a:t>
            </a:r>
          </a:p>
          <a:p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v.t.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6321 (tasso 22,14)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0A92F3-BEC5-8EDE-4551-9231DD45001B}"/>
              </a:ext>
            </a:extLst>
          </p:cNvPr>
          <p:cNvSpPr txBox="1"/>
          <p:nvPr/>
        </p:nvSpPr>
        <p:spPr>
          <a:xfrm>
            <a:off x="7094326" y="1111876"/>
            <a:ext cx="317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Manutenzione impianti</a:t>
            </a:r>
          </a:p>
          <a:p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stgr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3600 (tasso 43,73)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F568A0-830B-41BF-BC49-24D862D1C7C0}"/>
              </a:ext>
            </a:extLst>
          </p:cNvPr>
          <p:cNvSpPr txBox="1"/>
          <p:nvPr/>
        </p:nvSpPr>
        <p:spPr>
          <a:xfrm>
            <a:off x="1902808" y="4840712"/>
            <a:ext cx="317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Punteggio:</a:t>
            </a:r>
          </a:p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punti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340502-B3AF-F3B4-E89A-96437C018525}"/>
              </a:ext>
            </a:extLst>
          </p:cNvPr>
          <p:cNvSpPr txBox="1"/>
          <p:nvPr/>
        </p:nvSpPr>
        <p:spPr>
          <a:xfrm>
            <a:off x="8063827" y="4840712"/>
            <a:ext cx="317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Punteggio:</a:t>
            </a:r>
          </a:p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punti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F68C61-A31A-D988-8063-DD6A3648BF65}"/>
              </a:ext>
            </a:extLst>
          </p:cNvPr>
          <p:cNvSpPr txBox="1"/>
          <p:nvPr/>
        </p:nvSpPr>
        <p:spPr>
          <a:xfrm>
            <a:off x="4190320" y="5629287"/>
            <a:ext cx="432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Progetto: </a:t>
            </a:r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Sostituzione tornio</a:t>
            </a:r>
          </a:p>
        </p:txBody>
      </p:sp>
      <p:pic>
        <p:nvPicPr>
          <p:cNvPr id="1026" name="Picture 2" descr="Cresce industria macchine utensili, nel 2022 pieno recupero - I  protagonisti - ANSA.it">
            <a:extLst>
              <a:ext uri="{FF2B5EF4-FFF2-40B4-BE49-F238E27FC236}">
                <a16:creationId xmlns:a16="http://schemas.microsoft.com/office/drawing/2014/main" id="{458983CE-EC8D-7DEA-A501-F23D5FCF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1900451"/>
            <a:ext cx="3952754" cy="27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utenzione impianti industriali - Da.De. Carpenteria Metallica">
            <a:extLst>
              <a:ext uri="{FF2B5EF4-FFF2-40B4-BE49-F238E27FC236}">
                <a16:creationId xmlns:a16="http://schemas.microsoft.com/office/drawing/2014/main" id="{4A0D4930-63D3-F11B-9452-62C61E46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26" y="1842130"/>
            <a:ext cx="4483972" cy="28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9D18BF9-F7B3-1700-34C5-03CCABA22343}"/>
              </a:ext>
            </a:extLst>
          </p:cNvPr>
          <p:cNvGraphicFramePr>
            <a:graphicFrameLocks noGrp="1"/>
          </p:cNvGraphicFramePr>
          <p:nvPr/>
        </p:nvGraphicFramePr>
        <p:xfrm>
          <a:off x="747649" y="1627012"/>
          <a:ext cx="10413322" cy="3570992"/>
        </p:xfrm>
        <a:graphic>
          <a:graphicData uri="http://schemas.openxmlformats.org/drawingml/2006/table">
            <a:tbl>
              <a:tblPr/>
              <a:tblGrid>
                <a:gridCol w="48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3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Sezione 3. Tipologia di intervento</a:t>
                      </a:r>
                      <a:endParaRPr lang="it-IT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NB - È possibile scegliere </a:t>
                      </a:r>
                      <a:r>
                        <a:rPr lang="it-IT" sz="16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una sola tipologia </a:t>
                      </a:r>
                      <a:r>
                        <a:rPr lang="it-IT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tra quelle di seguito riportate</a:t>
                      </a:r>
                      <a:endParaRPr lang="it-IT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Punteggio</a:t>
                      </a:r>
                      <a:endParaRPr lang="it-IT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9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86360" algn="just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Riduzione del rischio chimico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9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86360" algn="just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Riduzione del rischio rumore mediante la sostituzione di trattori agricoli o forestali e di macchine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2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86360" algn="just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Riduzione del rischio derivante da vibrazioni meccaniche</a:t>
                      </a:r>
                      <a:endParaRPr lang="it-IT" sz="1600" b="0" strike="sngStrike" kern="120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86360" algn="just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Riduzione del rischio da movimentazione manuale di persone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7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86360" algn="just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Riduzione del rischio da movimentazione manuale di carichi mediante interventi di automazione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53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8636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Riduzione del rischio emergenza nel settore della Pesca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8636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Riduzione del rischio da movimentazione manuale dei carichi nel settore della Pesca </a:t>
                      </a:r>
                      <a:endParaRPr lang="it-IT" sz="1600" b="0" dirty="0">
                        <a:solidFill>
                          <a:srgbClr val="002E5D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 fontAlgn="base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600" b="0" dirty="0">
                          <a:solidFill>
                            <a:srgbClr val="002E5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020" marR="2020" marT="2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94984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111E7C29-E946-7686-94EB-C4D8CBD7A86A}"/>
              </a:ext>
            </a:extLst>
          </p:cNvPr>
          <p:cNvSpPr/>
          <p:nvPr/>
        </p:nvSpPr>
        <p:spPr>
          <a:xfrm>
            <a:off x="8197636" y="868773"/>
            <a:ext cx="33529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Tipologia di intervento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7ED1F9F-6D01-3521-4413-30E833E2AEBE}"/>
              </a:ext>
            </a:extLst>
          </p:cNvPr>
          <p:cNvSpPr txBox="1">
            <a:spLocks/>
          </p:cNvSpPr>
          <p:nvPr/>
        </p:nvSpPr>
        <p:spPr>
          <a:xfrm>
            <a:off x="-765670" y="6445312"/>
            <a:ext cx="6364288" cy="2317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b="0" i="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400"/>
              <a:t>Avviso pubblico ISI 2023 – Aspetti tecnici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FD91787-123C-8918-EB4B-93C890FA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971" y="4283149"/>
            <a:ext cx="779142" cy="65447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6512A9D-7DD6-E681-E0B3-96085AE3A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971" y="4730785"/>
            <a:ext cx="779142" cy="65447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87B3D76-A868-4C08-A582-91B6D5D44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971" y="3404852"/>
            <a:ext cx="779142" cy="65447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F26DEA9-4894-B87A-4821-16D05BAF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971" y="3852488"/>
            <a:ext cx="779142" cy="65447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F98628-1AA2-1F62-CF22-3A2E7CDDE2B3}"/>
              </a:ext>
            </a:extLst>
          </p:cNvPr>
          <p:cNvSpPr txBox="1"/>
          <p:nvPr/>
        </p:nvSpPr>
        <p:spPr>
          <a:xfrm>
            <a:off x="570092" y="302015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"/>
          <p:cNvSpPr>
            <a:spLocks noChangeArrowheads="1"/>
          </p:cNvSpPr>
          <p:nvPr/>
        </p:nvSpPr>
        <p:spPr bwMode="auto">
          <a:xfrm>
            <a:off x="784761" y="3163822"/>
            <a:ext cx="117817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altLang="it-IT" b="0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altLang="it-IT" b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F41</a:t>
            </a:r>
            <a:r>
              <a:rPr lang="it-IT" altLang="it-IT" b="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Costruzione di edifici</a:t>
            </a:r>
          </a:p>
          <a:p>
            <a:endParaRPr lang="it-IT" altLang="it-IT" b="0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altLang="it-IT" b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H53</a:t>
            </a:r>
            <a:r>
              <a:rPr lang="it-IT" altLang="it-IT" b="0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Servizi postali e attività di corriere</a:t>
            </a:r>
          </a:p>
          <a:p>
            <a:endParaRPr lang="it-IT" altLang="it-IT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1617523" y="6516013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3E89E2B-7837-6B45-9BB2-CC8B24B0904A}" type="slidenum">
              <a:rPr lang="it-IT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9</a:t>
            </a:fld>
            <a:endParaRPr lang="it-IT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egnaposto testo 6">
            <a:extLst>
              <a:ext uri="{FF2B5EF4-FFF2-40B4-BE49-F238E27FC236}">
                <a16:creationId xmlns:a16="http://schemas.microsoft.com/office/drawing/2014/main" id="{B2C28E9A-19A3-AC6A-4496-286A9577BBF4}"/>
              </a:ext>
            </a:extLst>
          </p:cNvPr>
          <p:cNvSpPr txBox="1">
            <a:spLocks/>
          </p:cNvSpPr>
          <p:nvPr/>
        </p:nvSpPr>
        <p:spPr>
          <a:xfrm>
            <a:off x="-795556" y="6400125"/>
            <a:ext cx="6364288" cy="2317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it-IT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b="0" i="0" kern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400" dirty="0"/>
              <a:t>Avviso pubblico ISI 2023 – Aspetti tecnici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DF442DF-26E9-AC48-2D80-861F111C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8" y="599328"/>
            <a:ext cx="11072512" cy="2821844"/>
          </a:xfrm>
          <a:prstGeom prst="rect">
            <a:avLst/>
          </a:prstGeom>
        </p:spPr>
      </p:pic>
      <p:pic>
        <p:nvPicPr>
          <p:cNvPr id="1026" name="Picture 2" descr="Assopostale al lavoro per accelerare la liberalizzazione nei servizi postali">
            <a:extLst>
              <a:ext uri="{FF2B5EF4-FFF2-40B4-BE49-F238E27FC236}">
                <a16:creationId xmlns:a16="http://schemas.microsoft.com/office/drawing/2014/main" id="{89C6D2B0-7A95-E1FE-F57D-D290747E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76" y="4663048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35" y="3448006"/>
            <a:ext cx="2273147" cy="151306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E8BCD78-8746-6ED1-3127-AFB504D4B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8291" y="1305180"/>
            <a:ext cx="779142" cy="65447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7FA8941-5905-E479-9058-85B3E3775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4440" y="2844122"/>
            <a:ext cx="779142" cy="65447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16E1A7-6B28-1811-87EE-B61F82C4113B}"/>
              </a:ext>
            </a:extLst>
          </p:cNvPr>
          <p:cNvSpPr txBox="1"/>
          <p:nvPr/>
        </p:nvSpPr>
        <p:spPr>
          <a:xfrm>
            <a:off x="550428" y="241227"/>
            <a:ext cx="939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Allegato 1.1 - Progetti per la riduzione dei rischi </a:t>
            </a:r>
            <a:r>
              <a:rPr lang="it-IT" dirty="0" err="1">
                <a:solidFill>
                  <a:srgbClr val="002E5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tecnopatici</a:t>
            </a:r>
            <a:endParaRPr lang="it-IT" dirty="0">
              <a:solidFill>
                <a:srgbClr val="002E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99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Rumore e Vibrazioni in ISI&amp;#x0D;&amp;#x0A;Misure e Valutazioni&amp;#x0D;&amp;#x0A;&amp;#x0D;&amp;#x0A;&amp;#x0D;&amp;#x0A;Macchine e rumore&amp;#x0D;&amp;#x0A;Progetti di finanziamento ISI &amp;quot;&quot;/&gt;&lt;property id=&quot;20307&quot; value=&quot;383&quot;/&gt;&lt;/object&gt;&lt;object type=&quot;3&quot; unique_id=&quot;10005&quot;&gt;&lt;property id=&quot;20148&quot; value=&quot;5&quot;/&gt;&lt;property id=&quot;20300&quot; value=&quot;Diapositiva 2&quot;/&gt;&lt;property id=&quot;20307&quot; value=&quot;365&quot;/&gt;&lt;/object&gt;&lt;object type=&quot;3&quot; unique_id=&quot;10006&quot;&gt;&lt;property id=&quot;20148&quot; value=&quot;5&quot;/&gt;&lt;property id=&quot;20300&quot; value=&quot;Diapositiva 12&quot;/&gt;&lt;property id=&quot;20307&quot; value=&quot;366&quot;/&gt;&lt;/object&gt;&lt;object type=&quot;3&quot; unique_id=&quot;10007&quot;&gt;&lt;property id=&quot;20148&quot; value=&quot;5&quot;/&gt;&lt;property id=&quot;20300&quot; value=&quot;Diapositiva 9&quot;/&gt;&lt;property id=&quot;20307&quot; value=&quot;367&quot;/&gt;&lt;/object&gt;&lt;object type=&quot;3&quot; unique_id=&quot;10008&quot;&gt;&lt;property id=&quot;20148&quot; value=&quot;5&quot;/&gt;&lt;property id=&quot;20300&quot; value=&quot;Diapositiva 10 - &amp;quot;Allegato 1: Progetti di investimento&amp;quot;&quot;/&gt;&lt;property id=&quot;20307&quot; value=&quot;368&quot;/&gt;&lt;/object&gt;&lt;object type=&quot;3&quot; unique_id=&quot;10010&quot;&gt;&lt;property id=&quot;20148&quot; value=&quot;5&quot;/&gt;&lt;property id=&quot;20300&quot; value=&quot;Diapositiva 13 - &amp;quot;Riduzione del rischio rumore mediante la sostituzione di macchine&amp;quot;&quot;/&gt;&lt;property id=&quot;20307&quot; value=&quot;388&quot;/&gt;&lt;/object&gt;&lt;object type=&quot;3&quot; unique_id=&quot;10011&quot;&gt;&lt;property id=&quot;20148&quot; value=&quot;5&quot;/&gt;&lt;property id=&quot;20300&quot; value=&quot;Diapositiva 14 - &amp;quot;Livello di esposizione giornaliera al rumore&amp;quot;&quot;/&gt;&lt;property id=&quot;20307&quot; value=&quot;389&quot;/&gt;&lt;/object&gt;&lt;object type=&quot;3&quot; unique_id=&quot;10635&quot;&gt;&lt;property id=&quot;20148&quot; value=&quot;5&quot;/&gt;&lt;property id=&quot;20300&quot; value=&quot;Diapositiva 16 - &amp;quot;Livelli di emissione acustica delle macchine&amp;quot;&quot;/&gt;&lt;property id=&quot;20307&quot; value=&quot;390&quot;/&gt;&lt;/object&gt;&lt;object type=&quot;3&quot; unique_id=&quot;10636&quot;&gt;&lt;property id=&quot;20148&quot; value=&quot;5&quot;/&gt;&lt;property id=&quot;20300&quot; value=&quot;Diapositiva 17 - &amp;quot;Livelli di emissione acustica delle macchine&amp;quot;&quot;/&gt;&lt;property id=&quot;20307&quot; value=&quot;391&quot;/&gt;&lt;/object&gt;&lt;object type=&quot;3&quot; unique_id=&quot;11448&quot;&gt;&lt;property id=&quot;20148&quot; value=&quot;5&quot;/&gt;&lt;property id=&quot;20300&quot; value=&quot;Diapositiva 43 - &amp;quot;Livelli di emissione acustica delle macchine&amp;quot;&quot;/&gt;&lt;property id=&quot;20307&quot; value=&quot;397&quot;/&gt;&lt;/object&gt;&lt;object type=&quot;3&quot; unique_id=&quot;11560&quot;&gt;&lt;property id=&quot;20148&quot; value=&quot;5&quot;/&gt;&lt;property id=&quot;20300&quot; value=&quot;Diapositiva 45 - &amp;quot;Macchine ed attrezzature definite all’allegato I del Dlgs. n. 262/2002 &amp;#x0D;&amp;#x0A;&amp;quot;&quot;/&gt;&lt;property id=&quot;20307&quot; value=&quot;398&quot;/&gt;&lt;/object&gt;&lt;object type=&quot;3&quot; unique_id=&quot;11789&quot;&gt;&lt;property id=&quot;20148&quot; value=&quot;5&quot;/&gt;&lt;property id=&quot;20300&quot; value=&quot;Diapositiva 44 - &amp;quot;Macchine ed attrezzature definite all’allegato I del Dlgs. n. 262/2002 &amp;#x0D;&amp;#x0A;&amp;quot;&quot;/&gt;&lt;property id=&quot;20307&quot; value=&quot;399&quot;/&gt;&lt;/object&gt;&lt;object type=&quot;3&quot; unique_id=&quot;11790&quot;&gt;&lt;property id=&quot;20148&quot; value=&quot;5&quot;/&gt;&lt;property id=&quot;20300&quot; value=&quot;Diapositiva 3&quot;/&gt;&lt;property id=&quot;20307&quot; value=&quot;405&quot;/&gt;&lt;/object&gt;&lt;object type=&quot;3&quot; unique_id=&quot;11791&quot;&gt;&lt;property id=&quot;20148&quot; value=&quot;5&quot;/&gt;&lt;property id=&quot;20300&quot; value=&quot;Diapositiva 4&quot;/&gt;&lt;property id=&quot;20307&quot; value=&quot;400&quot;/&gt;&lt;/object&gt;&lt;object type=&quot;3&quot; unique_id=&quot;11792&quot;&gt;&lt;property id=&quot;20148&quot; value=&quot;5&quot;/&gt;&lt;property id=&quot;20300&quot; value=&quot;Diapositiva 5&quot;/&gt;&lt;property id=&quot;20307&quot; value=&quot;401&quot;/&gt;&lt;/object&gt;&lt;object type=&quot;3&quot; unique_id=&quot;11793&quot;&gt;&lt;property id=&quot;20148&quot; value=&quot;5&quot;/&gt;&lt;property id=&quot;20300&quot; value=&quot;Diapositiva 6 - &amp;quot;Principali macchine finanziate&amp;quot;&quot;/&gt;&lt;property id=&quot;20307&quot; value=&quot;402&quot;/&gt;&lt;/object&gt;&lt;object type=&quot;3&quot; unique_id=&quot;11794&quot;&gt;&lt;property id=&quot;20148&quot; value=&quot;5&quot;/&gt;&lt;property id=&quot;20300&quot; value=&quot;Diapositiva 7&quot;/&gt;&lt;property id=&quot;20307&quot; value=&quot;403&quot;/&gt;&lt;/object&gt;&lt;object type=&quot;3&quot; unique_id=&quot;11795&quot;&gt;&lt;property id=&quot;20148&quot; value=&quot;5&quot;/&gt;&lt;property id=&quot;20300&quot; value=&quot;Diapositiva 8 - &amp;quot;ISI 2015 – principali cause di progetti non ammessi&amp;quot;&quot;/&gt;&lt;property id=&quot;20307&quot; value=&quot;404&quot;/&gt;&lt;/object&gt;&lt;object type=&quot;3&quot; unique_id=&quot;11796&quot;&gt;&lt;property id=&quot;20148&quot; value=&quot;5&quot;/&gt;&lt;property id=&quot;20300&quot; value=&quot;Diapositiva 11 - &amp;quot;Allegato 3: Progetti di bonifica da materiali contenenti amianto&amp;quot;&quot;/&gt;&lt;property id=&quot;20307&quot; value=&quot;409&quot;/&gt;&lt;/object&gt;&lt;object type=&quot;3&quot; unique_id=&quot;11797&quot;&gt;&lt;property id=&quot;20148&quot; value=&quot;5&quot;/&gt;&lt;property id=&quot;20300&quot; value=&quot;Diapositiva 18 - &amp;quot;Differenza tra emissione ed esposizione&amp;quot;&quot;/&gt;&lt;property id=&quot;20307&quot; value=&quot;410&quot;/&gt;&lt;/object&gt;&lt;object type=&quot;3&quot; unique_id=&quot;11798&quot;&gt;&lt;property id=&quot;20148&quot; value=&quot;5&quot;/&gt;&lt;property id=&quot;20300&quot; value=&quot;Diapositiva 19 - &amp;quot;Norme tecniche emissione sonora delle sorgenti&amp;quot;&quot;/&gt;&lt;property id=&quot;20307&quot; value=&quot;414&quot;/&gt;&lt;/object&gt;&lt;object type=&quot;3&quot; unique_id=&quot;11799&quot;&gt;&lt;property id=&quot;20148&quot; value=&quot;5&quot;/&gt;&lt;property id=&quot;20300&quot; value=&quot;Diapositiva 20 - &amp;quot;Quadro sintesi serie norme 374X&amp;quot;&quot;/&gt;&lt;property id=&quot;20307&quot; value=&quot;411&quot;/&gt;&lt;/object&gt;&lt;object type=&quot;3&quot; unique_id=&quot;11800&quot;&gt;&lt;property id=&quot;20148&quot; value=&quot;5&quot;/&gt;&lt;property id=&quot;20300&quot; value=&quot;Diapositiva 21 - &amp;quot;Differenze tra &amp;#x0D;&amp;#x0A;UNI EN ISO 3744 e 3746&amp;quot;&quot;/&gt;&lt;property id=&quot;20307&quot; value=&quot;421&quot;/&gt;&lt;/object&gt;&lt;object type=&quot;3&quot; unique_id=&quot;11801&quot;&gt;&lt;property id=&quot;20148&quot; value=&quot;5&quot;/&gt;&lt;property id=&quot;20300&quot; value=&quot;Diapositiva 22 - &amp;quot;Differenze tra &amp;#x0D;&amp;#x0A;UNI EN ISO 3744 e 3746&amp;quot;&quot;/&gt;&lt;property id=&quot;20307&quot; value=&quot;424&quot;/&gt;&lt;/object&gt;&lt;object type=&quot;3&quot; unique_id=&quot;11802&quot;&gt;&lt;property id=&quot;20148&quot; value=&quot;5&quot;/&gt;&lt;property id=&quot;20300&quot; value=&quot;Diapositiva 23 - &amp;quot;Differenze tra &amp;#x0D;&amp;#x0A;UNI EN ISO 3744 e 3746&amp;quot;&quot;/&gt;&lt;property id=&quot;20307&quot; value=&quot;427&quot;/&gt;&lt;/object&gt;&lt;object type=&quot;3&quot; unique_id=&quot;11803&quot;&gt;&lt;property id=&quot;20148&quot; value=&quot;5&quot;/&gt;&lt;property id=&quot;20300&quot; value=&quot;Diapositiva 24 - &amp;quot;Differenze tra &amp;#x0D;&amp;#x0A;UNI EN ISO 3744 e 3746&amp;quot;&quot;/&gt;&lt;property id=&quot;20307&quot; value=&quot;426&quot;/&gt;&lt;/object&gt;&lt;object type=&quot;3&quot; unique_id=&quot;11804&quot;&gt;&lt;property id=&quot;20148&quot; value=&quot;5&quot;/&gt;&lt;property id=&quot;20300&quot; value=&quot;Diapositiva 25 - &amp;quot;Differenze tra &amp;#x0D;&amp;#x0A;UNI EN ISO 3744 e 3746&amp;quot;&quot;/&gt;&lt;property id=&quot;20307&quot; value=&quot;425&quot;/&gt;&lt;/object&gt;&lt;object type=&quot;3&quot; unique_id=&quot;11805&quot;&gt;&lt;property id=&quot;20148&quot; value=&quot;5&quot;/&gt;&lt;property id=&quot;20300&quot; value=&quot;Diapositiva 27 - &amp;quot;Norme tecniche emissione sonora delle sorgenti&amp;quot;&quot;/&gt;&lt;property id=&quot;20307&quot; value=&quot;416&quot;/&gt;&lt;/object&gt;&lt;object type=&quot;3&quot; unique_id=&quot;11806&quot;&gt;&lt;property id=&quot;20148&quot; value=&quot;5&quot;/&gt;&lt;property id=&quot;20300&quot; value=&quot;Diapositiva 30 - &amp;quot;Livelli di emissione acustica delle macchine&amp;quot;&quot;/&gt;&lt;property id=&quot;20307&quot; value=&quot;407&quot;/&gt;&lt;/object&gt;&lt;object type=&quot;3&quot; unique_id=&quot;11807&quot;&gt;&lt;property id=&quot;20148&quot; value=&quot;5&quot;/&gt;&lt;property id=&quot;20300&quot; value=&quot;Diapositiva 31 - &amp;quot;Norme tecniche emissione sonora delle sorgenti&amp;quot;&quot;/&gt;&lt;property id=&quot;20307&quot; value=&quot;415&quot;/&gt;&lt;/object&gt;&lt;object type=&quot;3&quot; unique_id=&quot;11808&quot;&gt;&lt;property id=&quot;20148&quot; value=&quot;5&quot;/&gt;&lt;property id=&quot;20300&quot; value=&quot;Diapositiva 32 - &amp;quot;Livelli di emissione acustica delle macchine&amp;quot;&quot;/&gt;&lt;property id=&quot;20307&quot; value=&quot;413&quot;/&gt;&lt;/object&gt;&lt;object type=&quot;3&quot; unique_id=&quot;11809&quot;&gt;&lt;property id=&quot;20148&quot; value=&quot;5&quot;/&gt;&lt;property id=&quot;20300&quot; value=&quot;Diapositiva 37 - &amp;quot;Livelli di emissione acustica delle macchine&amp;quot;&quot;/&gt;&lt;property id=&quot;20307&quot; value=&quot;422&quot;/&gt;&lt;/object&gt;&lt;object type=&quot;3&quot; unique_id=&quot;11810&quot;&gt;&lt;property id=&quot;20148&quot; value=&quot;5&quot;/&gt;&lt;property id=&quot;20300&quot; value=&quot;Diapositiva 38 - &amp;quot;Livelli di emissione acustica delle macchine&amp;quot;&quot;/&gt;&lt;property id=&quot;20307&quot; value=&quot;423&quot;/&gt;&lt;/object&gt;&lt;object type=&quot;3&quot; unique_id=&quot;11814&quot;&gt;&lt;property id=&quot;20148&quot; value=&quot;5&quot;/&gt;&lt;property id=&quot;20300&quot; value=&quot;Diapositiva 42&quot;/&gt;&lt;property id=&quot;20307&quot; value=&quot;408&quot;/&gt;&lt;/object&gt;&lt;object type=&quot;3&quot; unique_id=&quot;11815&quot;&gt;&lt;property id=&quot;20148&quot; value=&quot;5&quot;/&gt;&lt;property id=&quot;20300&quot; value=&quot;Diapositiva 15 - &amp;quot;Livello di esposizione giornaliera al rumore&amp;quot;&quot;/&gt;&lt;property id=&quot;20307&quot; value=&quot;428&quot;/&gt;&lt;/object&gt;&lt;object type=&quot;3&quot; unique_id=&quot;11816&quot;&gt;&lt;property id=&quot;20148&quot; value=&quot;5&quot;/&gt;&lt;property id=&quot;20300&quot; value=&quot;Diapositiva 26 - &amp;quot;Differenze tra &amp;#x0D;&amp;#x0A;UNI EN ISO 3744 e 3746&amp;quot;&quot;/&gt;&lt;property id=&quot;20307&quot; value=&quot;429&quot;/&gt;&lt;/object&gt;&lt;object type=&quot;3&quot; unique_id=&quot;11994&quot;&gt;&lt;property id=&quot;20148&quot; value=&quot;5&quot;/&gt;&lt;property id=&quot;20300&quot; value=&quot;Diapositiva 33 - &amp;quot;Livello di emissione di potenza sonora misurato&amp;quot;&quot;/&gt;&lt;property id=&quot;20307&quot; value=&quot;431&quot;/&gt;&lt;/object&gt;&lt;object type=&quot;3&quot; unique_id=&quot;12355&quot;&gt;&lt;property id=&quot;20148&quot; value=&quot;5&quot;/&gt;&lt;property id=&quot;20300&quot; value=&quot;Diapositiva 34 - &amp;quot;Livello di emissione di potenza sonora misurato&amp;quot;&quot;/&gt;&lt;property id=&quot;20307&quot; value=&quot;432&quot;/&gt;&lt;/object&gt;&lt;object type=&quot;3&quot; unique_id=&quot;12356&quot;&gt;&lt;property id=&quot;20148&quot; value=&quot;5&quot;/&gt;&lt;property id=&quot;20300&quot; value=&quot;Diapositiva 35 - &amp;quot;Livello di emissione di potenza sonora misurato&amp;quot;&quot;/&gt;&lt;property id=&quot;20307&quot; value=&quot;433&quot;/&gt;&lt;/object&gt;&lt;object type=&quot;3&quot; unique_id=&quot;13643&quot;&gt;&lt;property id=&quot;20148&quot; value=&quot;5&quot;/&gt;&lt;property id=&quot;20300&quot; value=&quot;Diapositiva 46 - &amp;quot;Macchine ed attrezzature definite all’allegato I del Dlgs. n. 262/2002 &amp;#x0D;&amp;#x0A;&amp;quot;&quot;/&gt;&lt;property id=&quot;20307&quot; value=&quot;437&quot;/&gt;&lt;/object&gt;&lt;object type=&quot;3&quot; unique_id=&quot;13884&quot;&gt;&lt;property id=&quot;20148&quot; value=&quot;5&quot;/&gt;&lt;property id=&quot;20300&quot; value=&quot;Diapositiva 48 - &amp;quot;Metodo descritto nell’Allegato A&amp;#x0D;&amp;#x0A;&amp;quot;&quot;/&gt;&lt;property id=&quot;20307&quot; value=&quot;438&quot;/&gt;&lt;/object&gt;&lt;object type=&quot;3&quot; unique_id=&quot;14130&quot;&gt;&lt;property id=&quot;20148&quot; value=&quot;5&quot;/&gt;&lt;property id=&quot;20300&quot; value=&quot;Diapositiva 49 - &amp;quot;Livello di emissione di potenza sonora garantito&amp;quot;&quot;/&gt;&lt;property id=&quot;20307&quot; value=&quot;439&quot;/&gt;&lt;/object&gt;&lt;object type=&quot;3&quot; unique_id=&quot;14431&quot;&gt;&lt;property id=&quot;20148&quot; value=&quot;5&quot;/&gt;&lt;property id=&quot;20300&quot; value=&quot;Diapositiva 36 - &amp;quot;Livello di emissione di potenza sonora misurato&amp;quot;&quot;/&gt;&lt;property id=&quot;20307&quot; value=&quot;440&quot;/&gt;&lt;/object&gt;&lt;object type=&quot;3&quot; unique_id=&quot;14687&quot;&gt;&lt;property id=&quot;20148&quot; value=&quot;5&quot;/&gt;&lt;property id=&quot;20300&quot; value=&quot;Diapositiva 47 - &amp;quot;Macchine ed attrezzature definite all’allegato I del Dlgs. n. 262/2002 &amp;#x0D;&amp;#x0A;&amp;quot;&quot;/&gt;&lt;property id=&quot;20307&quot; value=&quot;441&quot;/&gt;&lt;/object&gt;&lt;object type=&quot;3&quot; unique_id=&quot;14844&quot;&gt;&lt;property id=&quot;20148&quot; value=&quot;5&quot;/&gt;&lt;property id=&quot;20300&quot; value=&quot;Diapositiva 50 - &amp;quot;Quadro riassuntivo normativa&amp;quot;&quot;/&gt;&lt;property id=&quot;20307&quot; value=&quot;442&quot;/&gt;&lt;/object&gt;&lt;object type=&quot;3&quot; unique_id=&quot;15004&quot;&gt;&lt;property id=&quot;20148&quot; value=&quot;5&quot;/&gt;&lt;property id=&quot;20300&quot; value=&quot;Diapositiva 57 - &amp;quot;Rumore: banche dati&amp;quot;&quot;/&gt;&lt;property id=&quot;20307&quot; value=&quot;443&quot;/&gt;&lt;/object&gt;&lt;object type=&quot;3&quot; unique_id=&quot;15377&quot;&gt;&lt;property id=&quot;20148&quot; value=&quot;5&quot;/&gt;&lt;property id=&quot;20300&quot; value=&quot;Diapositiva 39 - &amp;quot;Livelli di emissione acustica delle macchine&amp;#x0D;&amp;#x0A;Tornio a CNC&amp;#x0D;&amp;#x0A;UNI EN ISO 3746:2011&amp;quot;&quot;/&gt;&lt;property id=&quot;20307&quot; value=&quot;444&quot;/&gt;&lt;/object&gt;&lt;object type=&quot;3&quot; unique_id=&quot;15648&quot;&gt;&lt;property id=&quot;20148&quot; value=&quot;5&quot;/&gt;&lt;property id=&quot;20300&quot; value=&quot;Diapositiva 40 - &amp;quot;Livelli di emissione acustica delle macchine&amp;#x0D;&amp;#x0A;Perforatrice sostitutiva&amp;#x0D;&amp;#x0A;UNI EN ISO 3746:2011&amp;quot;&quot;/&gt;&lt;property id=&quot;20307&quot; value=&quot;445&quot;/&gt;&lt;/object&gt;&lt;object type=&quot;3&quot; unique_id=&quot;16138&quot;&gt;&lt;property id=&quot;20148&quot; value=&quot;5&quot;/&gt;&lt;property id=&quot;20300&quot; value=&quot;Diapositiva 41 - &amp;quot;Livelli di emissione acustica delle macchine&amp;#x0D;&amp;#x0A;Perforatrice sostituita&amp;#x0D;&amp;#x0A;UNI EN ISO 7712:1977&amp;quot;&quot;/&gt;&lt;property id=&quot;20307&quot; value=&quot;446&quot;/&gt;&lt;/object&gt;&lt;object type=&quot;3&quot; unique_id=&quot;16634&quot;&gt;&lt;property id=&quot;20148&quot; value=&quot;5&quot;/&gt;&lt;property id=&quot;20300&quot; value=&quot;Diapositiva 53 - &amp;quot;Livelli di emissione acustica delle macchine &amp;#x0D;&amp;#x0A;destinate e lavorare all’aperto&amp;#x0D;&amp;#x0A;Motocompressore sostituito&amp;#x0D;&amp;#x0A;ISO&quot;/&gt;&lt;property id=&quot;20307&quot; value=&quot;447&quot;/&gt;&lt;/object&gt;&lt;object type=&quot;3&quot; unique_id=&quot;16635&quot;&gt;&lt;property id=&quot;20148&quot; value=&quot;5&quot;/&gt;&lt;property id=&quot;20300&quot; value=&quot;Diapositiva 54 - &amp;quot;Livelli di emissione acustica delle macchine &amp;#x0D;&amp;#x0A;destinate e lavorare all’aperto&amp;#x0D;&amp;#x0A;Motocompressore sostitutivo&amp;#x0D;&amp;#x0A;UN&quot;/&gt;&lt;property id=&quot;20307&quot; value=&quot;448&quot;/&gt;&lt;/object&gt;&lt;object type=&quot;3&quot; unique_id=&quot;16636&quot;&gt;&lt;property id=&quot;20148&quot; value=&quot;5&quot;/&gt;&lt;property id=&quot;20300&quot; value=&quot;Diapositiva 55 - &amp;quot;Livelli di emissione acustica delle macchine &amp;#x0D;&amp;#x0A;destinate e lavorare all’aperto&amp;#x0D;&amp;#x0A;Motocompressore sostituito&amp;#x0D;&amp;#x0A;ISO&quot;/&gt;&lt;property id=&quot;20307&quot; value=&quot;449&quot;/&gt;&lt;/object&gt;&lt;object type=&quot;3&quot; unique_id=&quot;16811&quot;&gt;&lt;property id=&quot;20148&quot; value=&quot;5&quot;/&gt;&lt;property id=&quot;20300&quot; value=&quot;Diapositiva 52 - &amp;quot;Esempi di dichiarazione di livelli di pressione e potenza sonora&amp;quot;&quot;/&gt;&lt;property id=&quot;20307&quot; value=&quot;450&quot;/&gt;&lt;/object&gt;&lt;object type=&quot;3&quot; unique_id=&quot;16989&quot;&gt;&lt;property id=&quot;20148&quot; value=&quot;5&quot;/&gt;&lt;property id=&quot;20300&quot; value=&quot;Diapositiva 51 - &amp;quot;Quadro riassuntivo normativa&amp;quot;&quot;/&gt;&lt;property id=&quot;20307&quot; value=&quot;451&quot;/&gt;&lt;/object&gt;&lt;object type=&quot;3&quot; unique_id=&quot;17470&quot;&gt;&lt;property id=&quot;20148&quot; value=&quot;5&quot;/&gt;&lt;property id=&quot;20300&quot; value=&quot;Diapositiva 28 - &amp;quot;Norme tecniche emissione sonora delle sorgenti&amp;quot;&quot;/&gt;&lt;property id=&quot;20307&quot; value=&quot;452&quot;/&gt;&lt;/object&gt;&lt;object type=&quot;3&quot; unique_id=&quot;17471&quot;&gt;&lt;property id=&quot;20148&quot; value=&quot;5&quot;/&gt;&lt;property id=&quot;20300&quot; value=&quot;Diapositiva 29 - &amp;quot;Norme tecniche emissione sonora delle sorgenti&amp;quot;&quot;/&gt;&lt;property id=&quot;20307&quot; value=&quot;453&quot;/&gt;&lt;/object&gt;&lt;object type=&quot;3&quot; unique_id=&quot;18092&quot;&gt;&lt;property id=&quot;20148&quot; value=&quot;5&quot;/&gt;&lt;property id=&quot;20300&quot; value=&quot;Diapositiva 56&quot;/&gt;&lt;property id=&quot;20307&quot; value=&quot;454&quot;/&gt;&lt;/object&gt;&lt;object type=&quot;3&quot; unique_id=&quot;18093&quot;&gt;&lt;property id=&quot;20148&quot; value=&quot;5&quot;/&gt;&lt;property id=&quot;20300&quot; value=&quot;Diapositiva 58 - &amp;quot;Rumore: banche dati&amp;#x0D;&amp;#x0A;dal Manuale “La Banca Dati Rumore per l’edilizia”&amp;quot;&quot;/&gt;&lt;property id=&quot;20307&quot; value=&quot;455&quot;/&gt;&lt;/object&gt;&lt;object type=&quot;3&quot; unique_id=&quot;18094&quot;&gt;&lt;property id=&quot;20148&quot; value=&quot;5&quot;/&gt;&lt;property id=&quot;20300&quot; value=&quot;Diapositiva 59 - &amp;quot;Banca Dati CPT TO: il programma di calcolo&amp;quot;&quot;/&gt;&lt;property id=&quot;20307&quot; value=&quot;456&quot;/&gt;&lt;/object&gt;&lt;object type=&quot;3&quot; unique_id=&quot;18095&quot;&gt;&lt;property id=&quot;20148&quot; value=&quot;5&quot;/&gt;&lt;property id=&quot;20300&quot; value=&quot;Diapositiva 60&quot;/&gt;&lt;property id=&quot;20307&quot; value=&quot;457&quot;/&gt;&lt;/object&gt;&lt;object type=&quot;3&quot; unique_id=&quot;18558&quot;&gt;&lt;property id=&quot;20148&quot; value=&quot;5&quot;/&gt;&lt;property id=&quot;20300&quot; value=&quot;Diapositiva 61 - &amp;quot;Banca Dati CPT TO: il programma di calcolo&amp;quot;&quot;/&gt;&lt;property id=&quot;20307&quot; value=&quot;458&quot;/&gt;&lt;/object&gt;&lt;object type=&quot;3&quot; unique_id=&quot;18559&quot;&gt;&lt;property id=&quot;20148&quot; value=&quot;5&quot;/&gt;&lt;property id=&quot;20300&quot; value=&quot;Diapositiva 62 - &amp;quot;Esempio applicativo: &amp;#x0D;&amp;#x0A;campo libero semisferico da sorgente puntiforme&amp;quot;&quot;/&gt;&lt;property id=&quot;20307&quot; value=&quot;459&quot;/&gt;&lt;/object&gt;&lt;object type=&quot;3&quot; unique_id=&quot;18560&quot;&gt;&lt;property id=&quot;20148&quot; value=&quot;5&quot;/&gt;&lt;property id=&quot;20300&quot; value=&quot;Diapositiva 63 - &amp;quot;Esempio applicativo: &amp;#x0D;&amp;#x0A;campo libero da sorgente puntiforme&amp;quot;&quot;/&gt;&lt;property id=&quot;20307&quot; value=&quot;460&quot;/&gt;&lt;/object&gt;&lt;object type=&quot;3&quot; unique_id=&quot;18561&quot;&gt;&lt;property id=&quot;20148&quot; value=&quot;5&quot;/&gt;&lt;property id=&quot;20300&quot; value=&quot;Diapositiva 64 - &amp;quot;Esempio applicativo: &amp;#x0D;&amp;#x0A;campo libero semisferico da sorgente puntiforme&amp;quot;&quot;/&gt;&lt;property id=&quot;20307&quot; value=&quot;461&quot;/&gt;&lt;/object&gt;&lt;object type=&quot;3&quot; unique_id=&quot;18562&quot;&gt;&lt;property id=&quot;20148&quot; value=&quot;5&quot;/&gt;&lt;property id=&quot;20300&quot; value=&quot;Diapositiva 65&quot;/&gt;&lt;property id=&quot;20307&quot; value=&quot;4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419FA0100E36D4D906EDEC5D55162E9" ma:contentTypeVersion="15" ma:contentTypeDescription="Creare un nuovo documento." ma:contentTypeScope="" ma:versionID="3899445f82f1683519a51524f851190a">
  <xsd:schema xmlns:xsd="http://www.w3.org/2001/XMLSchema" xmlns:xs="http://www.w3.org/2001/XMLSchema" xmlns:p="http://schemas.microsoft.com/office/2006/metadata/properties" xmlns:ns3="af762feb-2118-4029-a7e0-237917f89237" xmlns:ns4="cbf4709b-61c0-47b0-9eac-e8ebcc034ad4" targetNamespace="http://schemas.microsoft.com/office/2006/metadata/properties" ma:root="true" ma:fieldsID="668d1780334fac77fecd742c5fe57d42" ns3:_="" ns4:_="">
    <xsd:import namespace="af762feb-2118-4029-a7e0-237917f89237"/>
    <xsd:import namespace="cbf4709b-61c0-47b0-9eac-e8ebcc034a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62feb-2118-4029-a7e0-237917f8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709b-61c0-47b0-9eac-e8ebcc03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762feb-2118-4029-a7e0-237917f89237" xsi:nil="true"/>
  </documentManagement>
</p:properties>
</file>

<file path=customXml/itemProps1.xml><?xml version="1.0" encoding="utf-8"?>
<ds:datastoreItem xmlns:ds="http://schemas.openxmlformats.org/officeDocument/2006/customXml" ds:itemID="{889E412F-8F60-42F9-AEB0-01EA77667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62feb-2118-4029-a7e0-237917f89237"/>
    <ds:schemaRef ds:uri="cbf4709b-61c0-47b0-9eac-e8ebcc034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EBF367-1879-47FF-87EE-8A60AC039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37FDD-EF87-4D8F-B4D3-E03B512D9EBD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bf4709b-61c0-47b0-9eac-e8ebcc034ad4"/>
    <ds:schemaRef ds:uri="af762feb-2118-4029-a7e0-237917f8923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4863</Words>
  <Application>Microsoft Office PowerPoint</Application>
  <PresentationFormat>Widescreen</PresentationFormat>
  <Paragraphs>485</Paragraphs>
  <Slides>31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Dreaming Outloud Script Pro</vt:lpstr>
      <vt:lpstr>Symbol</vt:lpstr>
      <vt:lpstr>Verdana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 per i professionisti Contarp</dc:title>
  <dc:creator>c.breschi@inail.it</dc:creator>
  <cp:lastModifiedBy>Mameli Marina</cp:lastModifiedBy>
  <cp:revision>442</cp:revision>
  <cp:lastPrinted>2017-06-12T13:45:33Z</cp:lastPrinted>
  <dcterms:created xsi:type="dcterms:W3CDTF">2016-11-24T15:17:48Z</dcterms:created>
  <dcterms:modified xsi:type="dcterms:W3CDTF">2024-05-02T23:54:42Z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0x010100A419FA0100E36D4D906EDEC5D55162E9</vt:lpwstr>
  </property>
  <property fmtid="{D5CDD505-2E9C-101B-9397-08002B2CF9AE}" pid="3" name="_dlc_DocIdItemGuid">
    <vt:lpwstr>31c3bc37-4e77-4c05-87e1-0277fce5242a</vt:lpwstr>
  </property>
  <property fmtid="{D5CDD505-2E9C-101B-9397-08002B2CF9AE}" pid="4" name="_dlc_DocId">
    <vt:lpwstr>JQT4VXR5TM2E-223-280</vt:lpwstr>
  </property>
  <property fmtid="{D5CDD505-2E9C-101B-9397-08002B2CF9AE}" pid="5" name="_dlc_DocIdUrl">
    <vt:lpwstr>http://collaboration.inail.it/consulenze/contarp/ISI/_layouts/DocIdRedir.aspx?ID=JQT4VXR5TM2E-223-280, JQT4VXR5TM2E-223-280</vt:lpwstr>
  </property>
</Properties>
</file>