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5"/>
    <p:sldMasterId id="2147483681" r:id="rId6"/>
  </p:sldMasterIdLst>
  <p:notesMasterIdLst>
    <p:notesMasterId r:id="rId39"/>
  </p:notesMasterIdLst>
  <p:handoutMasterIdLst>
    <p:handoutMasterId r:id="rId40"/>
  </p:handoutMasterIdLst>
  <p:sldIdLst>
    <p:sldId id="141169143" r:id="rId7"/>
    <p:sldId id="281" r:id="rId8"/>
    <p:sldId id="428" r:id="rId9"/>
    <p:sldId id="314" r:id="rId10"/>
    <p:sldId id="433" r:id="rId11"/>
    <p:sldId id="434" r:id="rId12"/>
    <p:sldId id="430" r:id="rId13"/>
    <p:sldId id="275" r:id="rId14"/>
    <p:sldId id="435" r:id="rId15"/>
    <p:sldId id="429" r:id="rId16"/>
    <p:sldId id="425" r:id="rId17"/>
    <p:sldId id="141169183" r:id="rId18"/>
    <p:sldId id="441" r:id="rId19"/>
    <p:sldId id="330" r:id="rId20"/>
    <p:sldId id="141169174" r:id="rId21"/>
    <p:sldId id="347" r:id="rId22"/>
    <p:sldId id="360" r:id="rId23"/>
    <p:sldId id="395" r:id="rId24"/>
    <p:sldId id="422" r:id="rId25"/>
    <p:sldId id="260" r:id="rId26"/>
    <p:sldId id="357" r:id="rId27"/>
    <p:sldId id="718" r:id="rId28"/>
    <p:sldId id="358" r:id="rId29"/>
    <p:sldId id="359" r:id="rId30"/>
    <p:sldId id="141169180" r:id="rId31"/>
    <p:sldId id="141169181" r:id="rId32"/>
    <p:sldId id="688" r:id="rId33"/>
    <p:sldId id="141169137" r:id="rId34"/>
    <p:sldId id="141169182" r:id="rId35"/>
    <p:sldId id="141169162" r:id="rId36"/>
    <p:sldId id="711" r:id="rId37"/>
    <p:sldId id="325" r:id="rId38"/>
  </p:sldIdLst>
  <p:sldSz cx="12192000" cy="6858000"/>
  <p:notesSz cx="6797675" cy="9926638"/>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zione predefinita" id="{22F1704C-F70F-4E3C-8F2D-F7897F03496A}">
          <p14:sldIdLst>
            <p14:sldId id="141169143"/>
            <p14:sldId id="281"/>
            <p14:sldId id="428"/>
            <p14:sldId id="314"/>
            <p14:sldId id="433"/>
            <p14:sldId id="434"/>
            <p14:sldId id="430"/>
            <p14:sldId id="275"/>
            <p14:sldId id="435"/>
            <p14:sldId id="429"/>
            <p14:sldId id="425"/>
            <p14:sldId id="141169183"/>
            <p14:sldId id="441"/>
            <p14:sldId id="330"/>
            <p14:sldId id="141169174"/>
            <p14:sldId id="347"/>
            <p14:sldId id="360"/>
            <p14:sldId id="395"/>
            <p14:sldId id="422"/>
            <p14:sldId id="260"/>
            <p14:sldId id="357"/>
            <p14:sldId id="718"/>
            <p14:sldId id="358"/>
            <p14:sldId id="359"/>
            <p14:sldId id="141169180"/>
            <p14:sldId id="141169181"/>
            <p14:sldId id="688"/>
            <p14:sldId id="141169137"/>
            <p14:sldId id="141169182"/>
            <p14:sldId id="141169162"/>
            <p14:sldId id="711"/>
            <p14:sldId id="325"/>
          </p14:sldIdLst>
        </p14:section>
        <p14:section name="Sezione senza titolo" id="{A7F85465-358A-45A6-83BE-4BA1C89E0670}">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D2F4B"/>
    <a:srgbClr val="A7AAB1"/>
    <a:srgbClr val="B6B20A"/>
    <a:srgbClr val="E1A12E"/>
    <a:srgbClr val="006600"/>
    <a:srgbClr val="9BBCAF"/>
    <a:srgbClr val="008698"/>
    <a:srgbClr val="F7FCB6"/>
    <a:srgbClr val="002E5D"/>
    <a:srgbClr val="5BA7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essuno stile, nessuna grigli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essuno stile, griglia tabel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75" autoAdjust="0"/>
    <p:restoredTop sz="93358" autoAdjust="0"/>
  </p:normalViewPr>
  <p:slideViewPr>
    <p:cSldViewPr snapToGrid="0" snapToObjects="1">
      <p:cViewPr varScale="1">
        <p:scale>
          <a:sx n="86" d="100"/>
          <a:sy n="86" d="100"/>
        </p:scale>
        <p:origin x="54" y="270"/>
      </p:cViewPr>
      <p:guideLst>
        <p:guide orient="horz" pos="2160"/>
        <p:guide pos="3840"/>
      </p:guideLst>
    </p:cSldViewPr>
  </p:slideViewPr>
  <p:notesTextViewPr>
    <p:cViewPr>
      <p:scale>
        <a:sx n="1" d="1"/>
        <a:sy n="1" d="1"/>
      </p:scale>
      <p:origin x="0" y="0"/>
    </p:cViewPr>
  </p:notesTextViewPr>
  <p:notesViewPr>
    <p:cSldViewPr snapToGrid="0" snapToObjects="1" showGuides="1">
      <p:cViewPr varScale="1">
        <p:scale>
          <a:sx n="170" d="100"/>
          <a:sy n="170" d="100"/>
        </p:scale>
        <p:origin x="5376"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notesMaster" Target="notesMasters/notesMaster1.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handoutMaster" Target="handoutMasters/handoutMaster1.xml"/><Relationship Id="rId45" Type="http://schemas.microsoft.com/office/2016/11/relationships/changesInfo" Target="changesInfos/changesInfo1.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20" Type="http://schemas.openxmlformats.org/officeDocument/2006/relationships/slide" Target="slides/slide14.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rtoli Simone" userId="1e72c27d-1b63-493a-a580-87ead966cff9" providerId="ADAL" clId="{CED8DE88-061B-4020-9344-CA92960EFEF1}"/>
    <pc:docChg chg="undo custSel modSld">
      <pc:chgData name="Tortoli Simone" userId="1e72c27d-1b63-493a-a580-87ead966cff9" providerId="ADAL" clId="{CED8DE88-061B-4020-9344-CA92960EFEF1}" dt="2024-05-02T13:51:12.996" v="142" actId="6549"/>
      <pc:docMkLst>
        <pc:docMk/>
      </pc:docMkLst>
      <pc:sldChg chg="modSp mod">
        <pc:chgData name="Tortoli Simone" userId="1e72c27d-1b63-493a-a580-87ead966cff9" providerId="ADAL" clId="{CED8DE88-061B-4020-9344-CA92960EFEF1}" dt="2024-05-02T13:08:04.076" v="86" actId="20577"/>
        <pc:sldMkLst>
          <pc:docMk/>
          <pc:sldMk cId="1500217933" sldId="260"/>
        </pc:sldMkLst>
        <pc:spChg chg="mod">
          <ac:chgData name="Tortoli Simone" userId="1e72c27d-1b63-493a-a580-87ead966cff9" providerId="ADAL" clId="{CED8DE88-061B-4020-9344-CA92960EFEF1}" dt="2024-04-29T12:11:47.453" v="22" actId="1076"/>
          <ac:spMkLst>
            <pc:docMk/>
            <pc:sldMk cId="1500217933" sldId="260"/>
            <ac:spMk id="6" creationId="{CE03858E-FAD9-468A-7817-EE4BF947D0B0}"/>
          </ac:spMkLst>
        </pc:spChg>
        <pc:spChg chg="mod">
          <ac:chgData name="Tortoli Simone" userId="1e72c27d-1b63-493a-a580-87ead966cff9" providerId="ADAL" clId="{CED8DE88-061B-4020-9344-CA92960EFEF1}" dt="2024-04-29T12:11:59.858" v="27" actId="20577"/>
          <ac:spMkLst>
            <pc:docMk/>
            <pc:sldMk cId="1500217933" sldId="260"/>
            <ac:spMk id="8" creationId="{4CDBBF7C-F2B2-9014-5F7C-54C769A1FABF}"/>
          </ac:spMkLst>
        </pc:spChg>
        <pc:spChg chg="mod">
          <ac:chgData name="Tortoli Simone" userId="1e72c27d-1b63-493a-a580-87ead966cff9" providerId="ADAL" clId="{CED8DE88-061B-4020-9344-CA92960EFEF1}" dt="2024-04-29T12:57:53.777" v="35" actId="1076"/>
          <ac:spMkLst>
            <pc:docMk/>
            <pc:sldMk cId="1500217933" sldId="260"/>
            <ac:spMk id="9" creationId="{3E9B825B-99E2-3D93-93B7-236DD1C78F04}"/>
          </ac:spMkLst>
        </pc:spChg>
        <pc:spChg chg="mod">
          <ac:chgData name="Tortoli Simone" userId="1e72c27d-1b63-493a-a580-87ead966cff9" providerId="ADAL" clId="{CED8DE88-061B-4020-9344-CA92960EFEF1}" dt="2024-04-29T12:58:30.114" v="47" actId="255"/>
          <ac:spMkLst>
            <pc:docMk/>
            <pc:sldMk cId="1500217933" sldId="260"/>
            <ac:spMk id="10" creationId="{2D9436F5-3042-A2E7-98BE-AE9BFCC7193B}"/>
          </ac:spMkLst>
        </pc:spChg>
        <pc:spChg chg="mod">
          <ac:chgData name="Tortoli Simone" userId="1e72c27d-1b63-493a-a580-87ead966cff9" providerId="ADAL" clId="{CED8DE88-061B-4020-9344-CA92960EFEF1}" dt="2024-04-29T12:58:54.577" v="54" actId="255"/>
          <ac:spMkLst>
            <pc:docMk/>
            <pc:sldMk cId="1500217933" sldId="260"/>
            <ac:spMk id="11" creationId="{5DA366B3-90D6-2842-4A2B-E68EFAE34AAF}"/>
          </ac:spMkLst>
        </pc:spChg>
        <pc:spChg chg="mod">
          <ac:chgData name="Tortoli Simone" userId="1e72c27d-1b63-493a-a580-87ead966cff9" providerId="ADAL" clId="{CED8DE88-061B-4020-9344-CA92960EFEF1}" dt="2024-04-29T12:11:29.469" v="19" actId="14100"/>
          <ac:spMkLst>
            <pc:docMk/>
            <pc:sldMk cId="1500217933" sldId="260"/>
            <ac:spMk id="14" creationId="{00000000-0000-0000-0000-000000000000}"/>
          </ac:spMkLst>
        </pc:spChg>
        <pc:spChg chg="mod">
          <ac:chgData name="Tortoli Simone" userId="1e72c27d-1b63-493a-a580-87ead966cff9" providerId="ADAL" clId="{CED8DE88-061B-4020-9344-CA92960EFEF1}" dt="2024-04-29T12:59:16.468" v="62" actId="20577"/>
          <ac:spMkLst>
            <pc:docMk/>
            <pc:sldMk cId="1500217933" sldId="260"/>
            <ac:spMk id="18" creationId="{C70DDE05-8756-CDAC-D91B-426FD1189495}"/>
          </ac:spMkLst>
        </pc:spChg>
        <pc:spChg chg="mod">
          <ac:chgData name="Tortoli Simone" userId="1e72c27d-1b63-493a-a580-87ead966cff9" providerId="ADAL" clId="{CED8DE88-061B-4020-9344-CA92960EFEF1}" dt="2024-04-29T12:57:20.970" v="29" actId="21"/>
          <ac:spMkLst>
            <pc:docMk/>
            <pc:sldMk cId="1500217933" sldId="260"/>
            <ac:spMk id="86" creationId="{00000000-0000-0000-0000-000000000000}"/>
          </ac:spMkLst>
        </pc:spChg>
        <pc:spChg chg="mod">
          <ac:chgData name="Tortoli Simone" userId="1e72c27d-1b63-493a-a580-87ead966cff9" providerId="ADAL" clId="{CED8DE88-061B-4020-9344-CA92960EFEF1}" dt="2024-05-02T13:08:04.076" v="86" actId="20577"/>
          <ac:spMkLst>
            <pc:docMk/>
            <pc:sldMk cId="1500217933" sldId="260"/>
            <ac:spMk id="109" creationId="{00000000-0000-0000-0000-000000000000}"/>
          </ac:spMkLst>
        </pc:spChg>
        <pc:spChg chg="mod">
          <ac:chgData name="Tortoli Simone" userId="1e72c27d-1b63-493a-a580-87ead966cff9" providerId="ADAL" clId="{CED8DE88-061B-4020-9344-CA92960EFEF1}" dt="2024-04-29T12:11:43.519" v="21" actId="1076"/>
          <ac:spMkLst>
            <pc:docMk/>
            <pc:sldMk cId="1500217933" sldId="260"/>
            <ac:spMk id="111" creationId="{00000000-0000-0000-0000-000000000000}"/>
          </ac:spMkLst>
        </pc:spChg>
        <pc:grpChg chg="mod">
          <ac:chgData name="Tortoli Simone" userId="1e72c27d-1b63-493a-a580-87ead966cff9" providerId="ADAL" clId="{CED8DE88-061B-4020-9344-CA92960EFEF1}" dt="2024-04-29T12:58:06.356" v="37" actId="1076"/>
          <ac:grpSpMkLst>
            <pc:docMk/>
            <pc:sldMk cId="1500217933" sldId="260"/>
            <ac:grpSpMk id="90" creationId="{00000000-0000-0000-0000-000000000000}"/>
          </ac:grpSpMkLst>
        </pc:grpChg>
      </pc:sldChg>
      <pc:sldChg chg="modSp mod">
        <pc:chgData name="Tortoli Simone" userId="1e72c27d-1b63-493a-a580-87ead966cff9" providerId="ADAL" clId="{CED8DE88-061B-4020-9344-CA92960EFEF1}" dt="2024-05-02T13:51:12.996" v="142" actId="6549"/>
        <pc:sldMkLst>
          <pc:docMk/>
          <pc:sldMk cId="1919787891" sldId="395"/>
        </pc:sldMkLst>
        <pc:spChg chg="mod">
          <ac:chgData name="Tortoli Simone" userId="1e72c27d-1b63-493a-a580-87ead966cff9" providerId="ADAL" clId="{CED8DE88-061B-4020-9344-CA92960EFEF1}" dt="2024-05-02T13:51:12.996" v="142" actId="6549"/>
          <ac:spMkLst>
            <pc:docMk/>
            <pc:sldMk cId="1919787891" sldId="395"/>
            <ac:spMk id="3" creationId="{00000000-0000-0000-0000-000000000000}"/>
          </ac:spMkLst>
        </pc:spChg>
      </pc:sldChg>
      <pc:sldChg chg="modSp mod">
        <pc:chgData name="Tortoli Simone" userId="1e72c27d-1b63-493a-a580-87ead966cff9" providerId="ADAL" clId="{CED8DE88-061B-4020-9344-CA92960EFEF1}" dt="2024-05-02T07:15:11.079" v="64" actId="1076"/>
        <pc:sldMkLst>
          <pc:docMk/>
          <pc:sldMk cId="1840899505" sldId="425"/>
        </pc:sldMkLst>
        <pc:spChg chg="mod">
          <ac:chgData name="Tortoli Simone" userId="1e72c27d-1b63-493a-a580-87ead966cff9" providerId="ADAL" clId="{CED8DE88-061B-4020-9344-CA92960EFEF1}" dt="2024-05-02T07:15:11.079" v="64" actId="1076"/>
          <ac:spMkLst>
            <pc:docMk/>
            <pc:sldMk cId="1840899505" sldId="425"/>
            <ac:spMk id="34" creationId="{00000000-0000-0000-0000-00000000000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6E4A6EB-8062-4243-9E29-C8360DACB42E}" type="doc">
      <dgm:prSet loTypeId="urn:microsoft.com/office/officeart/2005/8/layout/vProcess5" loCatId="process" qsTypeId="urn:microsoft.com/office/officeart/2005/8/quickstyle/3d4" qsCatId="3D" csTypeId="urn:microsoft.com/office/officeart/2005/8/colors/accent1_1" csCatId="accent1" phldr="1"/>
      <dgm:spPr/>
      <dgm:t>
        <a:bodyPr/>
        <a:lstStyle/>
        <a:p>
          <a:endParaRPr lang="it-IT"/>
        </a:p>
      </dgm:t>
    </dgm:pt>
    <dgm:pt modelId="{D4C0202A-2260-48B1-95DB-57CA5D97ADF2}" type="pres">
      <dgm:prSet presAssocID="{F6E4A6EB-8062-4243-9E29-C8360DACB42E}" presName="outerComposite" presStyleCnt="0">
        <dgm:presLayoutVars>
          <dgm:chMax val="5"/>
          <dgm:dir/>
          <dgm:resizeHandles val="exact"/>
        </dgm:presLayoutVars>
      </dgm:prSet>
      <dgm:spPr/>
    </dgm:pt>
    <dgm:pt modelId="{AF948BE1-34EE-418A-AA5C-A86B2F86F264}" type="pres">
      <dgm:prSet presAssocID="{F6E4A6EB-8062-4243-9E29-C8360DACB42E}" presName="dummyMaxCanvas" presStyleCnt="0">
        <dgm:presLayoutVars/>
      </dgm:prSet>
      <dgm:spPr/>
    </dgm:pt>
  </dgm:ptLst>
  <dgm:cxnLst>
    <dgm:cxn modelId="{D6DAAD34-20D3-40AA-9B82-FD99F290BA52}" type="presOf" srcId="{F6E4A6EB-8062-4243-9E29-C8360DACB42E}" destId="{D4C0202A-2260-48B1-95DB-57CA5D97ADF2}" srcOrd="0" destOrd="0" presId="urn:microsoft.com/office/officeart/2005/8/layout/vProcess5"/>
    <dgm:cxn modelId="{0C723844-A624-4EAE-8FBE-A9B0F31ADE38}" type="presParOf" srcId="{D4C0202A-2260-48B1-95DB-57CA5D97ADF2}" destId="{AF948BE1-34EE-418A-AA5C-A86B2F86F264}" srcOrd="0"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1"/>
            <a:ext cx="2945660" cy="498057"/>
          </a:xfrm>
          <a:prstGeom prst="rect">
            <a:avLst/>
          </a:prstGeom>
        </p:spPr>
        <p:txBody>
          <a:bodyPr vert="horz" lIns="91208" tIns="45604" rIns="91208" bIns="45604" rtlCol="0"/>
          <a:lstStyle>
            <a:lvl1pPr algn="l">
              <a:defRPr sz="1200"/>
            </a:lvl1pPr>
          </a:lstStyle>
          <a:p>
            <a:endParaRPr lang="it-IT"/>
          </a:p>
        </p:txBody>
      </p:sp>
      <p:sp>
        <p:nvSpPr>
          <p:cNvPr id="3" name="Segnaposto data 2"/>
          <p:cNvSpPr>
            <a:spLocks noGrp="1"/>
          </p:cNvSpPr>
          <p:nvPr>
            <p:ph type="dt" sz="quarter" idx="1"/>
          </p:nvPr>
        </p:nvSpPr>
        <p:spPr>
          <a:xfrm>
            <a:off x="3850442" y="1"/>
            <a:ext cx="2945660" cy="498057"/>
          </a:xfrm>
          <a:prstGeom prst="rect">
            <a:avLst/>
          </a:prstGeom>
        </p:spPr>
        <p:txBody>
          <a:bodyPr vert="horz" lIns="91208" tIns="45604" rIns="91208" bIns="45604" rtlCol="0"/>
          <a:lstStyle>
            <a:lvl1pPr algn="r">
              <a:defRPr sz="1200"/>
            </a:lvl1pPr>
          </a:lstStyle>
          <a:p>
            <a:fld id="{5EB98360-EFA8-8740-9205-F2DE5D87A57F}" type="datetimeFigureOut">
              <a:rPr lang="it-IT" smtClean="0"/>
              <a:t>02/05/2024</a:t>
            </a:fld>
            <a:endParaRPr lang="it-IT"/>
          </a:p>
        </p:txBody>
      </p:sp>
      <p:sp>
        <p:nvSpPr>
          <p:cNvPr id="4" name="Segnaposto piè di pagina 3"/>
          <p:cNvSpPr>
            <a:spLocks noGrp="1"/>
          </p:cNvSpPr>
          <p:nvPr>
            <p:ph type="ftr" sz="quarter" idx="2"/>
          </p:nvPr>
        </p:nvSpPr>
        <p:spPr>
          <a:xfrm>
            <a:off x="0" y="9428585"/>
            <a:ext cx="2945660" cy="498055"/>
          </a:xfrm>
          <a:prstGeom prst="rect">
            <a:avLst/>
          </a:prstGeom>
        </p:spPr>
        <p:txBody>
          <a:bodyPr vert="horz" lIns="91208" tIns="45604" rIns="91208" bIns="45604" rtlCol="0" anchor="b"/>
          <a:lstStyle>
            <a:lvl1pPr algn="l">
              <a:defRPr sz="1200"/>
            </a:lvl1pPr>
          </a:lstStyle>
          <a:p>
            <a:endParaRPr lang="it-IT"/>
          </a:p>
        </p:txBody>
      </p:sp>
      <p:sp>
        <p:nvSpPr>
          <p:cNvPr id="5" name="Segnaposto numero diapositiva 4"/>
          <p:cNvSpPr>
            <a:spLocks noGrp="1"/>
          </p:cNvSpPr>
          <p:nvPr>
            <p:ph type="sldNum" sz="quarter" idx="3"/>
          </p:nvPr>
        </p:nvSpPr>
        <p:spPr>
          <a:xfrm>
            <a:off x="3850442" y="9428585"/>
            <a:ext cx="2945660" cy="498055"/>
          </a:xfrm>
          <a:prstGeom prst="rect">
            <a:avLst/>
          </a:prstGeom>
        </p:spPr>
        <p:txBody>
          <a:bodyPr vert="horz" lIns="91208" tIns="45604" rIns="91208" bIns="45604" rtlCol="0" anchor="b"/>
          <a:lstStyle>
            <a:lvl1pPr algn="r">
              <a:defRPr sz="1200"/>
            </a:lvl1pPr>
          </a:lstStyle>
          <a:p>
            <a:fld id="{4E5815B1-83EA-5F46-B656-3F7E59852525}" type="slidenum">
              <a:rPr lang="it-IT" smtClean="0"/>
              <a:t>‹N›</a:t>
            </a:fld>
            <a:endParaRPr lang="it-IT"/>
          </a:p>
        </p:txBody>
      </p:sp>
    </p:spTree>
    <p:extLst>
      <p:ext uri="{BB962C8B-B14F-4D97-AF65-F5344CB8AC3E}">
        <p14:creationId xmlns:p14="http://schemas.microsoft.com/office/powerpoint/2010/main" val="8725943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1"/>
            <a:ext cx="2945660" cy="498057"/>
          </a:xfrm>
          <a:prstGeom prst="rect">
            <a:avLst/>
          </a:prstGeom>
        </p:spPr>
        <p:txBody>
          <a:bodyPr vert="horz" lIns="91208" tIns="45604" rIns="91208" bIns="45604" rtlCol="0"/>
          <a:lstStyle>
            <a:lvl1pPr algn="l">
              <a:defRPr sz="1200"/>
            </a:lvl1pPr>
          </a:lstStyle>
          <a:p>
            <a:endParaRPr lang="it-IT"/>
          </a:p>
        </p:txBody>
      </p:sp>
      <p:sp>
        <p:nvSpPr>
          <p:cNvPr id="3" name="Segnaposto data 2"/>
          <p:cNvSpPr>
            <a:spLocks noGrp="1"/>
          </p:cNvSpPr>
          <p:nvPr>
            <p:ph type="dt" idx="1"/>
          </p:nvPr>
        </p:nvSpPr>
        <p:spPr>
          <a:xfrm>
            <a:off x="3850442" y="1"/>
            <a:ext cx="2945660" cy="498057"/>
          </a:xfrm>
          <a:prstGeom prst="rect">
            <a:avLst/>
          </a:prstGeom>
        </p:spPr>
        <p:txBody>
          <a:bodyPr vert="horz" lIns="91208" tIns="45604" rIns="91208" bIns="45604" rtlCol="0"/>
          <a:lstStyle>
            <a:lvl1pPr algn="r">
              <a:defRPr sz="1200"/>
            </a:lvl1pPr>
          </a:lstStyle>
          <a:p>
            <a:fld id="{3F910EB5-FA97-DC43-A6DA-0CA467BEC713}" type="datetimeFigureOut">
              <a:rPr lang="it-IT" smtClean="0"/>
              <a:t>02/05/2024</a:t>
            </a:fld>
            <a:endParaRPr lang="it-IT"/>
          </a:p>
        </p:txBody>
      </p:sp>
      <p:sp>
        <p:nvSpPr>
          <p:cNvPr id="4" name="Segnaposto immagine diapositiva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208" tIns="45604" rIns="91208" bIns="45604" rtlCol="0" anchor="ctr"/>
          <a:lstStyle/>
          <a:p>
            <a:endParaRPr lang="it-IT"/>
          </a:p>
        </p:txBody>
      </p:sp>
      <p:sp>
        <p:nvSpPr>
          <p:cNvPr id="5" name="Segnaposto note 4"/>
          <p:cNvSpPr>
            <a:spLocks noGrp="1"/>
          </p:cNvSpPr>
          <p:nvPr>
            <p:ph type="body" sz="quarter" idx="3"/>
          </p:nvPr>
        </p:nvSpPr>
        <p:spPr>
          <a:xfrm>
            <a:off x="679768" y="4777196"/>
            <a:ext cx="5438140" cy="3908614"/>
          </a:xfrm>
          <a:prstGeom prst="rect">
            <a:avLst/>
          </a:prstGeom>
        </p:spPr>
        <p:txBody>
          <a:bodyPr vert="horz" lIns="91208" tIns="45604" rIns="91208" bIns="45604"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9428585"/>
            <a:ext cx="2945660" cy="498055"/>
          </a:xfrm>
          <a:prstGeom prst="rect">
            <a:avLst/>
          </a:prstGeom>
        </p:spPr>
        <p:txBody>
          <a:bodyPr vert="horz" lIns="91208" tIns="45604" rIns="91208" bIns="45604" rtlCol="0" anchor="b"/>
          <a:lstStyle>
            <a:lvl1pPr algn="l">
              <a:defRPr sz="1200"/>
            </a:lvl1pPr>
          </a:lstStyle>
          <a:p>
            <a:endParaRPr lang="it-IT"/>
          </a:p>
        </p:txBody>
      </p:sp>
      <p:sp>
        <p:nvSpPr>
          <p:cNvPr id="7" name="Segnaposto numero diapositiva 6"/>
          <p:cNvSpPr>
            <a:spLocks noGrp="1"/>
          </p:cNvSpPr>
          <p:nvPr>
            <p:ph type="sldNum" sz="quarter" idx="5"/>
          </p:nvPr>
        </p:nvSpPr>
        <p:spPr>
          <a:xfrm>
            <a:off x="3850442" y="9428585"/>
            <a:ext cx="2945660" cy="498055"/>
          </a:xfrm>
          <a:prstGeom prst="rect">
            <a:avLst/>
          </a:prstGeom>
        </p:spPr>
        <p:txBody>
          <a:bodyPr vert="horz" lIns="91208" tIns="45604" rIns="91208" bIns="45604" rtlCol="0" anchor="b"/>
          <a:lstStyle>
            <a:lvl1pPr algn="r">
              <a:defRPr sz="1200"/>
            </a:lvl1pPr>
          </a:lstStyle>
          <a:p>
            <a:fld id="{C1DD1E99-8043-5948-A89D-DB9C18D4E1C8}" type="slidenum">
              <a:rPr lang="it-IT" smtClean="0"/>
              <a:t>‹N›</a:t>
            </a:fld>
            <a:endParaRPr lang="it-IT"/>
          </a:p>
        </p:txBody>
      </p:sp>
    </p:spTree>
    <p:extLst>
      <p:ext uri="{BB962C8B-B14F-4D97-AF65-F5344CB8AC3E}">
        <p14:creationId xmlns:p14="http://schemas.microsoft.com/office/powerpoint/2010/main" val="2162502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servizi.lavoro.gov.it/Public/login?retUrl=https://servizi.lavoro.gov.it/&amp;App=ServiziHome"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87A5370C-F427-4C9E-A46C-67207B110EFB}" type="slidenum">
              <a:rPr lang="it-IT" smtClean="0"/>
              <a:t>1</a:t>
            </a:fld>
            <a:endParaRPr lang="it-IT" dirty="0"/>
          </a:p>
        </p:txBody>
      </p:sp>
    </p:spTree>
    <p:extLst>
      <p:ext uri="{BB962C8B-B14F-4D97-AF65-F5344CB8AC3E}">
        <p14:creationId xmlns:p14="http://schemas.microsoft.com/office/powerpoint/2010/main" val="13485140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IS</a:t>
            </a:r>
          </a:p>
        </p:txBody>
      </p:sp>
      <p:sp>
        <p:nvSpPr>
          <p:cNvPr id="4" name="Segnaposto numero diapositiva 3"/>
          <p:cNvSpPr>
            <a:spLocks noGrp="1"/>
          </p:cNvSpPr>
          <p:nvPr>
            <p:ph type="sldNum" sz="quarter" idx="10"/>
          </p:nvPr>
        </p:nvSpPr>
        <p:spPr/>
        <p:txBody>
          <a:bodyPr/>
          <a:lstStyle/>
          <a:p>
            <a:fld id="{C1DD1E99-8043-5948-A89D-DB9C18D4E1C8}" type="slidenum">
              <a:rPr lang="it-IT" smtClean="0"/>
              <a:t>10</a:t>
            </a:fld>
            <a:endParaRPr lang="it-IT"/>
          </a:p>
        </p:txBody>
      </p:sp>
    </p:spTree>
    <p:extLst>
      <p:ext uri="{BB962C8B-B14F-4D97-AF65-F5344CB8AC3E}">
        <p14:creationId xmlns:p14="http://schemas.microsoft.com/office/powerpoint/2010/main" val="5755464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it-IT" dirty="0">
                <a:hlinkClick r:id="rId3"/>
              </a:rPr>
              <a:t>Ministero del Lavoro e delle Politiche Sociali</a:t>
            </a:r>
            <a:endParaRPr lang="it-IT"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it-IT" dirty="0"/>
              <a:t>RUNTS</a:t>
            </a:r>
          </a:p>
          <a:p>
            <a:pPr marL="0" marR="0" lvl="0" indent="0" algn="l" defTabSz="914400" rtl="0" eaLnBrk="0" fontAlgn="base" latinLnBrk="0" hangingPunct="0">
              <a:lnSpc>
                <a:spcPct val="100000"/>
              </a:lnSpc>
              <a:spcBef>
                <a:spcPct val="30000"/>
              </a:spcBef>
              <a:spcAft>
                <a:spcPct val="0"/>
              </a:spcAft>
              <a:buClrTx/>
              <a:buSzTx/>
              <a:buFontTx/>
              <a:buNone/>
              <a:tabLst/>
              <a:defRPr/>
            </a:pPr>
            <a:r>
              <a:rPr lang="it-IT" dirty="0"/>
              <a:t>Sono enti del Terzo settore le organizzazioni di volontariato, le associazioni di promozione sociale, gli enti filantropici, le imprese sociali, incluse le cooperative sociali, le reti associative, le società di mutuo soccorso, le associazioni, riconosciute o non riconosciute, le fondazioni e gli altri enti di carattere privato diversi dalle società costituiti per il perseguimento, senza scopo di lucro, di finalità civiche, solidaristiche e di utilità sociale mediante lo svolgimento, in via esclusiva o principale, di una o più </a:t>
            </a:r>
            <a:r>
              <a:rPr lang="it-IT" sz="1200" kern="1200" dirty="0">
                <a:solidFill>
                  <a:schemeClr val="tx1"/>
                </a:solidFill>
                <a:latin typeface="+mn-lt"/>
                <a:ea typeface="+mn-ea"/>
                <a:cs typeface="+mn-cs"/>
              </a:rPr>
              <a:t>attività di interesse generale in forma di azione volontaria o di erogazione gratuita di denaro, beni o servizi, o di mutualità o di produzione o scambio di beni o servizi, ed iscritti nel registro unico nazionale del Terzo settore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it-IT" sz="1200" kern="1200" dirty="0">
              <a:solidFill>
                <a:schemeClr val="tx1"/>
              </a:solidFill>
              <a:latin typeface="+mn-lt"/>
              <a:ea typeface="+mn-ea"/>
              <a:cs typeface="+mn-cs"/>
            </a:endParaRPr>
          </a:p>
          <a:p>
            <a:r>
              <a:rPr lang="it-IT" sz="1200" kern="1200" dirty="0">
                <a:solidFill>
                  <a:schemeClr val="tx1"/>
                </a:solidFill>
                <a:latin typeface="+mn-lt"/>
                <a:ea typeface="+mn-ea"/>
                <a:cs typeface="+mn-cs"/>
              </a:rPr>
              <a:t>La riduzione va comprovata</a:t>
            </a:r>
            <a:r>
              <a:rPr lang="it-IT" sz="1200" kern="1200" baseline="0" dirty="0">
                <a:solidFill>
                  <a:schemeClr val="tx1"/>
                </a:solidFill>
                <a:latin typeface="+mn-lt"/>
                <a:ea typeface="+mn-ea"/>
                <a:cs typeface="+mn-cs"/>
              </a:rPr>
              <a:t> in modo oggettivo tramite il confronto tra DVR e p</a:t>
            </a:r>
            <a:r>
              <a:rPr lang="it-IT" sz="1200" kern="1200" dirty="0">
                <a:solidFill>
                  <a:schemeClr val="tx1"/>
                </a:solidFill>
                <a:latin typeface="+mn-lt"/>
                <a:ea typeface="+mn-ea"/>
                <a:cs typeface="+mn-cs"/>
              </a:rPr>
              <a:t>erizia asseverata (MODULO B1.1_d) nella quale risulti: il miglioramento tramite una valutazione del rischio atteso dopo l’intervento, le caratteristiche tecniche dei beni da acquistare e il dettaglio delle spese da sostenere; la perizia asseverata deve essere completa dei listini prezzi e dei preventivi</a:t>
            </a:r>
          </a:p>
        </p:txBody>
      </p:sp>
      <p:sp>
        <p:nvSpPr>
          <p:cNvPr id="4" name="Segnaposto numero diapositiva 3"/>
          <p:cNvSpPr>
            <a:spLocks noGrp="1"/>
          </p:cNvSpPr>
          <p:nvPr>
            <p:ph type="sldNum" sz="quarter" idx="10"/>
          </p:nvPr>
        </p:nvSpPr>
        <p:spPr/>
        <p:txBody>
          <a:bodyPr/>
          <a:lstStyle/>
          <a:p>
            <a:pPr>
              <a:defRPr/>
            </a:pPr>
            <a:fld id="{FD5654CE-AC13-4D4E-9607-AA220AA82169}" type="slidenum">
              <a:rPr lang="it-IT" smtClean="0"/>
              <a:pPr>
                <a:defRPr/>
              </a:pPr>
              <a:t>22</a:t>
            </a:fld>
            <a:endParaRPr lang="it-IT"/>
          </a:p>
        </p:txBody>
      </p:sp>
    </p:spTree>
    <p:extLst>
      <p:ext uri="{BB962C8B-B14F-4D97-AF65-F5344CB8AC3E}">
        <p14:creationId xmlns:p14="http://schemas.microsoft.com/office/powerpoint/2010/main" val="17682328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Le macchine mobili sono finanziabili se non semoventi con operatore a bordo</a:t>
            </a:r>
          </a:p>
        </p:txBody>
      </p:sp>
      <p:sp>
        <p:nvSpPr>
          <p:cNvPr id="4" name="Segnaposto numero diapositiva 3"/>
          <p:cNvSpPr>
            <a:spLocks noGrp="1"/>
          </p:cNvSpPr>
          <p:nvPr>
            <p:ph type="sldNum" sz="quarter" idx="10"/>
          </p:nvPr>
        </p:nvSpPr>
        <p:spPr/>
        <p:txBody>
          <a:bodyPr/>
          <a:lstStyle/>
          <a:p>
            <a:pPr>
              <a:defRPr/>
            </a:pPr>
            <a:fld id="{FD5654CE-AC13-4D4E-9607-AA220AA82169}" type="slidenum">
              <a:rPr lang="it-IT" smtClean="0"/>
              <a:pPr>
                <a:defRPr/>
              </a:pPr>
              <a:t>27</a:t>
            </a:fld>
            <a:endParaRPr lang="it-IT"/>
          </a:p>
        </p:txBody>
      </p:sp>
    </p:spTree>
    <p:extLst>
      <p:ext uri="{BB962C8B-B14F-4D97-AF65-F5344CB8AC3E}">
        <p14:creationId xmlns:p14="http://schemas.microsoft.com/office/powerpoint/2010/main" val="24985110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DE2DDD39-AF0D-4413-8E0A-02DDAB334B11}" type="slidenum">
              <a:rPr lang="it-IT" smtClean="0"/>
              <a:t>30</a:t>
            </a:fld>
            <a:endParaRPr lang="it-IT" dirty="0"/>
          </a:p>
        </p:txBody>
      </p:sp>
    </p:spTree>
    <p:extLst>
      <p:ext uri="{BB962C8B-B14F-4D97-AF65-F5344CB8AC3E}">
        <p14:creationId xmlns:p14="http://schemas.microsoft.com/office/powerpoint/2010/main" val="6417910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a:defRPr/>
            </a:pPr>
            <a:fld id="{FD5654CE-AC13-4D4E-9607-AA220AA82169}" type="slidenum">
              <a:rPr lang="it-IT" smtClean="0"/>
              <a:pPr>
                <a:defRPr/>
              </a:pPr>
              <a:t>31</a:t>
            </a:fld>
            <a:endParaRPr lang="it-IT"/>
          </a:p>
        </p:txBody>
      </p:sp>
    </p:spTree>
    <p:extLst>
      <p:ext uri="{BB962C8B-B14F-4D97-AF65-F5344CB8AC3E}">
        <p14:creationId xmlns:p14="http://schemas.microsoft.com/office/powerpoint/2010/main" val="16028330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titolo 1">
    <p:spTree>
      <p:nvGrpSpPr>
        <p:cNvPr id="1" name=""/>
        <p:cNvGrpSpPr/>
        <p:nvPr/>
      </p:nvGrpSpPr>
      <p:grpSpPr>
        <a:xfrm>
          <a:off x="0" y="0"/>
          <a:ext cx="0" cy="0"/>
          <a:chOff x="0" y="0"/>
          <a:chExt cx="0" cy="0"/>
        </a:xfrm>
      </p:grpSpPr>
      <p:sp>
        <p:nvSpPr>
          <p:cNvPr id="12" name="Segnaposto contenuto 11"/>
          <p:cNvSpPr>
            <a:spLocks noGrp="1"/>
          </p:cNvSpPr>
          <p:nvPr>
            <p:ph sz="quarter" idx="13" hasCustomPrompt="1"/>
          </p:nvPr>
        </p:nvSpPr>
        <p:spPr>
          <a:xfrm>
            <a:off x="8644151" y="1910268"/>
            <a:ext cx="1446212" cy="1449387"/>
          </a:xfrm>
        </p:spPr>
        <p:txBody>
          <a:bodyPr>
            <a:normAutofit/>
          </a:bodyPr>
          <a:lstStyle>
            <a:lvl1pPr marL="0" indent="0">
              <a:buNone/>
              <a:defRPr sz="1200" baseline="0"/>
            </a:lvl1pPr>
          </a:lstStyle>
          <a:p>
            <a:pPr lvl="0"/>
            <a:r>
              <a:rPr lang="it-IT" dirty="0"/>
              <a:t>Fare clic per inserire logo partner</a:t>
            </a:r>
          </a:p>
        </p:txBody>
      </p:sp>
      <p:sp>
        <p:nvSpPr>
          <p:cNvPr id="8" name="Rettangolo 7"/>
          <p:cNvSpPr/>
          <p:nvPr userDrawn="1"/>
        </p:nvSpPr>
        <p:spPr>
          <a:xfrm>
            <a:off x="1290761" y="1903867"/>
            <a:ext cx="1445135" cy="3082959"/>
          </a:xfrm>
          <a:prstGeom prst="rect">
            <a:avLst/>
          </a:prstGeom>
          <a:solidFill>
            <a:srgbClr val="002E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Immagine 8"/>
          <p:cNvPicPr>
            <a:picLocks noChangeAspect="1"/>
          </p:cNvPicPr>
          <p:nvPr userDrawn="1"/>
        </p:nvPicPr>
        <p:blipFill>
          <a:blip r:embed="rId2"/>
          <a:stretch>
            <a:fillRect/>
          </a:stretch>
        </p:blipFill>
        <p:spPr>
          <a:xfrm>
            <a:off x="1501684" y="2095441"/>
            <a:ext cx="1028544" cy="207840"/>
          </a:xfrm>
          <a:prstGeom prst="rect">
            <a:avLst/>
          </a:prstGeom>
        </p:spPr>
      </p:pic>
      <p:sp>
        <p:nvSpPr>
          <p:cNvPr id="2" name="Titolo 1"/>
          <p:cNvSpPr>
            <a:spLocks noGrp="1"/>
          </p:cNvSpPr>
          <p:nvPr>
            <p:ph type="ctrTitle" hasCustomPrompt="1"/>
          </p:nvPr>
        </p:nvSpPr>
        <p:spPr>
          <a:xfrm>
            <a:off x="2926499" y="2028165"/>
            <a:ext cx="5534876" cy="1323278"/>
          </a:xfrm>
        </p:spPr>
        <p:txBody>
          <a:bodyPr lIns="0" tIns="0" rIns="0" bIns="0" anchor="t" anchorCtr="0">
            <a:noAutofit/>
          </a:bodyPr>
          <a:lstStyle>
            <a:lvl1pPr algn="l">
              <a:lnSpc>
                <a:spcPts val="2700"/>
              </a:lnSpc>
              <a:defRPr lang="it-IT" sz="2200" kern="1200" baseline="0" dirty="0" smtClean="0">
                <a:solidFill>
                  <a:srgbClr val="002E5D"/>
                </a:solidFill>
                <a:latin typeface="Verdana" charset="0"/>
                <a:ea typeface="Verdana" charset="0"/>
                <a:cs typeface="Verdana" charset="0"/>
              </a:defRPr>
            </a:lvl1pPr>
          </a:lstStyle>
          <a:p>
            <a:r>
              <a:rPr lang="it-IT" dirty="0"/>
              <a:t>FARE CLIC PER INSERIRE IL TITOLO DELLA PRESENTAZIONE</a:t>
            </a:r>
          </a:p>
        </p:txBody>
      </p:sp>
      <p:sp>
        <p:nvSpPr>
          <p:cNvPr id="4" name="Segnaposto testo 3"/>
          <p:cNvSpPr>
            <a:spLocks noGrp="1"/>
          </p:cNvSpPr>
          <p:nvPr>
            <p:ph type="body" sz="quarter" idx="14" hasCustomPrompt="1"/>
          </p:nvPr>
        </p:nvSpPr>
        <p:spPr>
          <a:xfrm>
            <a:off x="2927276" y="1070010"/>
            <a:ext cx="4719909" cy="646383"/>
          </a:xfrm>
        </p:spPr>
        <p:txBody>
          <a:bodyPr wrap="none" lIns="0" tIns="0" rIns="0" bIns="0" anchor="t" anchorCtr="0">
            <a:noAutofit/>
          </a:bodyPr>
          <a:lstStyle>
            <a:lvl1pPr marL="0" indent="0">
              <a:buNone/>
              <a:defRPr sz="1800" b="0" i="0">
                <a:solidFill>
                  <a:srgbClr val="0C2E5C"/>
                </a:solidFill>
                <a:latin typeface="Verdana"/>
                <a:cs typeface="Verdana"/>
              </a:defRPr>
            </a:lvl1pPr>
          </a:lstStyle>
          <a:p>
            <a:pPr lvl="0"/>
            <a:r>
              <a:rPr lang="it-IT" dirty="0"/>
              <a:t>Fare clic per inserire il relatore</a:t>
            </a:r>
          </a:p>
        </p:txBody>
      </p:sp>
      <p:sp>
        <p:nvSpPr>
          <p:cNvPr id="10" name="Segnaposto testo 3"/>
          <p:cNvSpPr>
            <a:spLocks noGrp="1"/>
          </p:cNvSpPr>
          <p:nvPr>
            <p:ph type="body" sz="quarter" idx="15" hasCustomPrompt="1"/>
          </p:nvPr>
        </p:nvSpPr>
        <p:spPr>
          <a:xfrm>
            <a:off x="2927276" y="715655"/>
            <a:ext cx="4719909" cy="235221"/>
          </a:xfrm>
        </p:spPr>
        <p:txBody>
          <a:bodyPr wrap="none" lIns="0" tIns="0" rIns="0" bIns="0" anchor="t" anchorCtr="0">
            <a:noAutofit/>
          </a:bodyPr>
          <a:lstStyle>
            <a:lvl1pPr marL="0" indent="0">
              <a:buNone/>
              <a:defRPr sz="1800" b="0" i="0">
                <a:solidFill>
                  <a:srgbClr val="0C2E5C"/>
                </a:solidFill>
                <a:latin typeface="Verdana"/>
                <a:cs typeface="Verdana"/>
              </a:defRPr>
            </a:lvl1pPr>
          </a:lstStyle>
          <a:p>
            <a:pPr lvl="0"/>
            <a:r>
              <a:rPr lang="it-IT" dirty="0"/>
              <a:t>Fare clic per inserire luogo e data</a:t>
            </a:r>
          </a:p>
        </p:txBody>
      </p:sp>
    </p:spTree>
    <p:extLst>
      <p:ext uri="{BB962C8B-B14F-4D97-AF65-F5344CB8AC3E}">
        <p14:creationId xmlns:p14="http://schemas.microsoft.com/office/powerpoint/2010/main" val="9806292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ue contenuti 2">
    <p:spTree>
      <p:nvGrpSpPr>
        <p:cNvPr id="1" name=""/>
        <p:cNvGrpSpPr/>
        <p:nvPr/>
      </p:nvGrpSpPr>
      <p:grpSpPr>
        <a:xfrm>
          <a:off x="0" y="0"/>
          <a:ext cx="0" cy="0"/>
          <a:chOff x="0" y="0"/>
          <a:chExt cx="0" cy="0"/>
        </a:xfrm>
      </p:grpSpPr>
      <p:sp>
        <p:nvSpPr>
          <p:cNvPr id="6" name="Titolo 1"/>
          <p:cNvSpPr>
            <a:spLocks noGrp="1"/>
          </p:cNvSpPr>
          <p:nvPr>
            <p:ph type="title" hasCustomPrompt="1"/>
          </p:nvPr>
        </p:nvSpPr>
        <p:spPr>
          <a:xfrm>
            <a:off x="470883" y="251514"/>
            <a:ext cx="11261295" cy="694416"/>
          </a:xfrm>
        </p:spPr>
        <p:txBody>
          <a:bodyPr lIns="0" tIns="0" rIns="0" bIns="0" anchor="t" anchorCtr="0">
            <a:noAutofit/>
          </a:bodyPr>
          <a:lstStyle>
            <a:lvl1pPr>
              <a:defRPr sz="2000" baseline="0">
                <a:solidFill>
                  <a:srgbClr val="002E5D"/>
                </a:solidFill>
                <a:latin typeface="Verdana" charset="0"/>
                <a:ea typeface="Verdana" charset="0"/>
                <a:cs typeface="Verdana" charset="0"/>
              </a:defRPr>
            </a:lvl1pPr>
          </a:lstStyle>
          <a:p>
            <a:r>
              <a:rPr lang="it-IT" dirty="0"/>
              <a:t>FARE CLIC PER INSERIRE TITOLO SLIDE</a:t>
            </a:r>
            <a:br>
              <a:rPr lang="it-IT" dirty="0"/>
            </a:br>
            <a:r>
              <a:rPr lang="it-IT" dirty="0"/>
              <a:t>Sottotitolo slide</a:t>
            </a:r>
          </a:p>
        </p:txBody>
      </p:sp>
      <p:sp>
        <p:nvSpPr>
          <p:cNvPr id="5" name="Rettangolo 4"/>
          <p:cNvSpPr/>
          <p:nvPr userDrawn="1"/>
        </p:nvSpPr>
        <p:spPr>
          <a:xfrm>
            <a:off x="0" y="6222201"/>
            <a:ext cx="12192000" cy="635809"/>
          </a:xfrm>
          <a:prstGeom prst="rect">
            <a:avLst/>
          </a:prstGeom>
          <a:solidFill>
            <a:srgbClr val="D9D9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Segnaposto data 2"/>
          <p:cNvSpPr>
            <a:spLocks noGrp="1"/>
          </p:cNvSpPr>
          <p:nvPr>
            <p:ph type="dt" sz="half" idx="10"/>
          </p:nvPr>
        </p:nvSpPr>
        <p:spPr>
          <a:xfrm>
            <a:off x="8639509" y="6474041"/>
            <a:ext cx="1442871" cy="365125"/>
          </a:xfrm>
          <a:prstGeom prst="rect">
            <a:avLst/>
          </a:prstGeom>
        </p:spPr>
        <p:txBody>
          <a:bodyPr wrap="none" lIns="0" tIns="0" rIns="0" bIns="0"/>
          <a:lstStyle>
            <a:lvl1pPr algn="r">
              <a:defRPr sz="1000" b="0" i="0">
                <a:solidFill>
                  <a:srgbClr val="002E5D"/>
                </a:solidFill>
                <a:latin typeface="Verdana" charset="0"/>
                <a:ea typeface="Verdana" charset="0"/>
                <a:cs typeface="Verdana" charset="0"/>
              </a:defRPr>
            </a:lvl1pPr>
          </a:lstStyle>
          <a:p>
            <a:fld id="{4CF006FD-0253-AB47-8523-FCF5F5FBADF9}" type="datetime1">
              <a:rPr lang="it-IT" smtClean="0"/>
              <a:t>02/05/2024</a:t>
            </a:fld>
            <a:endParaRPr lang="it-IT" dirty="0"/>
          </a:p>
        </p:txBody>
      </p:sp>
      <p:sp>
        <p:nvSpPr>
          <p:cNvPr id="13" name="Segnaposto numero diapositiva 4"/>
          <p:cNvSpPr>
            <a:spLocks noGrp="1"/>
          </p:cNvSpPr>
          <p:nvPr>
            <p:ph type="sldNum" sz="quarter" idx="12"/>
          </p:nvPr>
        </p:nvSpPr>
        <p:spPr>
          <a:xfrm>
            <a:off x="10266511" y="6474041"/>
            <a:ext cx="1453055" cy="365125"/>
          </a:xfrm>
          <a:prstGeom prst="rect">
            <a:avLst/>
          </a:prstGeom>
        </p:spPr>
        <p:txBody>
          <a:bodyPr lIns="0" tIns="0" rIns="0" bIns="0"/>
          <a:lstStyle>
            <a:lvl1pPr algn="r">
              <a:defRPr sz="1000" b="0" i="0">
                <a:solidFill>
                  <a:srgbClr val="002E5D"/>
                </a:solidFill>
                <a:latin typeface="Verdana" charset="0"/>
                <a:ea typeface="Verdana" charset="0"/>
                <a:cs typeface="Verdana" charset="0"/>
              </a:defRPr>
            </a:lvl1pPr>
          </a:lstStyle>
          <a:p>
            <a:fld id="{03E89E2B-7837-6B45-9BB2-CC8B24B0904A}" type="slidenum">
              <a:rPr lang="it-IT" smtClean="0"/>
              <a:pPr/>
              <a:t>‹N›</a:t>
            </a:fld>
            <a:endParaRPr lang="it-IT" dirty="0"/>
          </a:p>
        </p:txBody>
      </p:sp>
      <p:sp>
        <p:nvSpPr>
          <p:cNvPr id="14" name="Segnaposto contenuto 11"/>
          <p:cNvSpPr>
            <a:spLocks noGrp="1"/>
          </p:cNvSpPr>
          <p:nvPr>
            <p:ph sz="quarter" idx="13" hasCustomPrompt="1"/>
          </p:nvPr>
        </p:nvSpPr>
        <p:spPr>
          <a:xfrm>
            <a:off x="1281377" y="5793902"/>
            <a:ext cx="645579" cy="404394"/>
          </a:xfrm>
        </p:spPr>
        <p:txBody>
          <a:bodyPr>
            <a:noAutofit/>
          </a:bodyPr>
          <a:lstStyle>
            <a:lvl1pPr marL="0" indent="0">
              <a:buNone/>
              <a:defRPr sz="1000" baseline="0"/>
            </a:lvl1pPr>
          </a:lstStyle>
          <a:p>
            <a:pPr lvl="0"/>
            <a:r>
              <a:rPr lang="it-IT" dirty="0"/>
              <a:t>Fare clic per inserire logo partner</a:t>
            </a:r>
          </a:p>
        </p:txBody>
      </p:sp>
      <p:sp>
        <p:nvSpPr>
          <p:cNvPr id="15" name="Segnaposto testo 4"/>
          <p:cNvSpPr>
            <a:spLocks noGrp="1"/>
          </p:cNvSpPr>
          <p:nvPr>
            <p:ph type="body" sz="quarter" idx="14" hasCustomPrompt="1"/>
          </p:nvPr>
        </p:nvSpPr>
        <p:spPr>
          <a:xfrm>
            <a:off x="2091083" y="6473835"/>
            <a:ext cx="6364288" cy="231775"/>
          </a:xfrm>
        </p:spPr>
        <p:txBody>
          <a:bodyPr wrap="none" lIns="0" tIns="0" rIns="0" bIns="0">
            <a:noAutofit/>
          </a:bodyPr>
          <a:lstStyle>
            <a:lvl1pPr marL="0" indent="0">
              <a:buNone/>
              <a:defRPr sz="1000" b="0" i="0" baseline="0">
                <a:solidFill>
                  <a:srgbClr val="002E5D"/>
                </a:solidFill>
                <a:latin typeface="Verdana" charset="0"/>
                <a:ea typeface="Verdana" charset="0"/>
                <a:cs typeface="Verdana" charset="0"/>
              </a:defRPr>
            </a:lvl1pPr>
            <a:lvl2pPr marL="457200" indent="0">
              <a:buNone/>
              <a:defRPr sz="1000" b="0" i="0">
                <a:latin typeface="Verdana" charset="0"/>
                <a:ea typeface="Verdana" charset="0"/>
                <a:cs typeface="Verdana" charset="0"/>
              </a:defRPr>
            </a:lvl2pPr>
            <a:lvl3pPr marL="914400" indent="0">
              <a:buNone/>
              <a:defRPr sz="1000" b="0" i="0">
                <a:latin typeface="Verdana" charset="0"/>
                <a:ea typeface="Verdana" charset="0"/>
                <a:cs typeface="Verdana" charset="0"/>
              </a:defRPr>
            </a:lvl3pPr>
            <a:lvl4pPr marL="1371600" indent="0">
              <a:buNone/>
              <a:defRPr sz="1000" b="0" i="0">
                <a:latin typeface="Verdana" charset="0"/>
                <a:ea typeface="Verdana" charset="0"/>
                <a:cs typeface="Verdana" charset="0"/>
              </a:defRPr>
            </a:lvl4pPr>
            <a:lvl5pPr marL="1828800" indent="0">
              <a:buNone/>
              <a:defRPr sz="1000" b="0" i="0">
                <a:latin typeface="Verdana" charset="0"/>
                <a:ea typeface="Verdana" charset="0"/>
                <a:cs typeface="Verdana" charset="0"/>
              </a:defRPr>
            </a:lvl5pPr>
          </a:lstStyle>
          <a:p>
            <a:pPr lvl="0"/>
            <a:r>
              <a:rPr lang="it-IT" dirty="0"/>
              <a:t>FARE CLIC PER INSERIRE IL TITOLO DELLA PRESENTAZIONE</a:t>
            </a:r>
          </a:p>
        </p:txBody>
      </p:sp>
      <p:sp>
        <p:nvSpPr>
          <p:cNvPr id="18" name="Segnaposto contenuto 2"/>
          <p:cNvSpPr>
            <a:spLocks noGrp="1"/>
          </p:cNvSpPr>
          <p:nvPr>
            <p:ph idx="1"/>
          </p:nvPr>
        </p:nvSpPr>
        <p:spPr>
          <a:xfrm>
            <a:off x="458267" y="1100420"/>
            <a:ext cx="5545244" cy="4064443"/>
          </a:xfrm>
        </p:spPr>
        <p:txBody>
          <a:bodyPr lIns="0" tIns="0" rIns="0" bIns="0">
            <a:noAutofit/>
          </a:bodyPr>
          <a:lstStyle>
            <a:lvl1pPr marL="0" indent="0">
              <a:lnSpc>
                <a:spcPct val="134000"/>
              </a:lnSpc>
              <a:buNone/>
              <a:defRPr sz="1600" b="0" i="0">
                <a:solidFill>
                  <a:schemeClr val="tx1"/>
                </a:solidFill>
                <a:latin typeface="Verdana" charset="0"/>
                <a:ea typeface="Verdana" charset="0"/>
                <a:cs typeface="Verdana" charset="0"/>
              </a:defRPr>
            </a:lvl1pPr>
            <a:lvl2pPr marL="457200" indent="0">
              <a:buNone/>
              <a:defRPr sz="1800" b="0" i="0">
                <a:solidFill>
                  <a:srgbClr val="002E5D"/>
                </a:solidFill>
                <a:latin typeface="Verdana" charset="0"/>
                <a:ea typeface="Verdana" charset="0"/>
                <a:cs typeface="Verdana" charset="0"/>
              </a:defRPr>
            </a:lvl2pPr>
            <a:lvl3pPr marL="914400" indent="0">
              <a:buNone/>
              <a:defRPr sz="1600" b="0" i="0">
                <a:solidFill>
                  <a:srgbClr val="002E5D"/>
                </a:solidFill>
                <a:latin typeface="Verdana" charset="0"/>
                <a:ea typeface="Verdana" charset="0"/>
                <a:cs typeface="Verdana" charset="0"/>
              </a:defRPr>
            </a:lvl3pPr>
            <a:lvl4pPr marL="1371600" indent="0">
              <a:buNone/>
              <a:defRPr sz="1400" b="0" i="0">
                <a:solidFill>
                  <a:srgbClr val="002E5D"/>
                </a:solidFill>
                <a:latin typeface="Verdana" charset="0"/>
                <a:ea typeface="Verdana" charset="0"/>
                <a:cs typeface="Verdana" charset="0"/>
              </a:defRPr>
            </a:lvl4pPr>
            <a:lvl5pPr marL="1828800" indent="0">
              <a:buNone/>
              <a:defRPr sz="1200" b="0" i="0">
                <a:solidFill>
                  <a:srgbClr val="002E5D"/>
                </a:solidFill>
                <a:latin typeface="Verdana" charset="0"/>
                <a:ea typeface="Verdana" charset="0"/>
                <a:cs typeface="Verdana" charset="0"/>
              </a:defRPr>
            </a:lvl5pPr>
          </a:lstStyle>
          <a:p>
            <a:pPr lvl="0"/>
            <a:r>
              <a:rPr lang="it-IT" dirty="0"/>
              <a:t>Fare clic per modificare gli stili del testo dello schema</a:t>
            </a:r>
          </a:p>
        </p:txBody>
      </p:sp>
      <p:sp>
        <p:nvSpPr>
          <p:cNvPr id="19" name="Segnaposto contenuto 2"/>
          <p:cNvSpPr>
            <a:spLocks noGrp="1"/>
          </p:cNvSpPr>
          <p:nvPr>
            <p:ph idx="15"/>
          </p:nvPr>
        </p:nvSpPr>
        <p:spPr>
          <a:xfrm>
            <a:off x="6186927" y="1100420"/>
            <a:ext cx="5545244" cy="4064443"/>
          </a:xfrm>
        </p:spPr>
        <p:txBody>
          <a:bodyPr lIns="0" tIns="0" rIns="0" bIns="0">
            <a:noAutofit/>
          </a:bodyPr>
          <a:lstStyle>
            <a:lvl1pPr marL="0" indent="0">
              <a:lnSpc>
                <a:spcPct val="134000"/>
              </a:lnSpc>
              <a:buNone/>
              <a:defRPr sz="1600" b="0" i="0">
                <a:solidFill>
                  <a:schemeClr val="tx1"/>
                </a:solidFill>
                <a:latin typeface="Verdana" charset="0"/>
                <a:ea typeface="Verdana" charset="0"/>
                <a:cs typeface="Verdana" charset="0"/>
              </a:defRPr>
            </a:lvl1pPr>
            <a:lvl2pPr marL="457200" indent="0">
              <a:buNone/>
              <a:defRPr sz="1600" b="0" i="0">
                <a:solidFill>
                  <a:schemeClr val="tx1"/>
                </a:solidFill>
                <a:latin typeface="Verdana" charset="0"/>
                <a:ea typeface="Verdana" charset="0"/>
                <a:cs typeface="Verdana" charset="0"/>
              </a:defRPr>
            </a:lvl2pPr>
            <a:lvl3pPr marL="914400" indent="0">
              <a:buNone/>
              <a:defRPr sz="1600" b="0" i="0">
                <a:solidFill>
                  <a:schemeClr val="tx1"/>
                </a:solidFill>
                <a:latin typeface="Verdana" charset="0"/>
                <a:ea typeface="Verdana" charset="0"/>
                <a:cs typeface="Verdana" charset="0"/>
              </a:defRPr>
            </a:lvl3pPr>
            <a:lvl4pPr marL="1371600" indent="0">
              <a:buNone/>
              <a:defRPr sz="1600" b="0" i="0">
                <a:solidFill>
                  <a:schemeClr val="tx1"/>
                </a:solidFill>
                <a:latin typeface="Verdana" charset="0"/>
                <a:ea typeface="Verdana" charset="0"/>
                <a:cs typeface="Verdana" charset="0"/>
              </a:defRPr>
            </a:lvl4pPr>
            <a:lvl5pPr marL="1828800" indent="0">
              <a:buNone/>
              <a:defRPr sz="1600" b="0" i="0">
                <a:solidFill>
                  <a:schemeClr val="tx1"/>
                </a:solidFill>
                <a:latin typeface="Verdana" charset="0"/>
                <a:ea typeface="Verdana" charset="0"/>
                <a:cs typeface="Verdana" charset="0"/>
              </a:defRPr>
            </a:lvl5pPr>
          </a:lstStyle>
          <a:p>
            <a:pPr lvl="0"/>
            <a:r>
              <a:rPr lang="it-IT" dirty="0"/>
              <a:t>Fare clic per modificare gli stili del testo dello schema</a:t>
            </a:r>
          </a:p>
        </p:txBody>
      </p:sp>
      <p:sp>
        <p:nvSpPr>
          <p:cNvPr id="16" name="Rettangolo 15"/>
          <p:cNvSpPr/>
          <p:nvPr userDrawn="1"/>
        </p:nvSpPr>
        <p:spPr>
          <a:xfrm>
            <a:off x="466355" y="5793902"/>
            <a:ext cx="401196" cy="855888"/>
          </a:xfrm>
          <a:prstGeom prst="rect">
            <a:avLst/>
          </a:prstGeom>
          <a:solidFill>
            <a:srgbClr val="002E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7" name="Immagine 16"/>
          <p:cNvPicPr>
            <a:picLocks noChangeAspect="1"/>
          </p:cNvPicPr>
          <p:nvPr userDrawn="1"/>
        </p:nvPicPr>
        <p:blipFill>
          <a:blip r:embed="rId2"/>
          <a:stretch>
            <a:fillRect/>
          </a:stretch>
        </p:blipFill>
        <p:spPr>
          <a:xfrm>
            <a:off x="524918" y="5847087"/>
            <a:ext cx="285543" cy="57700"/>
          </a:xfrm>
          <a:prstGeom prst="rect">
            <a:avLst/>
          </a:prstGeom>
        </p:spPr>
      </p:pic>
    </p:spTree>
    <p:extLst>
      <p:ext uri="{BB962C8B-B14F-4D97-AF65-F5344CB8AC3E}">
        <p14:creationId xmlns:p14="http://schemas.microsoft.com/office/powerpoint/2010/main" val="17892076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paratore 1">
    <p:spTree>
      <p:nvGrpSpPr>
        <p:cNvPr id="1" name=""/>
        <p:cNvGrpSpPr/>
        <p:nvPr/>
      </p:nvGrpSpPr>
      <p:grpSpPr>
        <a:xfrm>
          <a:off x="0" y="0"/>
          <a:ext cx="0" cy="0"/>
          <a:chOff x="0" y="0"/>
          <a:chExt cx="0" cy="0"/>
        </a:xfrm>
      </p:grpSpPr>
      <p:sp>
        <p:nvSpPr>
          <p:cNvPr id="6" name="Titolo 1"/>
          <p:cNvSpPr>
            <a:spLocks noGrp="1"/>
          </p:cNvSpPr>
          <p:nvPr>
            <p:ph type="title" hasCustomPrompt="1"/>
          </p:nvPr>
        </p:nvSpPr>
        <p:spPr>
          <a:xfrm>
            <a:off x="470883" y="3299514"/>
            <a:ext cx="11261295" cy="694416"/>
          </a:xfrm>
        </p:spPr>
        <p:txBody>
          <a:bodyPr lIns="0" tIns="0" rIns="0" bIns="0" anchor="t" anchorCtr="0">
            <a:noAutofit/>
          </a:bodyPr>
          <a:lstStyle>
            <a:lvl1pPr>
              <a:defRPr sz="2000" baseline="0">
                <a:solidFill>
                  <a:schemeClr val="bg1"/>
                </a:solidFill>
                <a:latin typeface="Verdana" charset="0"/>
                <a:ea typeface="Verdana" charset="0"/>
                <a:cs typeface="Verdana" charset="0"/>
              </a:defRPr>
            </a:lvl1pPr>
          </a:lstStyle>
          <a:p>
            <a:r>
              <a:rPr lang="it-IT" dirty="0"/>
              <a:t>FARE CLIC PER INSERIRE TITOLO SEZIONE</a:t>
            </a:r>
            <a:br>
              <a:rPr lang="it-IT" dirty="0"/>
            </a:br>
            <a:r>
              <a:rPr lang="it-IT" dirty="0"/>
              <a:t>Sottotitolo sezione</a:t>
            </a:r>
          </a:p>
        </p:txBody>
      </p:sp>
    </p:spTree>
    <p:extLst>
      <p:ext uri="{BB962C8B-B14F-4D97-AF65-F5344CB8AC3E}">
        <p14:creationId xmlns:p14="http://schemas.microsoft.com/office/powerpoint/2010/main" val="604250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paratore 2">
    <p:spTree>
      <p:nvGrpSpPr>
        <p:cNvPr id="1" name=""/>
        <p:cNvGrpSpPr/>
        <p:nvPr/>
      </p:nvGrpSpPr>
      <p:grpSpPr>
        <a:xfrm>
          <a:off x="0" y="0"/>
          <a:ext cx="0" cy="0"/>
          <a:chOff x="0" y="0"/>
          <a:chExt cx="0" cy="0"/>
        </a:xfrm>
      </p:grpSpPr>
      <p:sp>
        <p:nvSpPr>
          <p:cNvPr id="6" name="Titolo 1"/>
          <p:cNvSpPr>
            <a:spLocks noGrp="1"/>
          </p:cNvSpPr>
          <p:nvPr>
            <p:ph type="title" hasCustomPrompt="1"/>
          </p:nvPr>
        </p:nvSpPr>
        <p:spPr>
          <a:xfrm>
            <a:off x="470883" y="3299514"/>
            <a:ext cx="11261295" cy="694416"/>
          </a:xfrm>
        </p:spPr>
        <p:txBody>
          <a:bodyPr lIns="0" tIns="0" rIns="0" bIns="0" anchor="t" anchorCtr="0">
            <a:noAutofit/>
          </a:bodyPr>
          <a:lstStyle>
            <a:lvl1pPr>
              <a:defRPr sz="2000" baseline="0">
                <a:solidFill>
                  <a:srgbClr val="002E5D"/>
                </a:solidFill>
                <a:latin typeface="Verdana" charset="0"/>
                <a:ea typeface="Verdana" charset="0"/>
                <a:cs typeface="Verdana" charset="0"/>
              </a:defRPr>
            </a:lvl1pPr>
          </a:lstStyle>
          <a:p>
            <a:r>
              <a:rPr lang="it-IT" dirty="0"/>
              <a:t>FARE CLIC PER INSERIRE TITOLO SEZIONE</a:t>
            </a:r>
            <a:br>
              <a:rPr lang="it-IT" dirty="0"/>
            </a:br>
            <a:r>
              <a:rPr lang="it-IT" dirty="0"/>
              <a:t>Sottotitolo sezione</a:t>
            </a:r>
          </a:p>
        </p:txBody>
      </p:sp>
    </p:spTree>
    <p:extLst>
      <p:ext uri="{BB962C8B-B14F-4D97-AF65-F5344CB8AC3E}">
        <p14:creationId xmlns:p14="http://schemas.microsoft.com/office/powerpoint/2010/main" val="3389204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uota 1">
    <p:spTree>
      <p:nvGrpSpPr>
        <p:cNvPr id="1" name=""/>
        <p:cNvGrpSpPr/>
        <p:nvPr/>
      </p:nvGrpSpPr>
      <p:grpSpPr>
        <a:xfrm>
          <a:off x="0" y="0"/>
          <a:ext cx="0" cy="0"/>
          <a:chOff x="0" y="0"/>
          <a:chExt cx="0" cy="0"/>
        </a:xfrm>
      </p:grpSpPr>
      <p:sp>
        <p:nvSpPr>
          <p:cNvPr id="8" name="Rettangolo 7"/>
          <p:cNvSpPr/>
          <p:nvPr userDrawn="1"/>
        </p:nvSpPr>
        <p:spPr>
          <a:xfrm>
            <a:off x="0" y="6222201"/>
            <a:ext cx="12192000" cy="635809"/>
          </a:xfrm>
          <a:prstGeom prst="rect">
            <a:avLst/>
          </a:prstGeom>
          <a:solidFill>
            <a:srgbClr val="284E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Segnaposto data 2"/>
          <p:cNvSpPr>
            <a:spLocks noGrp="1"/>
          </p:cNvSpPr>
          <p:nvPr>
            <p:ph type="dt" sz="half" idx="10"/>
          </p:nvPr>
        </p:nvSpPr>
        <p:spPr>
          <a:xfrm>
            <a:off x="8639509" y="6474041"/>
            <a:ext cx="1442871" cy="365125"/>
          </a:xfrm>
          <a:prstGeom prst="rect">
            <a:avLst/>
          </a:prstGeom>
        </p:spPr>
        <p:txBody>
          <a:bodyPr wrap="none" lIns="0" tIns="0" rIns="0" bIns="0"/>
          <a:lstStyle>
            <a:lvl1pPr algn="r">
              <a:defRPr sz="1000" b="0" i="0">
                <a:solidFill>
                  <a:schemeClr val="bg1"/>
                </a:solidFill>
                <a:latin typeface="Verdana" charset="0"/>
                <a:ea typeface="Verdana" charset="0"/>
                <a:cs typeface="Verdana" charset="0"/>
              </a:defRPr>
            </a:lvl1pPr>
          </a:lstStyle>
          <a:p>
            <a:fld id="{4CF006FD-0253-AB47-8523-FCF5F5FBADF9}" type="datetime1">
              <a:rPr lang="it-IT" smtClean="0"/>
              <a:pPr/>
              <a:t>02/05/2024</a:t>
            </a:fld>
            <a:endParaRPr lang="it-IT" dirty="0"/>
          </a:p>
        </p:txBody>
      </p:sp>
      <p:sp>
        <p:nvSpPr>
          <p:cNvPr id="13" name="Segnaposto numero diapositiva 4"/>
          <p:cNvSpPr>
            <a:spLocks noGrp="1"/>
          </p:cNvSpPr>
          <p:nvPr>
            <p:ph type="sldNum" sz="quarter" idx="12"/>
          </p:nvPr>
        </p:nvSpPr>
        <p:spPr>
          <a:xfrm>
            <a:off x="10266511" y="6474041"/>
            <a:ext cx="1453055" cy="365125"/>
          </a:xfrm>
          <a:prstGeom prst="rect">
            <a:avLst/>
          </a:prstGeom>
        </p:spPr>
        <p:txBody>
          <a:bodyPr lIns="0" tIns="0" rIns="0" bIns="0"/>
          <a:lstStyle>
            <a:lvl1pPr algn="r">
              <a:defRPr sz="1000" b="0" i="0">
                <a:solidFill>
                  <a:schemeClr val="bg1">
                    <a:lumMod val="95000"/>
                  </a:schemeClr>
                </a:solidFill>
                <a:latin typeface="Verdana" charset="0"/>
                <a:ea typeface="Verdana" charset="0"/>
                <a:cs typeface="Verdana" charset="0"/>
              </a:defRPr>
            </a:lvl1pPr>
          </a:lstStyle>
          <a:p>
            <a:fld id="{03E89E2B-7837-6B45-9BB2-CC8B24B0904A}" type="slidenum">
              <a:rPr lang="it-IT" smtClean="0"/>
              <a:pPr/>
              <a:t>‹N›</a:t>
            </a:fld>
            <a:endParaRPr lang="it-IT" dirty="0"/>
          </a:p>
        </p:txBody>
      </p:sp>
      <p:sp>
        <p:nvSpPr>
          <p:cNvPr id="14" name="Segnaposto contenuto 11"/>
          <p:cNvSpPr>
            <a:spLocks noGrp="1"/>
          </p:cNvSpPr>
          <p:nvPr>
            <p:ph sz="quarter" idx="14" hasCustomPrompt="1"/>
          </p:nvPr>
        </p:nvSpPr>
        <p:spPr>
          <a:xfrm>
            <a:off x="1281377" y="5793902"/>
            <a:ext cx="645579" cy="404394"/>
          </a:xfrm>
        </p:spPr>
        <p:txBody>
          <a:bodyPr>
            <a:noAutofit/>
          </a:bodyPr>
          <a:lstStyle>
            <a:lvl1pPr marL="0" indent="0">
              <a:buNone/>
              <a:defRPr sz="1000" baseline="0"/>
            </a:lvl1pPr>
          </a:lstStyle>
          <a:p>
            <a:pPr lvl="0"/>
            <a:r>
              <a:rPr lang="it-IT" dirty="0"/>
              <a:t>Fare clic per inserire logo partner</a:t>
            </a:r>
          </a:p>
        </p:txBody>
      </p:sp>
      <p:sp>
        <p:nvSpPr>
          <p:cNvPr id="15" name="Segnaposto testo 4"/>
          <p:cNvSpPr>
            <a:spLocks noGrp="1"/>
          </p:cNvSpPr>
          <p:nvPr>
            <p:ph type="body" sz="quarter" idx="15" hasCustomPrompt="1"/>
          </p:nvPr>
        </p:nvSpPr>
        <p:spPr>
          <a:xfrm>
            <a:off x="2091083" y="6473835"/>
            <a:ext cx="6364288" cy="231775"/>
          </a:xfrm>
        </p:spPr>
        <p:txBody>
          <a:bodyPr wrap="none" lIns="0" tIns="0" rIns="0" bIns="0">
            <a:noAutofit/>
          </a:bodyPr>
          <a:lstStyle>
            <a:lvl1pPr marL="0" indent="0">
              <a:buNone/>
              <a:defRPr sz="1000" b="0" i="0" baseline="0">
                <a:solidFill>
                  <a:schemeClr val="bg1">
                    <a:lumMod val="95000"/>
                  </a:schemeClr>
                </a:solidFill>
                <a:latin typeface="Verdana" charset="0"/>
                <a:ea typeface="Verdana" charset="0"/>
                <a:cs typeface="Verdana" charset="0"/>
              </a:defRPr>
            </a:lvl1pPr>
            <a:lvl2pPr marL="457200" indent="0">
              <a:buNone/>
              <a:defRPr sz="1000" b="0" i="0">
                <a:latin typeface="Verdana" charset="0"/>
                <a:ea typeface="Verdana" charset="0"/>
                <a:cs typeface="Verdana" charset="0"/>
              </a:defRPr>
            </a:lvl2pPr>
            <a:lvl3pPr marL="914400" indent="0">
              <a:buNone/>
              <a:defRPr sz="1000" b="0" i="0">
                <a:latin typeface="Verdana" charset="0"/>
                <a:ea typeface="Verdana" charset="0"/>
                <a:cs typeface="Verdana" charset="0"/>
              </a:defRPr>
            </a:lvl3pPr>
            <a:lvl4pPr marL="1371600" indent="0">
              <a:buNone/>
              <a:defRPr sz="1000" b="0" i="0">
                <a:latin typeface="Verdana" charset="0"/>
                <a:ea typeface="Verdana" charset="0"/>
                <a:cs typeface="Verdana" charset="0"/>
              </a:defRPr>
            </a:lvl4pPr>
            <a:lvl5pPr marL="1828800" indent="0">
              <a:buNone/>
              <a:defRPr sz="1000" b="0" i="0">
                <a:latin typeface="Verdana" charset="0"/>
                <a:ea typeface="Verdana" charset="0"/>
                <a:cs typeface="Verdana" charset="0"/>
              </a:defRPr>
            </a:lvl5pPr>
          </a:lstStyle>
          <a:p>
            <a:pPr lvl="0"/>
            <a:r>
              <a:rPr lang="it-IT"/>
              <a:t>FARE CLIC PER INSERIRE </a:t>
            </a:r>
            <a:r>
              <a:rPr lang="it-IT" dirty="0"/>
              <a:t>IL TITOLO DELLA PRESENTAZIONE</a:t>
            </a:r>
          </a:p>
        </p:txBody>
      </p:sp>
      <p:sp>
        <p:nvSpPr>
          <p:cNvPr id="16" name="Rettangolo 15"/>
          <p:cNvSpPr/>
          <p:nvPr userDrawn="1"/>
        </p:nvSpPr>
        <p:spPr>
          <a:xfrm>
            <a:off x="466355" y="5793902"/>
            <a:ext cx="401196" cy="855888"/>
          </a:xfrm>
          <a:prstGeom prst="rect">
            <a:avLst/>
          </a:prstGeom>
          <a:solidFill>
            <a:srgbClr val="002E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7" name="Immagine 16"/>
          <p:cNvPicPr>
            <a:picLocks noChangeAspect="1"/>
          </p:cNvPicPr>
          <p:nvPr userDrawn="1"/>
        </p:nvPicPr>
        <p:blipFill>
          <a:blip r:embed="rId2"/>
          <a:stretch>
            <a:fillRect/>
          </a:stretch>
        </p:blipFill>
        <p:spPr>
          <a:xfrm>
            <a:off x="524918" y="5847087"/>
            <a:ext cx="285543" cy="57700"/>
          </a:xfrm>
          <a:prstGeom prst="rect">
            <a:avLst/>
          </a:prstGeom>
        </p:spPr>
      </p:pic>
    </p:spTree>
    <p:extLst>
      <p:ext uri="{BB962C8B-B14F-4D97-AF65-F5344CB8AC3E}">
        <p14:creationId xmlns:p14="http://schemas.microsoft.com/office/powerpoint/2010/main" val="21463095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uota 2">
    <p:spTree>
      <p:nvGrpSpPr>
        <p:cNvPr id="1" name=""/>
        <p:cNvGrpSpPr/>
        <p:nvPr/>
      </p:nvGrpSpPr>
      <p:grpSpPr>
        <a:xfrm>
          <a:off x="0" y="0"/>
          <a:ext cx="0" cy="0"/>
          <a:chOff x="0" y="0"/>
          <a:chExt cx="0" cy="0"/>
        </a:xfrm>
      </p:grpSpPr>
      <p:sp>
        <p:nvSpPr>
          <p:cNvPr id="16" name="Rettangolo 15"/>
          <p:cNvSpPr/>
          <p:nvPr userDrawn="1"/>
        </p:nvSpPr>
        <p:spPr>
          <a:xfrm>
            <a:off x="0" y="6222201"/>
            <a:ext cx="12192000" cy="635809"/>
          </a:xfrm>
          <a:prstGeom prst="rect">
            <a:avLst/>
          </a:prstGeom>
          <a:solidFill>
            <a:srgbClr val="D9D9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Segnaposto data 2"/>
          <p:cNvSpPr>
            <a:spLocks noGrp="1"/>
          </p:cNvSpPr>
          <p:nvPr>
            <p:ph type="dt" sz="half" idx="10"/>
          </p:nvPr>
        </p:nvSpPr>
        <p:spPr>
          <a:xfrm>
            <a:off x="8639509" y="6474041"/>
            <a:ext cx="1442871" cy="365125"/>
          </a:xfrm>
          <a:prstGeom prst="rect">
            <a:avLst/>
          </a:prstGeom>
        </p:spPr>
        <p:txBody>
          <a:bodyPr wrap="none" lIns="0" tIns="0" rIns="0" bIns="0"/>
          <a:lstStyle>
            <a:lvl1pPr algn="r">
              <a:defRPr sz="1000" b="0" i="0">
                <a:solidFill>
                  <a:srgbClr val="002E5D"/>
                </a:solidFill>
                <a:latin typeface="Verdana" charset="0"/>
                <a:ea typeface="Verdana" charset="0"/>
                <a:cs typeface="Verdana" charset="0"/>
              </a:defRPr>
            </a:lvl1pPr>
          </a:lstStyle>
          <a:p>
            <a:fld id="{4CF006FD-0253-AB47-8523-FCF5F5FBADF9}" type="datetime1">
              <a:rPr lang="it-IT" smtClean="0"/>
              <a:t>02/05/2024</a:t>
            </a:fld>
            <a:endParaRPr lang="it-IT" dirty="0"/>
          </a:p>
        </p:txBody>
      </p:sp>
      <p:sp>
        <p:nvSpPr>
          <p:cNvPr id="21" name="Segnaposto numero diapositiva 4"/>
          <p:cNvSpPr>
            <a:spLocks noGrp="1"/>
          </p:cNvSpPr>
          <p:nvPr>
            <p:ph type="sldNum" sz="quarter" idx="12"/>
          </p:nvPr>
        </p:nvSpPr>
        <p:spPr>
          <a:xfrm>
            <a:off x="10266511" y="6474041"/>
            <a:ext cx="1453055" cy="365125"/>
          </a:xfrm>
          <a:prstGeom prst="rect">
            <a:avLst/>
          </a:prstGeom>
        </p:spPr>
        <p:txBody>
          <a:bodyPr lIns="0" tIns="0" rIns="0" bIns="0"/>
          <a:lstStyle>
            <a:lvl1pPr algn="r">
              <a:defRPr sz="1000" b="0" i="0">
                <a:solidFill>
                  <a:srgbClr val="002E5D"/>
                </a:solidFill>
                <a:latin typeface="Verdana" charset="0"/>
                <a:ea typeface="Verdana" charset="0"/>
                <a:cs typeface="Verdana" charset="0"/>
              </a:defRPr>
            </a:lvl1pPr>
          </a:lstStyle>
          <a:p>
            <a:fld id="{03E89E2B-7837-6B45-9BB2-CC8B24B0904A}" type="slidenum">
              <a:rPr lang="it-IT" smtClean="0"/>
              <a:pPr/>
              <a:t>‹N›</a:t>
            </a:fld>
            <a:endParaRPr lang="it-IT" dirty="0"/>
          </a:p>
        </p:txBody>
      </p:sp>
      <p:sp>
        <p:nvSpPr>
          <p:cNvPr id="22" name="Segnaposto contenuto 11"/>
          <p:cNvSpPr>
            <a:spLocks noGrp="1"/>
          </p:cNvSpPr>
          <p:nvPr>
            <p:ph sz="quarter" idx="13" hasCustomPrompt="1"/>
          </p:nvPr>
        </p:nvSpPr>
        <p:spPr>
          <a:xfrm>
            <a:off x="1281377" y="5793902"/>
            <a:ext cx="645579" cy="404394"/>
          </a:xfrm>
        </p:spPr>
        <p:txBody>
          <a:bodyPr>
            <a:noAutofit/>
          </a:bodyPr>
          <a:lstStyle>
            <a:lvl1pPr marL="0" indent="0">
              <a:buNone/>
              <a:defRPr sz="1000" baseline="0"/>
            </a:lvl1pPr>
          </a:lstStyle>
          <a:p>
            <a:pPr lvl="0"/>
            <a:r>
              <a:rPr lang="it-IT" dirty="0"/>
              <a:t>Fare clic per inserire logo partner</a:t>
            </a:r>
          </a:p>
        </p:txBody>
      </p:sp>
      <p:sp>
        <p:nvSpPr>
          <p:cNvPr id="23" name="Segnaposto testo 4"/>
          <p:cNvSpPr>
            <a:spLocks noGrp="1"/>
          </p:cNvSpPr>
          <p:nvPr>
            <p:ph type="body" sz="quarter" idx="14" hasCustomPrompt="1"/>
          </p:nvPr>
        </p:nvSpPr>
        <p:spPr>
          <a:xfrm>
            <a:off x="2091083" y="6473835"/>
            <a:ext cx="6364288" cy="231775"/>
          </a:xfrm>
        </p:spPr>
        <p:txBody>
          <a:bodyPr wrap="none" lIns="0" tIns="0" rIns="0" bIns="0">
            <a:noAutofit/>
          </a:bodyPr>
          <a:lstStyle>
            <a:lvl1pPr marL="0" indent="0">
              <a:buNone/>
              <a:defRPr sz="1000" b="0" i="0" baseline="0">
                <a:solidFill>
                  <a:srgbClr val="002E5D"/>
                </a:solidFill>
                <a:latin typeface="Verdana" charset="0"/>
                <a:ea typeface="Verdana" charset="0"/>
                <a:cs typeface="Verdana" charset="0"/>
              </a:defRPr>
            </a:lvl1pPr>
            <a:lvl2pPr marL="457200" indent="0">
              <a:buNone/>
              <a:defRPr sz="1000" b="0" i="0">
                <a:latin typeface="Verdana" charset="0"/>
                <a:ea typeface="Verdana" charset="0"/>
                <a:cs typeface="Verdana" charset="0"/>
              </a:defRPr>
            </a:lvl2pPr>
            <a:lvl3pPr marL="914400" indent="0">
              <a:buNone/>
              <a:defRPr sz="1000" b="0" i="0">
                <a:latin typeface="Verdana" charset="0"/>
                <a:ea typeface="Verdana" charset="0"/>
                <a:cs typeface="Verdana" charset="0"/>
              </a:defRPr>
            </a:lvl3pPr>
            <a:lvl4pPr marL="1371600" indent="0">
              <a:buNone/>
              <a:defRPr sz="1000" b="0" i="0">
                <a:latin typeface="Verdana" charset="0"/>
                <a:ea typeface="Verdana" charset="0"/>
                <a:cs typeface="Verdana" charset="0"/>
              </a:defRPr>
            </a:lvl4pPr>
            <a:lvl5pPr marL="1828800" indent="0">
              <a:buNone/>
              <a:defRPr sz="1000" b="0" i="0">
                <a:latin typeface="Verdana" charset="0"/>
                <a:ea typeface="Verdana" charset="0"/>
                <a:cs typeface="Verdana" charset="0"/>
              </a:defRPr>
            </a:lvl5pPr>
          </a:lstStyle>
          <a:p>
            <a:pPr lvl="0"/>
            <a:r>
              <a:rPr lang="it-IT" dirty="0"/>
              <a:t>FARE CLIC PER INSERIRE IL TITOLO DELLA PRESENTAZIONE</a:t>
            </a:r>
          </a:p>
        </p:txBody>
      </p:sp>
      <p:sp>
        <p:nvSpPr>
          <p:cNvPr id="10" name="Rettangolo 9"/>
          <p:cNvSpPr/>
          <p:nvPr userDrawn="1"/>
        </p:nvSpPr>
        <p:spPr>
          <a:xfrm>
            <a:off x="466355" y="5793902"/>
            <a:ext cx="401196" cy="855888"/>
          </a:xfrm>
          <a:prstGeom prst="rect">
            <a:avLst/>
          </a:prstGeom>
          <a:solidFill>
            <a:srgbClr val="002E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1" name="Immagine 10"/>
          <p:cNvPicPr>
            <a:picLocks noChangeAspect="1"/>
          </p:cNvPicPr>
          <p:nvPr userDrawn="1"/>
        </p:nvPicPr>
        <p:blipFill>
          <a:blip r:embed="rId2"/>
          <a:stretch>
            <a:fillRect/>
          </a:stretch>
        </p:blipFill>
        <p:spPr>
          <a:xfrm>
            <a:off x="524918" y="5847087"/>
            <a:ext cx="285543" cy="57700"/>
          </a:xfrm>
          <a:prstGeom prst="rect">
            <a:avLst/>
          </a:prstGeom>
        </p:spPr>
      </p:pic>
    </p:spTree>
    <p:extLst>
      <p:ext uri="{BB962C8B-B14F-4D97-AF65-F5344CB8AC3E}">
        <p14:creationId xmlns:p14="http://schemas.microsoft.com/office/powerpoint/2010/main" val="5200844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olo e contenuto 1">
    <p:spTree>
      <p:nvGrpSpPr>
        <p:cNvPr id="1" name=""/>
        <p:cNvGrpSpPr/>
        <p:nvPr/>
      </p:nvGrpSpPr>
      <p:grpSpPr>
        <a:xfrm>
          <a:off x="0" y="0"/>
          <a:ext cx="0" cy="0"/>
          <a:chOff x="0" y="0"/>
          <a:chExt cx="0" cy="0"/>
        </a:xfrm>
      </p:grpSpPr>
      <p:sp>
        <p:nvSpPr>
          <p:cNvPr id="6" name="Rettangolo 5"/>
          <p:cNvSpPr/>
          <p:nvPr userDrawn="1"/>
        </p:nvSpPr>
        <p:spPr>
          <a:xfrm>
            <a:off x="0" y="6222191"/>
            <a:ext cx="12192000" cy="635809"/>
          </a:xfrm>
          <a:prstGeom prst="rect">
            <a:avLst/>
          </a:prstGeom>
          <a:solidFill>
            <a:srgbClr val="284E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6"/>
          <p:cNvSpPr/>
          <p:nvPr userDrawn="1"/>
        </p:nvSpPr>
        <p:spPr>
          <a:xfrm>
            <a:off x="466353" y="5793902"/>
            <a:ext cx="401196" cy="855888"/>
          </a:xfrm>
          <a:prstGeom prst="rect">
            <a:avLst/>
          </a:prstGeom>
          <a:solidFill>
            <a:srgbClr val="002E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8" name="Immagine 7"/>
          <p:cNvPicPr>
            <a:picLocks noChangeAspect="1"/>
          </p:cNvPicPr>
          <p:nvPr userDrawn="1"/>
        </p:nvPicPr>
        <p:blipFill>
          <a:blip r:embed="rId2"/>
          <a:stretch>
            <a:fillRect/>
          </a:stretch>
        </p:blipFill>
        <p:spPr>
          <a:xfrm>
            <a:off x="524911" y="5847087"/>
            <a:ext cx="285543" cy="57700"/>
          </a:xfrm>
          <a:prstGeom prst="rect">
            <a:avLst/>
          </a:prstGeom>
        </p:spPr>
      </p:pic>
      <p:sp>
        <p:nvSpPr>
          <p:cNvPr id="3" name="Segnaposto contenuto 2"/>
          <p:cNvSpPr>
            <a:spLocks noGrp="1"/>
          </p:cNvSpPr>
          <p:nvPr userDrawn="1">
            <p:ph idx="1"/>
          </p:nvPr>
        </p:nvSpPr>
        <p:spPr>
          <a:xfrm>
            <a:off x="458265" y="1100410"/>
            <a:ext cx="11261294" cy="4055789"/>
          </a:xfrm>
        </p:spPr>
        <p:txBody>
          <a:bodyPr lIns="0" tIns="0" rIns="0" bIns="0">
            <a:noAutofit/>
          </a:bodyPr>
          <a:lstStyle>
            <a:lvl1pPr>
              <a:lnSpc>
                <a:spcPct val="134000"/>
              </a:lnSpc>
              <a:defRPr sz="1600" b="0" i="0">
                <a:solidFill>
                  <a:schemeClr val="tx1"/>
                </a:solidFill>
                <a:latin typeface="Verdana" charset="0"/>
                <a:ea typeface="Verdana" charset="0"/>
                <a:cs typeface="Verdana" charset="0"/>
              </a:defRPr>
            </a:lvl1pPr>
            <a:lvl2pPr>
              <a:lnSpc>
                <a:spcPct val="134000"/>
              </a:lnSpc>
              <a:defRPr sz="1400" b="0" i="0">
                <a:solidFill>
                  <a:schemeClr val="tx1"/>
                </a:solidFill>
                <a:latin typeface="Verdana" charset="0"/>
                <a:ea typeface="Verdana" charset="0"/>
                <a:cs typeface="Verdana" charset="0"/>
              </a:defRPr>
            </a:lvl2pPr>
            <a:lvl3pPr>
              <a:lnSpc>
                <a:spcPct val="134000"/>
              </a:lnSpc>
              <a:defRPr sz="1200" b="0" i="0">
                <a:solidFill>
                  <a:schemeClr val="tx1"/>
                </a:solidFill>
                <a:latin typeface="Verdana" charset="0"/>
                <a:ea typeface="Verdana" charset="0"/>
                <a:cs typeface="Verdana" charset="0"/>
              </a:defRPr>
            </a:lvl3pPr>
            <a:lvl4pPr>
              <a:lnSpc>
                <a:spcPct val="134000"/>
              </a:lnSpc>
              <a:defRPr sz="1200" b="0" i="0">
                <a:solidFill>
                  <a:schemeClr val="tx1"/>
                </a:solidFill>
                <a:latin typeface="Verdana" charset="0"/>
                <a:ea typeface="Verdana" charset="0"/>
                <a:cs typeface="Verdana" charset="0"/>
              </a:defRPr>
            </a:lvl4pPr>
            <a:lvl5pPr>
              <a:lnSpc>
                <a:spcPct val="134000"/>
              </a:lnSpc>
              <a:defRPr sz="1000" b="0" i="0">
                <a:solidFill>
                  <a:schemeClr val="tx1"/>
                </a:solidFill>
                <a:latin typeface="Verdana" charset="0"/>
                <a:ea typeface="Verdana" charset="0"/>
                <a:cs typeface="Verdana" charset="0"/>
              </a:defRPr>
            </a:lvl5pPr>
          </a:lstStyle>
          <a:p>
            <a:pPr lvl="0"/>
            <a:r>
              <a:rPr lang="it-IT" dirty="0"/>
              <a:t>Fare clic per modificare gli stili del testo dello schema</a:t>
            </a:r>
          </a:p>
          <a:p>
            <a:pPr lvl="1"/>
            <a:r>
              <a:rPr lang="it-IT" dirty="0"/>
              <a:t>Secondo livello</a:t>
            </a:r>
          </a:p>
          <a:p>
            <a:pPr lvl="2"/>
            <a:r>
              <a:rPr lang="it-IT" dirty="0"/>
              <a:t>Terzo livello</a:t>
            </a:r>
          </a:p>
        </p:txBody>
      </p:sp>
      <p:sp>
        <p:nvSpPr>
          <p:cNvPr id="5" name="Segnaposto testo 4"/>
          <p:cNvSpPr>
            <a:spLocks noGrp="1"/>
          </p:cNvSpPr>
          <p:nvPr>
            <p:ph type="body" sz="quarter" idx="14" hasCustomPrompt="1"/>
          </p:nvPr>
        </p:nvSpPr>
        <p:spPr>
          <a:xfrm>
            <a:off x="2091083" y="6473825"/>
            <a:ext cx="6364288" cy="231775"/>
          </a:xfrm>
        </p:spPr>
        <p:txBody>
          <a:bodyPr wrap="none" lIns="0" tIns="0" rIns="0" bIns="0">
            <a:noAutofit/>
          </a:bodyPr>
          <a:lstStyle>
            <a:lvl1pPr marL="0" indent="0">
              <a:buNone/>
              <a:defRPr sz="1000" b="0" i="0" baseline="0">
                <a:solidFill>
                  <a:schemeClr val="bg1">
                    <a:lumMod val="95000"/>
                  </a:schemeClr>
                </a:solidFill>
                <a:latin typeface="Verdana" charset="0"/>
                <a:ea typeface="Verdana" charset="0"/>
                <a:cs typeface="Verdana" charset="0"/>
              </a:defRPr>
            </a:lvl1pPr>
            <a:lvl2pPr marL="457200" indent="0">
              <a:buNone/>
              <a:defRPr sz="1000" b="0" i="0">
                <a:latin typeface="Verdana" charset="0"/>
                <a:ea typeface="Verdana" charset="0"/>
                <a:cs typeface="Verdana" charset="0"/>
              </a:defRPr>
            </a:lvl2pPr>
            <a:lvl3pPr marL="914400" indent="0">
              <a:buNone/>
              <a:defRPr sz="1000" b="0" i="0">
                <a:latin typeface="Verdana" charset="0"/>
                <a:ea typeface="Verdana" charset="0"/>
                <a:cs typeface="Verdana" charset="0"/>
              </a:defRPr>
            </a:lvl3pPr>
            <a:lvl4pPr marL="1371600" indent="0">
              <a:buNone/>
              <a:defRPr sz="1000" b="0" i="0">
                <a:latin typeface="Verdana" charset="0"/>
                <a:ea typeface="Verdana" charset="0"/>
                <a:cs typeface="Verdana" charset="0"/>
              </a:defRPr>
            </a:lvl4pPr>
            <a:lvl5pPr marL="1828800" indent="0">
              <a:buNone/>
              <a:defRPr sz="1000" b="0" i="0">
                <a:latin typeface="Verdana" charset="0"/>
                <a:ea typeface="Verdana" charset="0"/>
                <a:cs typeface="Verdana" charset="0"/>
              </a:defRPr>
            </a:lvl5pPr>
          </a:lstStyle>
          <a:p>
            <a:pPr lvl="0"/>
            <a:r>
              <a:rPr lang="it-IT" dirty="0"/>
              <a:t>Direzione Centrale Prevenzione</a:t>
            </a:r>
          </a:p>
        </p:txBody>
      </p:sp>
      <p:sp>
        <p:nvSpPr>
          <p:cNvPr id="14" name="Titolo 13"/>
          <p:cNvSpPr>
            <a:spLocks noGrp="1"/>
          </p:cNvSpPr>
          <p:nvPr>
            <p:ph type="title" hasCustomPrompt="1"/>
          </p:nvPr>
        </p:nvSpPr>
        <p:spPr>
          <a:xfrm>
            <a:off x="458265" y="353085"/>
            <a:ext cx="10895535" cy="539115"/>
          </a:xfrm>
        </p:spPr>
        <p:txBody>
          <a:bodyPr vert="horz" lIns="0" tIns="0" rIns="0" bIns="0" rtlCol="0" anchor="t" anchorCtr="0">
            <a:noAutofit/>
          </a:bodyPr>
          <a:lstStyle>
            <a:lvl1pPr>
              <a:defRPr lang="it-IT" sz="2000" baseline="0">
                <a:solidFill>
                  <a:srgbClr val="002E5D"/>
                </a:solidFill>
                <a:latin typeface="Verdana" charset="0"/>
                <a:ea typeface="Verdana" charset="0"/>
                <a:cs typeface="Verdana" charset="0"/>
              </a:defRPr>
            </a:lvl1pPr>
          </a:lstStyle>
          <a:p>
            <a:pPr lvl="0"/>
            <a:r>
              <a:rPr lang="it-IT" dirty="0"/>
              <a:t>FARE CLIC PER INSERIRE TITOLO SLIDE</a:t>
            </a:r>
            <a:br>
              <a:rPr lang="it-IT" dirty="0"/>
            </a:br>
            <a:r>
              <a:rPr lang="it-IT" dirty="0"/>
              <a:t>Sottotitolo slide</a:t>
            </a:r>
          </a:p>
        </p:txBody>
      </p:sp>
    </p:spTree>
    <p:extLst>
      <p:ext uri="{BB962C8B-B14F-4D97-AF65-F5344CB8AC3E}">
        <p14:creationId xmlns:p14="http://schemas.microsoft.com/office/powerpoint/2010/main" val="142095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75C87112-3692-3D8A-6A01-71EF2EC625CC}"/>
              </a:ext>
            </a:extLst>
          </p:cNvPr>
          <p:cNvSpPr>
            <a:spLocks noGrp="1"/>
          </p:cNvSpPr>
          <p:nvPr>
            <p:ph type="dt" sz="half" idx="10"/>
          </p:nvPr>
        </p:nvSpPr>
        <p:spPr/>
        <p:txBody>
          <a:bodyPr/>
          <a:lstStyle/>
          <a:p>
            <a:fld id="{81A5BE12-E9A5-4B6C-A5B9-C31804603549}" type="datetimeFigureOut">
              <a:rPr lang="it-IT" smtClean="0"/>
              <a:t>02/05/2024</a:t>
            </a:fld>
            <a:endParaRPr lang="it-IT"/>
          </a:p>
        </p:txBody>
      </p:sp>
      <p:sp>
        <p:nvSpPr>
          <p:cNvPr id="3" name="Segnaposto piè di pagina 2">
            <a:extLst>
              <a:ext uri="{FF2B5EF4-FFF2-40B4-BE49-F238E27FC236}">
                <a16:creationId xmlns:a16="http://schemas.microsoft.com/office/drawing/2014/main" id="{BB6AFD23-9A2F-A8D1-7ACF-858BCA497E65}"/>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150FD108-848D-0EC0-38E0-548E89E7DEB6}"/>
              </a:ext>
            </a:extLst>
          </p:cNvPr>
          <p:cNvSpPr>
            <a:spLocks noGrp="1"/>
          </p:cNvSpPr>
          <p:nvPr>
            <p:ph type="sldNum" sz="quarter" idx="12"/>
          </p:nvPr>
        </p:nvSpPr>
        <p:spPr/>
        <p:txBody>
          <a:bodyPr/>
          <a:lstStyle/>
          <a:p>
            <a:fld id="{7E76C41C-CF41-44F7-813D-DF5D92205496}" type="slidenum">
              <a:rPr lang="it-IT" smtClean="0"/>
              <a:t>‹N›</a:t>
            </a:fld>
            <a:endParaRPr lang="it-IT"/>
          </a:p>
        </p:txBody>
      </p:sp>
    </p:spTree>
    <p:extLst>
      <p:ext uri="{BB962C8B-B14F-4D97-AF65-F5344CB8AC3E}">
        <p14:creationId xmlns:p14="http://schemas.microsoft.com/office/powerpoint/2010/main" val="6783684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15A20D9-CD18-A9F4-F98E-CD1492D62FE8}"/>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80C8D87E-51A3-F019-FD69-8A2DC1A535BD}"/>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6F41F172-FE70-F814-BF6E-2B0596A1F682}"/>
              </a:ext>
            </a:extLst>
          </p:cNvPr>
          <p:cNvSpPr>
            <a:spLocks noGrp="1"/>
          </p:cNvSpPr>
          <p:nvPr>
            <p:ph type="dt" sz="half" idx="10"/>
          </p:nvPr>
        </p:nvSpPr>
        <p:spPr/>
        <p:txBody>
          <a:bodyPr/>
          <a:lstStyle/>
          <a:p>
            <a:fld id="{81A5BE12-E9A5-4B6C-A5B9-C31804603549}" type="datetimeFigureOut">
              <a:rPr lang="it-IT" smtClean="0"/>
              <a:t>02/05/2024</a:t>
            </a:fld>
            <a:endParaRPr lang="it-IT"/>
          </a:p>
        </p:txBody>
      </p:sp>
      <p:sp>
        <p:nvSpPr>
          <p:cNvPr id="5" name="Segnaposto piè di pagina 4">
            <a:extLst>
              <a:ext uri="{FF2B5EF4-FFF2-40B4-BE49-F238E27FC236}">
                <a16:creationId xmlns:a16="http://schemas.microsoft.com/office/drawing/2014/main" id="{F693AAD0-25FD-2CBD-8D25-D419826E3742}"/>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4E1DFA3D-18E6-AE15-2346-034A7BBC8CC7}"/>
              </a:ext>
            </a:extLst>
          </p:cNvPr>
          <p:cNvSpPr>
            <a:spLocks noGrp="1"/>
          </p:cNvSpPr>
          <p:nvPr>
            <p:ph type="sldNum" sz="quarter" idx="12"/>
          </p:nvPr>
        </p:nvSpPr>
        <p:spPr/>
        <p:txBody>
          <a:bodyPr/>
          <a:lstStyle/>
          <a:p>
            <a:fld id="{7E76C41C-CF41-44F7-813D-DF5D92205496}" type="slidenum">
              <a:rPr lang="it-IT" smtClean="0"/>
              <a:t>‹N›</a:t>
            </a:fld>
            <a:endParaRPr lang="it-IT"/>
          </a:p>
        </p:txBody>
      </p:sp>
    </p:spTree>
    <p:extLst>
      <p:ext uri="{BB962C8B-B14F-4D97-AF65-F5344CB8AC3E}">
        <p14:creationId xmlns:p14="http://schemas.microsoft.com/office/powerpoint/2010/main" val="14289156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Vuota 1">
    <p:spTree>
      <p:nvGrpSpPr>
        <p:cNvPr id="1" name=""/>
        <p:cNvGrpSpPr/>
        <p:nvPr/>
      </p:nvGrpSpPr>
      <p:grpSpPr>
        <a:xfrm>
          <a:off x="0" y="0"/>
          <a:ext cx="0" cy="0"/>
          <a:chOff x="0" y="0"/>
          <a:chExt cx="0" cy="0"/>
        </a:xfrm>
      </p:grpSpPr>
      <p:sp>
        <p:nvSpPr>
          <p:cNvPr id="8" name="Rettangolo 7"/>
          <p:cNvSpPr/>
          <p:nvPr userDrawn="1"/>
        </p:nvSpPr>
        <p:spPr>
          <a:xfrm>
            <a:off x="0" y="6222191"/>
            <a:ext cx="12192000" cy="635809"/>
          </a:xfrm>
          <a:prstGeom prst="rect">
            <a:avLst/>
          </a:prstGeom>
          <a:solidFill>
            <a:srgbClr val="284E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Segnaposto data 2"/>
          <p:cNvSpPr>
            <a:spLocks noGrp="1"/>
          </p:cNvSpPr>
          <p:nvPr>
            <p:ph type="dt" sz="half" idx="10"/>
          </p:nvPr>
        </p:nvSpPr>
        <p:spPr>
          <a:xfrm>
            <a:off x="8639502" y="6474031"/>
            <a:ext cx="1442871" cy="365125"/>
          </a:xfrm>
          <a:prstGeom prst="rect">
            <a:avLst/>
          </a:prstGeom>
        </p:spPr>
        <p:txBody>
          <a:bodyPr wrap="none" lIns="0" tIns="0" rIns="0" bIns="0"/>
          <a:lstStyle>
            <a:lvl1pPr algn="r">
              <a:defRPr sz="1000" b="0" i="0">
                <a:solidFill>
                  <a:schemeClr val="bg1"/>
                </a:solidFill>
                <a:latin typeface="Verdana" charset="0"/>
                <a:ea typeface="Verdana" charset="0"/>
                <a:cs typeface="Verdana" charset="0"/>
              </a:defRPr>
            </a:lvl1pPr>
          </a:lstStyle>
          <a:p>
            <a:r>
              <a:rPr lang="it-IT" dirty="0"/>
              <a:t>24/05/2018</a:t>
            </a:r>
          </a:p>
        </p:txBody>
      </p:sp>
      <p:sp>
        <p:nvSpPr>
          <p:cNvPr id="13" name="Segnaposto numero diapositiva 4"/>
          <p:cNvSpPr>
            <a:spLocks noGrp="1"/>
          </p:cNvSpPr>
          <p:nvPr>
            <p:ph type="sldNum" sz="quarter" idx="12"/>
          </p:nvPr>
        </p:nvSpPr>
        <p:spPr>
          <a:xfrm>
            <a:off x="10266504" y="6474031"/>
            <a:ext cx="1453055" cy="365125"/>
          </a:xfrm>
          <a:prstGeom prst="rect">
            <a:avLst/>
          </a:prstGeom>
        </p:spPr>
        <p:txBody>
          <a:bodyPr lIns="0" tIns="0" rIns="0" bIns="0"/>
          <a:lstStyle>
            <a:lvl1pPr algn="r">
              <a:defRPr sz="1000" b="0" i="0">
                <a:solidFill>
                  <a:schemeClr val="bg1">
                    <a:lumMod val="95000"/>
                  </a:schemeClr>
                </a:solidFill>
                <a:latin typeface="Verdana" charset="0"/>
                <a:ea typeface="Verdana" charset="0"/>
                <a:cs typeface="Verdana" charset="0"/>
              </a:defRPr>
            </a:lvl1pPr>
          </a:lstStyle>
          <a:p>
            <a:fld id="{03E89E2B-7837-6B45-9BB2-CC8B24B0904A}" type="slidenum">
              <a:rPr lang="it-IT" smtClean="0"/>
              <a:pPr/>
              <a:t>‹N›</a:t>
            </a:fld>
            <a:endParaRPr lang="it-IT" dirty="0"/>
          </a:p>
        </p:txBody>
      </p:sp>
      <p:sp>
        <p:nvSpPr>
          <p:cNvPr id="15" name="Segnaposto testo 4"/>
          <p:cNvSpPr>
            <a:spLocks noGrp="1"/>
          </p:cNvSpPr>
          <p:nvPr>
            <p:ph type="body" sz="quarter" idx="15" hasCustomPrompt="1"/>
          </p:nvPr>
        </p:nvSpPr>
        <p:spPr>
          <a:xfrm>
            <a:off x="2091083" y="6473825"/>
            <a:ext cx="6364288" cy="231775"/>
          </a:xfrm>
        </p:spPr>
        <p:txBody>
          <a:bodyPr wrap="none" lIns="0" tIns="0" rIns="0" bIns="0">
            <a:noAutofit/>
          </a:bodyPr>
          <a:lstStyle>
            <a:lvl1pPr marL="0" indent="0">
              <a:buNone/>
              <a:defRPr sz="1000" b="0" i="0" baseline="0">
                <a:solidFill>
                  <a:schemeClr val="bg1">
                    <a:lumMod val="95000"/>
                  </a:schemeClr>
                </a:solidFill>
                <a:latin typeface="Verdana" charset="0"/>
                <a:ea typeface="Verdana" charset="0"/>
                <a:cs typeface="Verdana" charset="0"/>
              </a:defRPr>
            </a:lvl1pPr>
            <a:lvl2pPr marL="457200" indent="0">
              <a:buNone/>
              <a:defRPr sz="1000" b="0" i="0">
                <a:latin typeface="Verdana" charset="0"/>
                <a:ea typeface="Verdana" charset="0"/>
                <a:cs typeface="Verdana" charset="0"/>
              </a:defRPr>
            </a:lvl2pPr>
            <a:lvl3pPr marL="914400" indent="0">
              <a:buNone/>
              <a:defRPr sz="1000" b="0" i="0">
                <a:latin typeface="Verdana" charset="0"/>
                <a:ea typeface="Verdana" charset="0"/>
                <a:cs typeface="Verdana" charset="0"/>
              </a:defRPr>
            </a:lvl3pPr>
            <a:lvl4pPr marL="1371600" indent="0">
              <a:buNone/>
              <a:defRPr sz="1000" b="0" i="0">
                <a:latin typeface="Verdana" charset="0"/>
                <a:ea typeface="Verdana" charset="0"/>
                <a:cs typeface="Verdana" charset="0"/>
              </a:defRPr>
            </a:lvl4pPr>
            <a:lvl5pPr marL="1828800" indent="0">
              <a:buNone/>
              <a:defRPr sz="1000" b="0" i="0">
                <a:latin typeface="Verdana" charset="0"/>
                <a:ea typeface="Verdana" charset="0"/>
                <a:cs typeface="Verdana" charset="0"/>
              </a:defRPr>
            </a:lvl5pPr>
          </a:lstStyle>
          <a:p>
            <a:pPr lvl="0"/>
            <a:r>
              <a:rPr lang="it-IT" dirty="0"/>
              <a:t>FORUM P.A.</a:t>
            </a:r>
          </a:p>
        </p:txBody>
      </p:sp>
      <p:sp>
        <p:nvSpPr>
          <p:cNvPr id="16" name="Rettangolo 15"/>
          <p:cNvSpPr/>
          <p:nvPr userDrawn="1"/>
        </p:nvSpPr>
        <p:spPr>
          <a:xfrm>
            <a:off x="466353" y="5793902"/>
            <a:ext cx="401196" cy="855888"/>
          </a:xfrm>
          <a:prstGeom prst="rect">
            <a:avLst/>
          </a:prstGeom>
          <a:solidFill>
            <a:srgbClr val="002E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7" name="Immagine 16"/>
          <p:cNvPicPr>
            <a:picLocks noChangeAspect="1"/>
          </p:cNvPicPr>
          <p:nvPr userDrawn="1"/>
        </p:nvPicPr>
        <p:blipFill>
          <a:blip r:embed="rId2"/>
          <a:stretch>
            <a:fillRect/>
          </a:stretch>
        </p:blipFill>
        <p:spPr>
          <a:xfrm>
            <a:off x="524911" y="5847087"/>
            <a:ext cx="285543" cy="57700"/>
          </a:xfrm>
          <a:prstGeom prst="rect">
            <a:avLst/>
          </a:prstGeom>
        </p:spPr>
      </p:pic>
    </p:spTree>
    <p:extLst>
      <p:ext uri="{BB962C8B-B14F-4D97-AF65-F5344CB8AC3E}">
        <p14:creationId xmlns:p14="http://schemas.microsoft.com/office/powerpoint/2010/main" val="34315383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ontent Placeholder 2"/>
          <p:cNvSpPr>
            <a:spLocks noGrp="1"/>
          </p:cNvSpPr>
          <p:nvPr>
            <p:ph sz="half" idx="1"/>
          </p:nvPr>
        </p:nvSpPr>
        <p:spPr>
          <a:xfrm>
            <a:off x="600000" y="1116000"/>
            <a:ext cx="10080000" cy="4860000"/>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09509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apositiva titolo 2">
    <p:spTree>
      <p:nvGrpSpPr>
        <p:cNvPr id="1" name=""/>
        <p:cNvGrpSpPr/>
        <p:nvPr/>
      </p:nvGrpSpPr>
      <p:grpSpPr>
        <a:xfrm>
          <a:off x="0" y="0"/>
          <a:ext cx="0" cy="0"/>
          <a:chOff x="0" y="0"/>
          <a:chExt cx="0" cy="0"/>
        </a:xfrm>
      </p:grpSpPr>
      <p:sp>
        <p:nvSpPr>
          <p:cNvPr id="22" name="Rettangolo 21"/>
          <p:cNvSpPr/>
          <p:nvPr userDrawn="1"/>
        </p:nvSpPr>
        <p:spPr>
          <a:xfrm>
            <a:off x="0" y="3446595"/>
            <a:ext cx="12192000" cy="3411415"/>
          </a:xfrm>
          <a:prstGeom prst="rect">
            <a:avLst/>
          </a:prstGeom>
          <a:solidFill>
            <a:srgbClr val="284E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Rettangolo 22"/>
          <p:cNvSpPr/>
          <p:nvPr userDrawn="1"/>
        </p:nvSpPr>
        <p:spPr>
          <a:xfrm>
            <a:off x="1290761" y="1903864"/>
            <a:ext cx="1445135" cy="3082958"/>
          </a:xfrm>
          <a:prstGeom prst="rect">
            <a:avLst/>
          </a:prstGeom>
          <a:solidFill>
            <a:srgbClr val="002E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2" name="Segnaposto contenuto 11"/>
          <p:cNvSpPr>
            <a:spLocks noGrp="1"/>
          </p:cNvSpPr>
          <p:nvPr>
            <p:ph sz="quarter" idx="13" hasCustomPrompt="1"/>
          </p:nvPr>
        </p:nvSpPr>
        <p:spPr>
          <a:xfrm>
            <a:off x="8644151" y="1910268"/>
            <a:ext cx="1446212" cy="1449387"/>
          </a:xfrm>
        </p:spPr>
        <p:txBody>
          <a:bodyPr>
            <a:normAutofit/>
          </a:bodyPr>
          <a:lstStyle>
            <a:lvl1pPr marL="0" indent="0">
              <a:buNone/>
              <a:defRPr sz="1200" baseline="0"/>
            </a:lvl1pPr>
          </a:lstStyle>
          <a:p>
            <a:pPr lvl="0"/>
            <a:r>
              <a:rPr lang="it-IT" dirty="0"/>
              <a:t>Fare clic per inserire logo partner</a:t>
            </a:r>
          </a:p>
        </p:txBody>
      </p:sp>
      <p:pic>
        <p:nvPicPr>
          <p:cNvPr id="18" name="Immagine 17"/>
          <p:cNvPicPr>
            <a:picLocks noChangeAspect="1"/>
          </p:cNvPicPr>
          <p:nvPr userDrawn="1"/>
        </p:nvPicPr>
        <p:blipFill>
          <a:blip r:embed="rId2"/>
          <a:stretch>
            <a:fillRect/>
          </a:stretch>
        </p:blipFill>
        <p:spPr>
          <a:xfrm>
            <a:off x="1501684" y="2095441"/>
            <a:ext cx="1028544" cy="207840"/>
          </a:xfrm>
          <a:prstGeom prst="rect">
            <a:avLst/>
          </a:prstGeom>
        </p:spPr>
      </p:pic>
      <p:sp>
        <p:nvSpPr>
          <p:cNvPr id="19" name="Titolo 1"/>
          <p:cNvSpPr>
            <a:spLocks noGrp="1"/>
          </p:cNvSpPr>
          <p:nvPr>
            <p:ph type="ctrTitle" hasCustomPrompt="1"/>
          </p:nvPr>
        </p:nvSpPr>
        <p:spPr>
          <a:xfrm>
            <a:off x="2926499" y="2028165"/>
            <a:ext cx="5534876" cy="1323278"/>
          </a:xfrm>
        </p:spPr>
        <p:txBody>
          <a:bodyPr lIns="0" tIns="0" rIns="0" bIns="0" anchor="t" anchorCtr="0">
            <a:noAutofit/>
          </a:bodyPr>
          <a:lstStyle>
            <a:lvl1pPr algn="l">
              <a:lnSpc>
                <a:spcPts val="2700"/>
              </a:lnSpc>
              <a:defRPr lang="it-IT" sz="2200" kern="1200" baseline="0" dirty="0" smtClean="0">
                <a:solidFill>
                  <a:srgbClr val="002E5D"/>
                </a:solidFill>
                <a:latin typeface="Verdana" charset="0"/>
                <a:ea typeface="Verdana" charset="0"/>
                <a:cs typeface="Verdana" charset="0"/>
              </a:defRPr>
            </a:lvl1pPr>
          </a:lstStyle>
          <a:p>
            <a:r>
              <a:rPr lang="it-IT" dirty="0"/>
              <a:t>FARE CLIC PER INSERIRE IL TITOLO DELLA PRESENTAZIONE</a:t>
            </a:r>
          </a:p>
        </p:txBody>
      </p:sp>
      <p:sp>
        <p:nvSpPr>
          <p:cNvPr id="20" name="Segnaposto testo 3"/>
          <p:cNvSpPr>
            <a:spLocks noGrp="1"/>
          </p:cNvSpPr>
          <p:nvPr>
            <p:ph type="body" sz="quarter" idx="14" hasCustomPrompt="1"/>
          </p:nvPr>
        </p:nvSpPr>
        <p:spPr>
          <a:xfrm>
            <a:off x="2927276" y="1070010"/>
            <a:ext cx="4719909" cy="646383"/>
          </a:xfrm>
        </p:spPr>
        <p:txBody>
          <a:bodyPr wrap="none" lIns="0" tIns="0" rIns="0" bIns="0" anchor="t" anchorCtr="0">
            <a:noAutofit/>
          </a:bodyPr>
          <a:lstStyle>
            <a:lvl1pPr marL="0" indent="0">
              <a:buNone/>
              <a:defRPr sz="1800" b="0" i="0">
                <a:solidFill>
                  <a:srgbClr val="0C2E5C"/>
                </a:solidFill>
                <a:latin typeface="Verdana"/>
                <a:cs typeface="Verdana"/>
              </a:defRPr>
            </a:lvl1pPr>
          </a:lstStyle>
          <a:p>
            <a:pPr lvl="0"/>
            <a:r>
              <a:rPr lang="it-IT" dirty="0"/>
              <a:t>Fare clic per inserire il relatore</a:t>
            </a:r>
          </a:p>
        </p:txBody>
      </p:sp>
      <p:sp>
        <p:nvSpPr>
          <p:cNvPr id="21" name="Segnaposto testo 3"/>
          <p:cNvSpPr>
            <a:spLocks noGrp="1"/>
          </p:cNvSpPr>
          <p:nvPr>
            <p:ph type="body" sz="quarter" idx="15" hasCustomPrompt="1"/>
          </p:nvPr>
        </p:nvSpPr>
        <p:spPr>
          <a:xfrm>
            <a:off x="2927276" y="715655"/>
            <a:ext cx="4719909" cy="235221"/>
          </a:xfrm>
        </p:spPr>
        <p:txBody>
          <a:bodyPr wrap="none" lIns="0" tIns="0" rIns="0" bIns="0" anchor="t" anchorCtr="0">
            <a:noAutofit/>
          </a:bodyPr>
          <a:lstStyle>
            <a:lvl1pPr marL="0" indent="0">
              <a:buNone/>
              <a:defRPr sz="1800" b="0" i="0">
                <a:solidFill>
                  <a:srgbClr val="0C2E5C"/>
                </a:solidFill>
                <a:latin typeface="Verdana"/>
                <a:cs typeface="Verdana"/>
              </a:defRPr>
            </a:lvl1pPr>
          </a:lstStyle>
          <a:p>
            <a:pPr lvl="0"/>
            <a:r>
              <a:rPr lang="it-IT" dirty="0"/>
              <a:t>Fare clic per inserire luogo e data</a:t>
            </a:r>
          </a:p>
        </p:txBody>
      </p:sp>
    </p:spTree>
    <p:extLst>
      <p:ext uri="{BB962C8B-B14F-4D97-AF65-F5344CB8AC3E}">
        <p14:creationId xmlns:p14="http://schemas.microsoft.com/office/powerpoint/2010/main" val="14365307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0000" y="180000"/>
            <a:ext cx="10080000" cy="4896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99999" y="1115999"/>
            <a:ext cx="4800000" cy="4860000"/>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880000" y="1116000"/>
            <a:ext cx="4800000" cy="4860000"/>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277088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0000" y="1116000"/>
            <a:ext cx="4800000" cy="540000"/>
          </a:xfrm>
        </p:spPr>
        <p:txBody>
          <a:bodyPr anchor="b">
            <a:noAutofit/>
          </a:bodyPr>
          <a:lstStyle>
            <a:lvl1pPr marL="0" indent="0">
              <a:buNone/>
              <a:defRPr sz="2000" b="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99999" y="1655999"/>
            <a:ext cx="4800000" cy="4320000"/>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880000" y="1116000"/>
            <a:ext cx="4800000" cy="540000"/>
          </a:xfrm>
        </p:spPr>
        <p:txBody>
          <a:bodyPr anchor="b">
            <a:noAutofit/>
          </a:bodyPr>
          <a:lstStyle>
            <a:lvl1pPr marL="0" indent="0">
              <a:buNone/>
              <a:defRPr sz="2000" b="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80000" y="1656000"/>
            <a:ext cx="4800000" cy="4320000"/>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10125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654738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659675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0000" y="180000"/>
            <a:ext cx="10080000" cy="540000"/>
          </a:xfrm>
        </p:spPr>
        <p:txBody>
          <a:bodyPr anchor="b"/>
          <a:lstStyle>
            <a:lvl1pPr algn="l">
              <a:defRPr sz="2400" b="1" i="0" baseline="0"/>
            </a:lvl1pPr>
          </a:lstStyle>
          <a:p>
            <a:r>
              <a:rPr lang="en-US"/>
              <a:t>Click to edit Master title style</a:t>
            </a:r>
            <a:endParaRPr lang="en-US" dirty="0"/>
          </a:p>
        </p:txBody>
      </p:sp>
      <p:sp>
        <p:nvSpPr>
          <p:cNvPr id="3" name="Content Placeholder 2"/>
          <p:cNvSpPr>
            <a:spLocks noGrp="1"/>
          </p:cNvSpPr>
          <p:nvPr>
            <p:ph idx="1"/>
          </p:nvPr>
        </p:nvSpPr>
        <p:spPr>
          <a:xfrm>
            <a:off x="4920003" y="1116000"/>
            <a:ext cx="5706492" cy="4860000"/>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0000" y="1116000"/>
            <a:ext cx="3840000" cy="4860000"/>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434128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0000" y="1116000"/>
            <a:ext cx="5399989" cy="900000"/>
          </a:xfrm>
        </p:spPr>
        <p:txBody>
          <a:bodyPr anchor="b">
            <a:normAutofit/>
          </a:bodyPr>
          <a:lstStyle>
            <a:lvl1pPr algn="l">
              <a:defRPr sz="2400" b="1" i="0" baseline="0"/>
            </a:lvl1pPr>
          </a:lstStyle>
          <a:p>
            <a:r>
              <a:rPr lang="en-US"/>
              <a:t>Click to edit Master title style</a:t>
            </a:r>
            <a:endParaRPr lang="en-US" dirty="0"/>
          </a:p>
        </p:txBody>
      </p:sp>
      <p:sp>
        <p:nvSpPr>
          <p:cNvPr id="4" name="Text Placeholder 3"/>
          <p:cNvSpPr>
            <a:spLocks noGrp="1"/>
          </p:cNvSpPr>
          <p:nvPr>
            <p:ph type="body" sz="half" idx="2"/>
          </p:nvPr>
        </p:nvSpPr>
        <p:spPr>
          <a:xfrm>
            <a:off x="599999" y="2016000"/>
            <a:ext cx="5400000" cy="3960000"/>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8" name="Picture Placeholder 17"/>
          <p:cNvSpPr>
            <a:spLocks noGrp="1"/>
          </p:cNvSpPr>
          <p:nvPr>
            <p:ph type="pic" sz="quarter" idx="14"/>
          </p:nvPr>
        </p:nvSpPr>
        <p:spPr>
          <a:xfrm>
            <a:off x="6502400" y="1600200"/>
            <a:ext cx="4572000" cy="3429000"/>
          </a:xfrm>
          <a:prstGeom prst="ellipse">
            <a:avLst/>
          </a:prstGeom>
          <a:ln w="76200">
            <a:noFill/>
          </a:ln>
        </p:spPr>
        <p:txBody>
          <a:bodyPr/>
          <a:lstStyle/>
          <a:p>
            <a:r>
              <a:rPr lang="en-US"/>
              <a:t>Click icon to add picture</a:t>
            </a:r>
            <a:endParaRPr lang="en-US" dirty="0"/>
          </a:p>
        </p:txBody>
      </p:sp>
    </p:spTree>
    <p:extLst>
      <p:ext uri="{BB962C8B-B14F-4D97-AF65-F5344CB8AC3E}">
        <p14:creationId xmlns:p14="http://schemas.microsoft.com/office/powerpoint/2010/main" val="32362154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600000" y="1116000"/>
            <a:ext cx="10080000" cy="4860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515157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37093" y="1116000"/>
            <a:ext cx="652800" cy="4860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00000" y="1116000"/>
            <a:ext cx="8856373" cy="4860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800482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apositiva titolo 3">
    <p:spTree>
      <p:nvGrpSpPr>
        <p:cNvPr id="1" name=""/>
        <p:cNvGrpSpPr/>
        <p:nvPr/>
      </p:nvGrpSpPr>
      <p:grpSpPr>
        <a:xfrm>
          <a:off x="0" y="0"/>
          <a:ext cx="0" cy="0"/>
          <a:chOff x="0" y="0"/>
          <a:chExt cx="0" cy="0"/>
        </a:xfrm>
      </p:grpSpPr>
      <p:sp>
        <p:nvSpPr>
          <p:cNvPr id="22" name="Rettangolo 21"/>
          <p:cNvSpPr/>
          <p:nvPr userDrawn="1"/>
        </p:nvSpPr>
        <p:spPr>
          <a:xfrm>
            <a:off x="0" y="3446595"/>
            <a:ext cx="12192000" cy="3411415"/>
          </a:xfrm>
          <a:prstGeom prst="rect">
            <a:avLst/>
          </a:prstGeom>
          <a:solidFill>
            <a:srgbClr val="D9D9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Segnaposto contenuto 11"/>
          <p:cNvSpPr>
            <a:spLocks noGrp="1"/>
          </p:cNvSpPr>
          <p:nvPr>
            <p:ph sz="quarter" idx="13" hasCustomPrompt="1"/>
          </p:nvPr>
        </p:nvSpPr>
        <p:spPr>
          <a:xfrm>
            <a:off x="8644151" y="1910268"/>
            <a:ext cx="1446212" cy="1449387"/>
          </a:xfrm>
        </p:spPr>
        <p:txBody>
          <a:bodyPr>
            <a:normAutofit/>
          </a:bodyPr>
          <a:lstStyle>
            <a:lvl1pPr marL="0" indent="0">
              <a:buNone/>
              <a:defRPr sz="1200" baseline="0"/>
            </a:lvl1pPr>
          </a:lstStyle>
          <a:p>
            <a:pPr lvl="0"/>
            <a:r>
              <a:rPr lang="it-IT" dirty="0"/>
              <a:t>Fare clic per inserire logo partner</a:t>
            </a:r>
          </a:p>
        </p:txBody>
      </p:sp>
      <p:sp>
        <p:nvSpPr>
          <p:cNvPr id="19" name="Titolo 1"/>
          <p:cNvSpPr>
            <a:spLocks noGrp="1"/>
          </p:cNvSpPr>
          <p:nvPr>
            <p:ph type="ctrTitle" hasCustomPrompt="1"/>
          </p:nvPr>
        </p:nvSpPr>
        <p:spPr>
          <a:xfrm>
            <a:off x="2926499" y="2028165"/>
            <a:ext cx="5534876" cy="1323278"/>
          </a:xfrm>
        </p:spPr>
        <p:txBody>
          <a:bodyPr lIns="0" tIns="0" rIns="0" bIns="0" anchor="t" anchorCtr="0">
            <a:noAutofit/>
          </a:bodyPr>
          <a:lstStyle>
            <a:lvl1pPr algn="l">
              <a:lnSpc>
                <a:spcPts val="2700"/>
              </a:lnSpc>
              <a:defRPr lang="it-IT" sz="2200" kern="1200" baseline="0" dirty="0" smtClean="0">
                <a:solidFill>
                  <a:srgbClr val="002E5D"/>
                </a:solidFill>
                <a:latin typeface="Verdana" charset="0"/>
                <a:ea typeface="Verdana" charset="0"/>
                <a:cs typeface="Verdana" charset="0"/>
              </a:defRPr>
            </a:lvl1pPr>
          </a:lstStyle>
          <a:p>
            <a:r>
              <a:rPr lang="it-IT" dirty="0"/>
              <a:t>FARE CLIC PER INSERIRE IL TITOLO DELLA PRESENTAZIONE</a:t>
            </a:r>
          </a:p>
        </p:txBody>
      </p:sp>
      <p:sp>
        <p:nvSpPr>
          <p:cNvPr id="11" name="Rettangolo 10"/>
          <p:cNvSpPr/>
          <p:nvPr userDrawn="1"/>
        </p:nvSpPr>
        <p:spPr>
          <a:xfrm>
            <a:off x="1290761" y="1910258"/>
            <a:ext cx="1445135" cy="3082958"/>
          </a:xfrm>
          <a:prstGeom prst="rect">
            <a:avLst/>
          </a:prstGeom>
          <a:solidFill>
            <a:srgbClr val="002E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0" name="Segnaposto testo 3"/>
          <p:cNvSpPr>
            <a:spLocks noGrp="1"/>
          </p:cNvSpPr>
          <p:nvPr>
            <p:ph type="body" sz="quarter" idx="14" hasCustomPrompt="1"/>
          </p:nvPr>
        </p:nvSpPr>
        <p:spPr>
          <a:xfrm>
            <a:off x="2927276" y="1070010"/>
            <a:ext cx="4719909" cy="646383"/>
          </a:xfrm>
        </p:spPr>
        <p:txBody>
          <a:bodyPr wrap="none" lIns="0" tIns="0" rIns="0" bIns="0" anchor="t" anchorCtr="0">
            <a:noAutofit/>
          </a:bodyPr>
          <a:lstStyle>
            <a:lvl1pPr marL="0" indent="0">
              <a:buNone/>
              <a:defRPr sz="1800" b="0" i="0">
                <a:solidFill>
                  <a:srgbClr val="0C2E5C"/>
                </a:solidFill>
                <a:latin typeface="Verdana"/>
                <a:cs typeface="Verdana"/>
              </a:defRPr>
            </a:lvl1pPr>
          </a:lstStyle>
          <a:p>
            <a:pPr lvl="0"/>
            <a:r>
              <a:rPr lang="it-IT" dirty="0"/>
              <a:t>Fare clic per inserire il relatore</a:t>
            </a:r>
          </a:p>
        </p:txBody>
      </p:sp>
      <p:sp>
        <p:nvSpPr>
          <p:cNvPr id="21" name="Segnaposto testo 3"/>
          <p:cNvSpPr>
            <a:spLocks noGrp="1"/>
          </p:cNvSpPr>
          <p:nvPr>
            <p:ph type="body" sz="quarter" idx="15" hasCustomPrompt="1"/>
          </p:nvPr>
        </p:nvSpPr>
        <p:spPr>
          <a:xfrm>
            <a:off x="2927276" y="715655"/>
            <a:ext cx="4719909" cy="235221"/>
          </a:xfrm>
        </p:spPr>
        <p:txBody>
          <a:bodyPr wrap="none" lIns="0" tIns="0" rIns="0" bIns="0" anchor="t" anchorCtr="0">
            <a:noAutofit/>
          </a:bodyPr>
          <a:lstStyle>
            <a:lvl1pPr marL="0" indent="0">
              <a:buNone/>
              <a:defRPr sz="1800" b="0" i="0">
                <a:solidFill>
                  <a:srgbClr val="0C2E5C"/>
                </a:solidFill>
                <a:latin typeface="Verdana"/>
                <a:cs typeface="Verdana"/>
              </a:defRPr>
            </a:lvl1pPr>
          </a:lstStyle>
          <a:p>
            <a:pPr lvl="0"/>
            <a:r>
              <a:rPr lang="it-IT" dirty="0"/>
              <a:t>Fare clic per inserire luogo e data</a:t>
            </a:r>
          </a:p>
        </p:txBody>
      </p:sp>
      <p:pic>
        <p:nvPicPr>
          <p:cNvPr id="18" name="Immagine 17"/>
          <p:cNvPicPr>
            <a:picLocks noChangeAspect="1"/>
          </p:cNvPicPr>
          <p:nvPr userDrawn="1"/>
        </p:nvPicPr>
        <p:blipFill>
          <a:blip r:embed="rId2"/>
          <a:stretch>
            <a:fillRect/>
          </a:stretch>
        </p:blipFill>
        <p:spPr>
          <a:xfrm>
            <a:off x="1501684" y="2095441"/>
            <a:ext cx="1028544" cy="207840"/>
          </a:xfrm>
          <a:prstGeom prst="rect">
            <a:avLst/>
          </a:prstGeom>
        </p:spPr>
      </p:pic>
    </p:spTree>
    <p:extLst>
      <p:ext uri="{BB962C8B-B14F-4D97-AF65-F5344CB8AC3E}">
        <p14:creationId xmlns:p14="http://schemas.microsoft.com/office/powerpoint/2010/main" val="1937589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apositiva titolo 4">
    <p:spTree>
      <p:nvGrpSpPr>
        <p:cNvPr id="1" name=""/>
        <p:cNvGrpSpPr/>
        <p:nvPr/>
      </p:nvGrpSpPr>
      <p:grpSpPr>
        <a:xfrm>
          <a:off x="0" y="0"/>
          <a:ext cx="0" cy="0"/>
          <a:chOff x="0" y="0"/>
          <a:chExt cx="0" cy="0"/>
        </a:xfrm>
      </p:grpSpPr>
      <p:sp>
        <p:nvSpPr>
          <p:cNvPr id="12" name="Segnaposto contenuto 11"/>
          <p:cNvSpPr>
            <a:spLocks noGrp="1"/>
          </p:cNvSpPr>
          <p:nvPr>
            <p:ph sz="quarter" idx="13" hasCustomPrompt="1"/>
          </p:nvPr>
        </p:nvSpPr>
        <p:spPr>
          <a:xfrm>
            <a:off x="8644151" y="1910268"/>
            <a:ext cx="1446212" cy="1449387"/>
          </a:xfrm>
        </p:spPr>
        <p:txBody>
          <a:bodyPr>
            <a:normAutofit/>
          </a:bodyPr>
          <a:lstStyle>
            <a:lvl1pPr marL="0" indent="0">
              <a:buNone/>
              <a:defRPr sz="1200" baseline="0"/>
            </a:lvl1pPr>
          </a:lstStyle>
          <a:p>
            <a:pPr lvl="0"/>
            <a:r>
              <a:rPr lang="it-IT" dirty="0"/>
              <a:t>Fare clic per inserire logo partner</a:t>
            </a:r>
          </a:p>
        </p:txBody>
      </p:sp>
      <p:sp>
        <p:nvSpPr>
          <p:cNvPr id="8" name="Rettangolo 7"/>
          <p:cNvSpPr/>
          <p:nvPr userDrawn="1"/>
        </p:nvSpPr>
        <p:spPr>
          <a:xfrm>
            <a:off x="1290761" y="1903867"/>
            <a:ext cx="1445135" cy="3082959"/>
          </a:xfrm>
          <a:prstGeom prst="rect">
            <a:avLst/>
          </a:prstGeom>
          <a:solidFill>
            <a:srgbClr val="002E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olo 1"/>
          <p:cNvSpPr>
            <a:spLocks noGrp="1"/>
          </p:cNvSpPr>
          <p:nvPr>
            <p:ph type="ctrTitle" hasCustomPrompt="1"/>
          </p:nvPr>
        </p:nvSpPr>
        <p:spPr>
          <a:xfrm>
            <a:off x="2926499" y="2028165"/>
            <a:ext cx="5534876" cy="1323278"/>
          </a:xfrm>
        </p:spPr>
        <p:txBody>
          <a:bodyPr lIns="0" tIns="0" rIns="0" bIns="0" anchor="t" anchorCtr="0">
            <a:noAutofit/>
          </a:bodyPr>
          <a:lstStyle>
            <a:lvl1pPr algn="l">
              <a:lnSpc>
                <a:spcPts val="2700"/>
              </a:lnSpc>
              <a:defRPr lang="it-IT" sz="2200" kern="1200" baseline="0" dirty="0" smtClean="0">
                <a:solidFill>
                  <a:srgbClr val="002E5D"/>
                </a:solidFill>
                <a:latin typeface="Verdana" charset="0"/>
                <a:ea typeface="Verdana" charset="0"/>
                <a:cs typeface="Verdana" charset="0"/>
              </a:defRPr>
            </a:lvl1pPr>
          </a:lstStyle>
          <a:p>
            <a:r>
              <a:rPr lang="it-IT" dirty="0"/>
              <a:t>FARE CLIC PER INSERIRE IL TITOLO DELLA PRESENTAZIONE</a:t>
            </a:r>
          </a:p>
        </p:txBody>
      </p:sp>
      <p:sp>
        <p:nvSpPr>
          <p:cNvPr id="4" name="Segnaposto testo 3"/>
          <p:cNvSpPr>
            <a:spLocks noGrp="1"/>
          </p:cNvSpPr>
          <p:nvPr>
            <p:ph type="body" sz="quarter" idx="14" hasCustomPrompt="1"/>
          </p:nvPr>
        </p:nvSpPr>
        <p:spPr>
          <a:xfrm>
            <a:off x="2927276" y="1070010"/>
            <a:ext cx="4719909" cy="646383"/>
          </a:xfrm>
        </p:spPr>
        <p:txBody>
          <a:bodyPr wrap="none" lIns="0" tIns="0" rIns="0" bIns="0" anchor="t" anchorCtr="0">
            <a:noAutofit/>
          </a:bodyPr>
          <a:lstStyle>
            <a:lvl1pPr marL="0" indent="0">
              <a:buNone/>
              <a:defRPr sz="1800" b="0" i="0">
                <a:solidFill>
                  <a:srgbClr val="0C2E5C"/>
                </a:solidFill>
                <a:latin typeface="Verdana"/>
                <a:cs typeface="Verdana"/>
              </a:defRPr>
            </a:lvl1pPr>
          </a:lstStyle>
          <a:p>
            <a:pPr lvl="0"/>
            <a:r>
              <a:rPr lang="it-IT" dirty="0"/>
              <a:t>Fare clic per inserire il relatore</a:t>
            </a:r>
          </a:p>
        </p:txBody>
      </p:sp>
      <p:sp>
        <p:nvSpPr>
          <p:cNvPr id="10" name="Segnaposto testo 3"/>
          <p:cNvSpPr>
            <a:spLocks noGrp="1"/>
          </p:cNvSpPr>
          <p:nvPr>
            <p:ph type="body" sz="quarter" idx="15" hasCustomPrompt="1"/>
          </p:nvPr>
        </p:nvSpPr>
        <p:spPr>
          <a:xfrm>
            <a:off x="2927276" y="715655"/>
            <a:ext cx="4719909" cy="235221"/>
          </a:xfrm>
        </p:spPr>
        <p:txBody>
          <a:bodyPr wrap="none" lIns="0" tIns="0" rIns="0" bIns="0" anchor="t" anchorCtr="0">
            <a:noAutofit/>
          </a:bodyPr>
          <a:lstStyle>
            <a:lvl1pPr marL="0" indent="0">
              <a:buNone/>
              <a:defRPr sz="1800" b="0" i="0">
                <a:solidFill>
                  <a:srgbClr val="0C2E5C"/>
                </a:solidFill>
                <a:latin typeface="Verdana"/>
                <a:cs typeface="Verdana"/>
              </a:defRPr>
            </a:lvl1pPr>
          </a:lstStyle>
          <a:p>
            <a:pPr lvl="0"/>
            <a:r>
              <a:rPr lang="it-IT" dirty="0"/>
              <a:t>Fare clic per inserire luogo e data</a:t>
            </a:r>
          </a:p>
        </p:txBody>
      </p:sp>
      <p:pic>
        <p:nvPicPr>
          <p:cNvPr id="11" name="Immagine 10"/>
          <p:cNvPicPr>
            <a:picLocks noChangeAspect="1"/>
          </p:cNvPicPr>
          <p:nvPr userDrawn="1"/>
        </p:nvPicPr>
        <p:blipFill>
          <a:blip r:embed="rId2"/>
          <a:stretch>
            <a:fillRect/>
          </a:stretch>
        </p:blipFill>
        <p:spPr>
          <a:xfrm>
            <a:off x="1501685" y="2095441"/>
            <a:ext cx="1026491" cy="388258"/>
          </a:xfrm>
          <a:prstGeom prst="rect">
            <a:avLst/>
          </a:prstGeom>
        </p:spPr>
      </p:pic>
    </p:spTree>
    <p:extLst>
      <p:ext uri="{BB962C8B-B14F-4D97-AF65-F5344CB8AC3E}">
        <p14:creationId xmlns:p14="http://schemas.microsoft.com/office/powerpoint/2010/main" val="2086382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apositiva titolo 5">
    <p:spTree>
      <p:nvGrpSpPr>
        <p:cNvPr id="1" name=""/>
        <p:cNvGrpSpPr/>
        <p:nvPr/>
      </p:nvGrpSpPr>
      <p:grpSpPr>
        <a:xfrm>
          <a:off x="0" y="0"/>
          <a:ext cx="0" cy="0"/>
          <a:chOff x="0" y="0"/>
          <a:chExt cx="0" cy="0"/>
        </a:xfrm>
      </p:grpSpPr>
      <p:sp>
        <p:nvSpPr>
          <p:cNvPr id="22" name="Rettangolo 21"/>
          <p:cNvSpPr/>
          <p:nvPr userDrawn="1"/>
        </p:nvSpPr>
        <p:spPr>
          <a:xfrm>
            <a:off x="0" y="3446595"/>
            <a:ext cx="12192000" cy="3411415"/>
          </a:xfrm>
          <a:prstGeom prst="rect">
            <a:avLst/>
          </a:prstGeom>
          <a:solidFill>
            <a:srgbClr val="284E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p:cNvSpPr/>
          <p:nvPr userDrawn="1"/>
        </p:nvSpPr>
        <p:spPr>
          <a:xfrm>
            <a:off x="1290761" y="1903864"/>
            <a:ext cx="1445135" cy="3082958"/>
          </a:xfrm>
          <a:prstGeom prst="rect">
            <a:avLst/>
          </a:prstGeom>
          <a:solidFill>
            <a:srgbClr val="002E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2" name="Segnaposto contenuto 11"/>
          <p:cNvSpPr>
            <a:spLocks noGrp="1"/>
          </p:cNvSpPr>
          <p:nvPr>
            <p:ph sz="quarter" idx="13" hasCustomPrompt="1"/>
          </p:nvPr>
        </p:nvSpPr>
        <p:spPr>
          <a:xfrm>
            <a:off x="8644151" y="1910268"/>
            <a:ext cx="1446212" cy="1449387"/>
          </a:xfrm>
        </p:spPr>
        <p:txBody>
          <a:bodyPr>
            <a:normAutofit/>
          </a:bodyPr>
          <a:lstStyle>
            <a:lvl1pPr marL="0" indent="0">
              <a:buNone/>
              <a:defRPr sz="1200" baseline="0"/>
            </a:lvl1pPr>
          </a:lstStyle>
          <a:p>
            <a:pPr lvl="0"/>
            <a:r>
              <a:rPr lang="it-IT" dirty="0"/>
              <a:t>Fare clic per inserire logo partner</a:t>
            </a:r>
          </a:p>
        </p:txBody>
      </p:sp>
      <p:sp>
        <p:nvSpPr>
          <p:cNvPr id="19" name="Titolo 1"/>
          <p:cNvSpPr>
            <a:spLocks noGrp="1"/>
          </p:cNvSpPr>
          <p:nvPr>
            <p:ph type="ctrTitle" hasCustomPrompt="1"/>
          </p:nvPr>
        </p:nvSpPr>
        <p:spPr>
          <a:xfrm>
            <a:off x="2926499" y="2028165"/>
            <a:ext cx="5534876" cy="1323278"/>
          </a:xfrm>
        </p:spPr>
        <p:txBody>
          <a:bodyPr lIns="0" tIns="0" rIns="0" bIns="0" anchor="t" anchorCtr="0">
            <a:noAutofit/>
          </a:bodyPr>
          <a:lstStyle>
            <a:lvl1pPr algn="l">
              <a:lnSpc>
                <a:spcPts val="2700"/>
              </a:lnSpc>
              <a:defRPr lang="it-IT" sz="2200" kern="1200" baseline="0" dirty="0" smtClean="0">
                <a:solidFill>
                  <a:srgbClr val="002E5D"/>
                </a:solidFill>
                <a:latin typeface="Verdana" charset="0"/>
                <a:ea typeface="Verdana" charset="0"/>
                <a:cs typeface="Verdana" charset="0"/>
              </a:defRPr>
            </a:lvl1pPr>
          </a:lstStyle>
          <a:p>
            <a:r>
              <a:rPr lang="it-IT" dirty="0"/>
              <a:t>FARE CLIC PER INSERIRE IL TITOLO DELLA PRESENTAZIONE</a:t>
            </a:r>
          </a:p>
        </p:txBody>
      </p:sp>
      <p:sp>
        <p:nvSpPr>
          <p:cNvPr id="20" name="Segnaposto testo 3"/>
          <p:cNvSpPr>
            <a:spLocks noGrp="1"/>
          </p:cNvSpPr>
          <p:nvPr>
            <p:ph type="body" sz="quarter" idx="14" hasCustomPrompt="1"/>
          </p:nvPr>
        </p:nvSpPr>
        <p:spPr>
          <a:xfrm>
            <a:off x="2927276" y="1070010"/>
            <a:ext cx="4719909" cy="646383"/>
          </a:xfrm>
        </p:spPr>
        <p:txBody>
          <a:bodyPr wrap="none" lIns="0" tIns="0" rIns="0" bIns="0" anchor="t" anchorCtr="0">
            <a:noAutofit/>
          </a:bodyPr>
          <a:lstStyle>
            <a:lvl1pPr marL="0" indent="0">
              <a:buNone/>
              <a:defRPr sz="1800" b="0" i="0">
                <a:solidFill>
                  <a:srgbClr val="0C2E5C"/>
                </a:solidFill>
                <a:latin typeface="Verdana"/>
                <a:cs typeface="Verdana"/>
              </a:defRPr>
            </a:lvl1pPr>
          </a:lstStyle>
          <a:p>
            <a:pPr lvl="0"/>
            <a:r>
              <a:rPr lang="it-IT" dirty="0"/>
              <a:t>Fare clic per inserire il relatore</a:t>
            </a:r>
          </a:p>
        </p:txBody>
      </p:sp>
      <p:sp>
        <p:nvSpPr>
          <p:cNvPr id="21" name="Segnaposto testo 3"/>
          <p:cNvSpPr>
            <a:spLocks noGrp="1"/>
          </p:cNvSpPr>
          <p:nvPr>
            <p:ph type="body" sz="quarter" idx="15" hasCustomPrompt="1"/>
          </p:nvPr>
        </p:nvSpPr>
        <p:spPr>
          <a:xfrm>
            <a:off x="2927276" y="715655"/>
            <a:ext cx="4719909" cy="235221"/>
          </a:xfrm>
        </p:spPr>
        <p:txBody>
          <a:bodyPr wrap="none" lIns="0" tIns="0" rIns="0" bIns="0" anchor="t" anchorCtr="0">
            <a:noAutofit/>
          </a:bodyPr>
          <a:lstStyle>
            <a:lvl1pPr marL="0" indent="0">
              <a:buNone/>
              <a:defRPr sz="1800" b="0" i="0">
                <a:solidFill>
                  <a:srgbClr val="0C2E5C"/>
                </a:solidFill>
                <a:latin typeface="Verdana"/>
                <a:cs typeface="Verdana"/>
              </a:defRPr>
            </a:lvl1pPr>
          </a:lstStyle>
          <a:p>
            <a:pPr lvl="0"/>
            <a:r>
              <a:rPr lang="it-IT" dirty="0"/>
              <a:t>Fare clic per inserire luogo e data</a:t>
            </a:r>
          </a:p>
        </p:txBody>
      </p:sp>
      <p:pic>
        <p:nvPicPr>
          <p:cNvPr id="10" name="Immagine 9"/>
          <p:cNvPicPr>
            <a:picLocks noChangeAspect="1"/>
          </p:cNvPicPr>
          <p:nvPr userDrawn="1"/>
        </p:nvPicPr>
        <p:blipFill>
          <a:blip r:embed="rId2"/>
          <a:stretch>
            <a:fillRect/>
          </a:stretch>
        </p:blipFill>
        <p:spPr>
          <a:xfrm>
            <a:off x="1501685" y="2095441"/>
            <a:ext cx="1026491" cy="388258"/>
          </a:xfrm>
          <a:prstGeom prst="rect">
            <a:avLst/>
          </a:prstGeom>
        </p:spPr>
      </p:pic>
    </p:spTree>
    <p:extLst>
      <p:ext uri="{BB962C8B-B14F-4D97-AF65-F5344CB8AC3E}">
        <p14:creationId xmlns:p14="http://schemas.microsoft.com/office/powerpoint/2010/main" val="9960815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apositiva titolo 6">
    <p:spTree>
      <p:nvGrpSpPr>
        <p:cNvPr id="1" name=""/>
        <p:cNvGrpSpPr/>
        <p:nvPr/>
      </p:nvGrpSpPr>
      <p:grpSpPr>
        <a:xfrm>
          <a:off x="0" y="0"/>
          <a:ext cx="0" cy="0"/>
          <a:chOff x="0" y="0"/>
          <a:chExt cx="0" cy="0"/>
        </a:xfrm>
      </p:grpSpPr>
      <p:sp>
        <p:nvSpPr>
          <p:cNvPr id="22" name="Rettangolo 21"/>
          <p:cNvSpPr/>
          <p:nvPr userDrawn="1"/>
        </p:nvSpPr>
        <p:spPr>
          <a:xfrm>
            <a:off x="0" y="3446595"/>
            <a:ext cx="12192000" cy="3411415"/>
          </a:xfrm>
          <a:prstGeom prst="rect">
            <a:avLst/>
          </a:prstGeom>
          <a:solidFill>
            <a:srgbClr val="D9D9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Segnaposto contenuto 11"/>
          <p:cNvSpPr>
            <a:spLocks noGrp="1"/>
          </p:cNvSpPr>
          <p:nvPr>
            <p:ph sz="quarter" idx="13" hasCustomPrompt="1"/>
          </p:nvPr>
        </p:nvSpPr>
        <p:spPr>
          <a:xfrm>
            <a:off x="8644151" y="1910268"/>
            <a:ext cx="1446212" cy="1449387"/>
          </a:xfrm>
        </p:spPr>
        <p:txBody>
          <a:bodyPr>
            <a:normAutofit/>
          </a:bodyPr>
          <a:lstStyle>
            <a:lvl1pPr marL="0" indent="0">
              <a:buNone/>
              <a:defRPr sz="1200" baseline="0"/>
            </a:lvl1pPr>
          </a:lstStyle>
          <a:p>
            <a:pPr lvl="0"/>
            <a:r>
              <a:rPr lang="it-IT" dirty="0"/>
              <a:t>Fare clic per inserire logo partner</a:t>
            </a:r>
          </a:p>
        </p:txBody>
      </p:sp>
      <p:sp>
        <p:nvSpPr>
          <p:cNvPr id="19" name="Titolo 1"/>
          <p:cNvSpPr>
            <a:spLocks noGrp="1"/>
          </p:cNvSpPr>
          <p:nvPr>
            <p:ph type="ctrTitle" hasCustomPrompt="1"/>
          </p:nvPr>
        </p:nvSpPr>
        <p:spPr>
          <a:xfrm>
            <a:off x="2926499" y="2028165"/>
            <a:ext cx="5534876" cy="1323278"/>
          </a:xfrm>
        </p:spPr>
        <p:txBody>
          <a:bodyPr lIns="0" tIns="0" rIns="0" bIns="0" anchor="t" anchorCtr="0">
            <a:noAutofit/>
          </a:bodyPr>
          <a:lstStyle>
            <a:lvl1pPr algn="l">
              <a:lnSpc>
                <a:spcPts val="2700"/>
              </a:lnSpc>
              <a:defRPr lang="it-IT" sz="2200" kern="1200" baseline="0" dirty="0" smtClean="0">
                <a:solidFill>
                  <a:srgbClr val="002E5D"/>
                </a:solidFill>
                <a:latin typeface="Verdana" charset="0"/>
                <a:ea typeface="Verdana" charset="0"/>
                <a:cs typeface="Verdana" charset="0"/>
              </a:defRPr>
            </a:lvl1pPr>
          </a:lstStyle>
          <a:p>
            <a:r>
              <a:rPr lang="it-IT" dirty="0"/>
              <a:t>FARE CLIC PER INSERIRE IL TITOLO DELLA PRESENTAZIONE</a:t>
            </a:r>
          </a:p>
        </p:txBody>
      </p:sp>
      <p:sp>
        <p:nvSpPr>
          <p:cNvPr id="20" name="Segnaposto testo 3"/>
          <p:cNvSpPr>
            <a:spLocks noGrp="1"/>
          </p:cNvSpPr>
          <p:nvPr>
            <p:ph type="body" sz="quarter" idx="14" hasCustomPrompt="1"/>
          </p:nvPr>
        </p:nvSpPr>
        <p:spPr>
          <a:xfrm>
            <a:off x="2927276" y="1070010"/>
            <a:ext cx="4719909" cy="646383"/>
          </a:xfrm>
        </p:spPr>
        <p:txBody>
          <a:bodyPr wrap="none" lIns="0" tIns="0" rIns="0" bIns="0" anchor="t" anchorCtr="0">
            <a:noAutofit/>
          </a:bodyPr>
          <a:lstStyle>
            <a:lvl1pPr marL="0" indent="0">
              <a:buNone/>
              <a:defRPr sz="1800" b="0" i="0">
                <a:solidFill>
                  <a:srgbClr val="0C2E5C"/>
                </a:solidFill>
                <a:latin typeface="Verdana"/>
                <a:cs typeface="Verdana"/>
              </a:defRPr>
            </a:lvl1pPr>
          </a:lstStyle>
          <a:p>
            <a:pPr lvl="0"/>
            <a:r>
              <a:rPr lang="it-IT" dirty="0"/>
              <a:t>Fare clic per inserire il relatore</a:t>
            </a:r>
          </a:p>
        </p:txBody>
      </p:sp>
      <p:sp>
        <p:nvSpPr>
          <p:cNvPr id="21" name="Segnaposto testo 3"/>
          <p:cNvSpPr>
            <a:spLocks noGrp="1"/>
          </p:cNvSpPr>
          <p:nvPr>
            <p:ph type="body" sz="quarter" idx="15" hasCustomPrompt="1"/>
          </p:nvPr>
        </p:nvSpPr>
        <p:spPr>
          <a:xfrm>
            <a:off x="2927276" y="715655"/>
            <a:ext cx="4719909" cy="235221"/>
          </a:xfrm>
        </p:spPr>
        <p:txBody>
          <a:bodyPr wrap="none" lIns="0" tIns="0" rIns="0" bIns="0" anchor="t" anchorCtr="0">
            <a:noAutofit/>
          </a:bodyPr>
          <a:lstStyle>
            <a:lvl1pPr marL="0" indent="0">
              <a:buNone/>
              <a:defRPr sz="1800" b="0" i="0">
                <a:solidFill>
                  <a:srgbClr val="0C2E5C"/>
                </a:solidFill>
                <a:latin typeface="Verdana"/>
                <a:cs typeface="Verdana"/>
              </a:defRPr>
            </a:lvl1pPr>
          </a:lstStyle>
          <a:p>
            <a:pPr lvl="0"/>
            <a:r>
              <a:rPr lang="it-IT" dirty="0"/>
              <a:t>Fare clic per inserire luogo e data</a:t>
            </a:r>
          </a:p>
        </p:txBody>
      </p:sp>
      <p:sp>
        <p:nvSpPr>
          <p:cNvPr id="10" name="Rettangolo 9"/>
          <p:cNvSpPr/>
          <p:nvPr userDrawn="1"/>
        </p:nvSpPr>
        <p:spPr>
          <a:xfrm>
            <a:off x="1290761" y="1903864"/>
            <a:ext cx="1445135" cy="3082958"/>
          </a:xfrm>
          <a:prstGeom prst="rect">
            <a:avLst/>
          </a:prstGeom>
          <a:solidFill>
            <a:srgbClr val="002E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11" name="Immagine 10"/>
          <p:cNvPicPr>
            <a:picLocks noChangeAspect="1"/>
          </p:cNvPicPr>
          <p:nvPr userDrawn="1"/>
        </p:nvPicPr>
        <p:blipFill>
          <a:blip r:embed="rId2"/>
          <a:stretch>
            <a:fillRect/>
          </a:stretch>
        </p:blipFill>
        <p:spPr>
          <a:xfrm>
            <a:off x="1501685" y="2095441"/>
            <a:ext cx="1026491" cy="388258"/>
          </a:xfrm>
          <a:prstGeom prst="rect">
            <a:avLst/>
          </a:prstGeom>
        </p:spPr>
      </p:pic>
    </p:spTree>
    <p:extLst>
      <p:ext uri="{BB962C8B-B14F-4D97-AF65-F5344CB8AC3E}">
        <p14:creationId xmlns:p14="http://schemas.microsoft.com/office/powerpoint/2010/main" val="19301168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olo e contenuto 1">
    <p:spTree>
      <p:nvGrpSpPr>
        <p:cNvPr id="1" name=""/>
        <p:cNvGrpSpPr/>
        <p:nvPr/>
      </p:nvGrpSpPr>
      <p:grpSpPr>
        <a:xfrm>
          <a:off x="0" y="0"/>
          <a:ext cx="0" cy="0"/>
          <a:chOff x="0" y="0"/>
          <a:chExt cx="0" cy="0"/>
        </a:xfrm>
      </p:grpSpPr>
      <p:sp>
        <p:nvSpPr>
          <p:cNvPr id="6" name="Rettangolo 5"/>
          <p:cNvSpPr/>
          <p:nvPr userDrawn="1"/>
        </p:nvSpPr>
        <p:spPr>
          <a:xfrm>
            <a:off x="0" y="6222201"/>
            <a:ext cx="12192000" cy="635809"/>
          </a:xfrm>
          <a:prstGeom prst="rect">
            <a:avLst/>
          </a:prstGeom>
          <a:solidFill>
            <a:srgbClr val="284E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6"/>
          <p:cNvSpPr/>
          <p:nvPr userDrawn="1"/>
        </p:nvSpPr>
        <p:spPr>
          <a:xfrm>
            <a:off x="466355" y="5793902"/>
            <a:ext cx="401196" cy="855888"/>
          </a:xfrm>
          <a:prstGeom prst="rect">
            <a:avLst/>
          </a:prstGeom>
          <a:solidFill>
            <a:srgbClr val="002E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8" name="Immagine 7"/>
          <p:cNvPicPr>
            <a:picLocks noChangeAspect="1"/>
          </p:cNvPicPr>
          <p:nvPr userDrawn="1"/>
        </p:nvPicPr>
        <p:blipFill>
          <a:blip r:embed="rId2"/>
          <a:stretch>
            <a:fillRect/>
          </a:stretch>
        </p:blipFill>
        <p:spPr>
          <a:xfrm>
            <a:off x="524918" y="5847087"/>
            <a:ext cx="285543" cy="57700"/>
          </a:xfrm>
          <a:prstGeom prst="rect">
            <a:avLst/>
          </a:prstGeom>
        </p:spPr>
      </p:pic>
      <p:sp>
        <p:nvSpPr>
          <p:cNvPr id="2" name="Titolo 1"/>
          <p:cNvSpPr>
            <a:spLocks noGrp="1"/>
          </p:cNvSpPr>
          <p:nvPr userDrawn="1">
            <p:ph type="title" hasCustomPrompt="1"/>
          </p:nvPr>
        </p:nvSpPr>
        <p:spPr>
          <a:xfrm>
            <a:off x="470883" y="251514"/>
            <a:ext cx="11261295" cy="694416"/>
          </a:xfrm>
        </p:spPr>
        <p:txBody>
          <a:bodyPr lIns="0" tIns="0" rIns="0" bIns="0" anchor="t" anchorCtr="0">
            <a:noAutofit/>
          </a:bodyPr>
          <a:lstStyle>
            <a:lvl1pPr>
              <a:defRPr sz="2000" baseline="0">
                <a:solidFill>
                  <a:srgbClr val="002E5D"/>
                </a:solidFill>
                <a:latin typeface="Verdana" charset="0"/>
                <a:ea typeface="Verdana" charset="0"/>
                <a:cs typeface="Verdana" charset="0"/>
              </a:defRPr>
            </a:lvl1pPr>
          </a:lstStyle>
          <a:p>
            <a:r>
              <a:rPr lang="it-IT" dirty="0"/>
              <a:t>FARE CLIC PER INSERIRE TITOLO SLIDE</a:t>
            </a:r>
            <a:br>
              <a:rPr lang="it-IT" dirty="0"/>
            </a:br>
            <a:r>
              <a:rPr lang="it-IT" dirty="0"/>
              <a:t>Sottotitolo slide</a:t>
            </a:r>
          </a:p>
        </p:txBody>
      </p:sp>
      <p:sp>
        <p:nvSpPr>
          <p:cNvPr id="3" name="Segnaposto contenuto 2"/>
          <p:cNvSpPr>
            <a:spLocks noGrp="1"/>
          </p:cNvSpPr>
          <p:nvPr userDrawn="1">
            <p:ph idx="1"/>
          </p:nvPr>
        </p:nvSpPr>
        <p:spPr>
          <a:xfrm>
            <a:off x="458271" y="1100420"/>
            <a:ext cx="11261295" cy="4055789"/>
          </a:xfrm>
        </p:spPr>
        <p:txBody>
          <a:bodyPr lIns="0" tIns="0" rIns="0" bIns="0">
            <a:noAutofit/>
          </a:bodyPr>
          <a:lstStyle>
            <a:lvl1pPr>
              <a:lnSpc>
                <a:spcPct val="134000"/>
              </a:lnSpc>
              <a:defRPr sz="1600" b="0" i="0">
                <a:solidFill>
                  <a:schemeClr val="tx1"/>
                </a:solidFill>
                <a:latin typeface="Verdana" charset="0"/>
                <a:ea typeface="Verdana" charset="0"/>
                <a:cs typeface="Verdana" charset="0"/>
              </a:defRPr>
            </a:lvl1pPr>
            <a:lvl2pPr>
              <a:lnSpc>
                <a:spcPct val="134000"/>
              </a:lnSpc>
              <a:defRPr sz="1400" b="0" i="0">
                <a:solidFill>
                  <a:schemeClr val="tx1"/>
                </a:solidFill>
                <a:latin typeface="Verdana" charset="0"/>
                <a:ea typeface="Verdana" charset="0"/>
                <a:cs typeface="Verdana" charset="0"/>
              </a:defRPr>
            </a:lvl2pPr>
            <a:lvl3pPr>
              <a:lnSpc>
                <a:spcPct val="134000"/>
              </a:lnSpc>
              <a:defRPr sz="1200" b="0" i="0">
                <a:solidFill>
                  <a:schemeClr val="tx1"/>
                </a:solidFill>
                <a:latin typeface="Verdana" charset="0"/>
                <a:ea typeface="Verdana" charset="0"/>
                <a:cs typeface="Verdana" charset="0"/>
              </a:defRPr>
            </a:lvl3pPr>
            <a:lvl4pPr>
              <a:lnSpc>
                <a:spcPct val="134000"/>
              </a:lnSpc>
              <a:defRPr sz="1200" b="0" i="0">
                <a:solidFill>
                  <a:schemeClr val="tx1"/>
                </a:solidFill>
                <a:latin typeface="Verdana" charset="0"/>
                <a:ea typeface="Verdana" charset="0"/>
                <a:cs typeface="Verdana" charset="0"/>
              </a:defRPr>
            </a:lvl4pPr>
            <a:lvl5pPr>
              <a:lnSpc>
                <a:spcPct val="134000"/>
              </a:lnSpc>
              <a:defRPr sz="1000" b="0" i="0">
                <a:solidFill>
                  <a:schemeClr val="tx1"/>
                </a:solidFill>
                <a:latin typeface="Verdana" charset="0"/>
                <a:ea typeface="Verdana" charset="0"/>
                <a:cs typeface="Verdana" charset="0"/>
              </a:defRPr>
            </a:lvl5pPr>
          </a:lstStyle>
          <a:p>
            <a:pPr lvl="0"/>
            <a:r>
              <a:rPr lang="it-IT" dirty="0"/>
              <a:t>Fare clic per modificare gli stili del testo dello schema</a:t>
            </a:r>
          </a:p>
          <a:p>
            <a:pPr lvl="1"/>
            <a:r>
              <a:rPr lang="it-IT" dirty="0"/>
              <a:t>Secondo livello</a:t>
            </a:r>
          </a:p>
          <a:p>
            <a:pPr lvl="2"/>
            <a:r>
              <a:rPr lang="it-IT" dirty="0"/>
              <a:t>Terzo livello</a:t>
            </a:r>
          </a:p>
        </p:txBody>
      </p:sp>
      <p:sp>
        <p:nvSpPr>
          <p:cNvPr id="17" name="Segnaposto data 2"/>
          <p:cNvSpPr>
            <a:spLocks noGrp="1"/>
          </p:cNvSpPr>
          <p:nvPr userDrawn="1">
            <p:ph type="dt" sz="half" idx="10"/>
          </p:nvPr>
        </p:nvSpPr>
        <p:spPr>
          <a:xfrm>
            <a:off x="8639509" y="6474041"/>
            <a:ext cx="1442871" cy="365125"/>
          </a:xfrm>
          <a:prstGeom prst="rect">
            <a:avLst/>
          </a:prstGeom>
        </p:spPr>
        <p:txBody>
          <a:bodyPr wrap="none" lIns="0" tIns="0" rIns="0" bIns="0"/>
          <a:lstStyle>
            <a:lvl1pPr algn="r">
              <a:defRPr sz="1000" b="0" i="0">
                <a:solidFill>
                  <a:schemeClr val="bg1"/>
                </a:solidFill>
                <a:latin typeface="Verdana" charset="0"/>
                <a:ea typeface="Verdana" charset="0"/>
                <a:cs typeface="Verdana" charset="0"/>
              </a:defRPr>
            </a:lvl1pPr>
          </a:lstStyle>
          <a:p>
            <a:fld id="{4CF006FD-0253-AB47-8523-FCF5F5FBADF9}" type="datetime1">
              <a:rPr lang="it-IT" smtClean="0"/>
              <a:pPr/>
              <a:t>02/05/2024</a:t>
            </a:fld>
            <a:endParaRPr lang="it-IT" dirty="0"/>
          </a:p>
        </p:txBody>
      </p:sp>
      <p:sp>
        <p:nvSpPr>
          <p:cNvPr id="18" name="Segnaposto numero diapositiva 4"/>
          <p:cNvSpPr>
            <a:spLocks noGrp="1"/>
          </p:cNvSpPr>
          <p:nvPr userDrawn="1">
            <p:ph type="sldNum" sz="quarter" idx="12"/>
          </p:nvPr>
        </p:nvSpPr>
        <p:spPr>
          <a:xfrm>
            <a:off x="10266511" y="6474041"/>
            <a:ext cx="1453055" cy="365125"/>
          </a:xfrm>
          <a:prstGeom prst="rect">
            <a:avLst/>
          </a:prstGeom>
        </p:spPr>
        <p:txBody>
          <a:bodyPr lIns="0" tIns="0" rIns="0" bIns="0"/>
          <a:lstStyle>
            <a:lvl1pPr algn="r">
              <a:defRPr sz="1000" b="0" i="0">
                <a:solidFill>
                  <a:schemeClr val="bg1">
                    <a:lumMod val="95000"/>
                  </a:schemeClr>
                </a:solidFill>
                <a:latin typeface="Verdana" charset="0"/>
                <a:ea typeface="Verdana" charset="0"/>
                <a:cs typeface="Verdana" charset="0"/>
              </a:defRPr>
            </a:lvl1pPr>
          </a:lstStyle>
          <a:p>
            <a:fld id="{03E89E2B-7837-6B45-9BB2-CC8B24B0904A}" type="slidenum">
              <a:rPr lang="it-IT" smtClean="0"/>
              <a:pPr/>
              <a:t>‹N›</a:t>
            </a:fld>
            <a:endParaRPr lang="it-IT" dirty="0"/>
          </a:p>
        </p:txBody>
      </p:sp>
      <p:sp>
        <p:nvSpPr>
          <p:cNvPr id="10" name="Segnaposto contenuto 11"/>
          <p:cNvSpPr>
            <a:spLocks noGrp="1"/>
          </p:cNvSpPr>
          <p:nvPr>
            <p:ph sz="quarter" idx="13" hasCustomPrompt="1"/>
          </p:nvPr>
        </p:nvSpPr>
        <p:spPr>
          <a:xfrm>
            <a:off x="1281377" y="5793902"/>
            <a:ext cx="645579" cy="404394"/>
          </a:xfrm>
        </p:spPr>
        <p:txBody>
          <a:bodyPr>
            <a:noAutofit/>
          </a:bodyPr>
          <a:lstStyle>
            <a:lvl1pPr marL="0" indent="0">
              <a:buNone/>
              <a:defRPr sz="1000" baseline="0"/>
            </a:lvl1pPr>
          </a:lstStyle>
          <a:p>
            <a:pPr lvl="0"/>
            <a:r>
              <a:rPr lang="it-IT" dirty="0"/>
              <a:t>Fare clic per inserire logo partner</a:t>
            </a:r>
          </a:p>
        </p:txBody>
      </p:sp>
      <p:sp>
        <p:nvSpPr>
          <p:cNvPr id="5" name="Segnaposto testo 4"/>
          <p:cNvSpPr>
            <a:spLocks noGrp="1"/>
          </p:cNvSpPr>
          <p:nvPr>
            <p:ph type="body" sz="quarter" idx="14" hasCustomPrompt="1"/>
          </p:nvPr>
        </p:nvSpPr>
        <p:spPr>
          <a:xfrm>
            <a:off x="2091083" y="6473835"/>
            <a:ext cx="6364288" cy="231775"/>
          </a:xfrm>
        </p:spPr>
        <p:txBody>
          <a:bodyPr wrap="none" lIns="0" tIns="0" rIns="0" bIns="0">
            <a:noAutofit/>
          </a:bodyPr>
          <a:lstStyle>
            <a:lvl1pPr marL="0" indent="0">
              <a:buNone/>
              <a:defRPr sz="1000" b="0" i="0" baseline="0">
                <a:solidFill>
                  <a:schemeClr val="bg1">
                    <a:lumMod val="95000"/>
                  </a:schemeClr>
                </a:solidFill>
                <a:latin typeface="Verdana" charset="0"/>
                <a:ea typeface="Verdana" charset="0"/>
                <a:cs typeface="Verdana" charset="0"/>
              </a:defRPr>
            </a:lvl1pPr>
            <a:lvl2pPr marL="457200" indent="0">
              <a:buNone/>
              <a:defRPr sz="1000" b="0" i="0">
                <a:latin typeface="Verdana" charset="0"/>
                <a:ea typeface="Verdana" charset="0"/>
                <a:cs typeface="Verdana" charset="0"/>
              </a:defRPr>
            </a:lvl2pPr>
            <a:lvl3pPr marL="914400" indent="0">
              <a:buNone/>
              <a:defRPr sz="1000" b="0" i="0">
                <a:latin typeface="Verdana" charset="0"/>
                <a:ea typeface="Verdana" charset="0"/>
                <a:cs typeface="Verdana" charset="0"/>
              </a:defRPr>
            </a:lvl3pPr>
            <a:lvl4pPr marL="1371600" indent="0">
              <a:buNone/>
              <a:defRPr sz="1000" b="0" i="0">
                <a:latin typeface="Verdana" charset="0"/>
                <a:ea typeface="Verdana" charset="0"/>
                <a:cs typeface="Verdana" charset="0"/>
              </a:defRPr>
            </a:lvl4pPr>
            <a:lvl5pPr marL="1828800" indent="0">
              <a:buNone/>
              <a:defRPr sz="1000" b="0" i="0">
                <a:latin typeface="Verdana" charset="0"/>
                <a:ea typeface="Verdana" charset="0"/>
                <a:cs typeface="Verdana" charset="0"/>
              </a:defRPr>
            </a:lvl5pPr>
          </a:lstStyle>
          <a:p>
            <a:pPr lvl="0"/>
            <a:r>
              <a:rPr lang="it-IT"/>
              <a:t>FARE CLIC PER INSERIRE </a:t>
            </a:r>
            <a:r>
              <a:rPr lang="it-IT" dirty="0"/>
              <a:t>IL TITOLO DELLA PRESENTAZIONE</a:t>
            </a:r>
          </a:p>
        </p:txBody>
      </p:sp>
    </p:spTree>
    <p:extLst>
      <p:ext uri="{BB962C8B-B14F-4D97-AF65-F5344CB8AC3E}">
        <p14:creationId xmlns:p14="http://schemas.microsoft.com/office/powerpoint/2010/main" val="6155008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olo e contenuto 2">
    <p:spTree>
      <p:nvGrpSpPr>
        <p:cNvPr id="1" name=""/>
        <p:cNvGrpSpPr/>
        <p:nvPr/>
      </p:nvGrpSpPr>
      <p:grpSpPr>
        <a:xfrm>
          <a:off x="0" y="0"/>
          <a:ext cx="0" cy="0"/>
          <a:chOff x="0" y="0"/>
          <a:chExt cx="0" cy="0"/>
        </a:xfrm>
      </p:grpSpPr>
      <p:sp>
        <p:nvSpPr>
          <p:cNvPr id="6" name="Rettangolo 5"/>
          <p:cNvSpPr/>
          <p:nvPr userDrawn="1"/>
        </p:nvSpPr>
        <p:spPr>
          <a:xfrm>
            <a:off x="0" y="6222201"/>
            <a:ext cx="12192000" cy="635809"/>
          </a:xfrm>
          <a:prstGeom prst="rect">
            <a:avLst/>
          </a:prstGeom>
          <a:solidFill>
            <a:srgbClr val="D9D9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olo 1"/>
          <p:cNvSpPr>
            <a:spLocks noGrp="1"/>
          </p:cNvSpPr>
          <p:nvPr userDrawn="1">
            <p:ph type="title" hasCustomPrompt="1"/>
          </p:nvPr>
        </p:nvSpPr>
        <p:spPr>
          <a:xfrm>
            <a:off x="470883" y="251514"/>
            <a:ext cx="11261295" cy="694416"/>
          </a:xfrm>
        </p:spPr>
        <p:txBody>
          <a:bodyPr lIns="0" tIns="0" rIns="0" bIns="0" anchor="t" anchorCtr="0">
            <a:noAutofit/>
          </a:bodyPr>
          <a:lstStyle>
            <a:lvl1pPr>
              <a:defRPr sz="2000" baseline="0">
                <a:solidFill>
                  <a:srgbClr val="002E5D"/>
                </a:solidFill>
                <a:latin typeface="Verdana" charset="0"/>
                <a:ea typeface="Verdana" charset="0"/>
                <a:cs typeface="Verdana" charset="0"/>
              </a:defRPr>
            </a:lvl1pPr>
          </a:lstStyle>
          <a:p>
            <a:r>
              <a:rPr lang="it-IT" dirty="0"/>
              <a:t>FARE CLIC PER INSERIRE TITOLO SLIDE</a:t>
            </a:r>
            <a:br>
              <a:rPr lang="it-IT" dirty="0"/>
            </a:br>
            <a:r>
              <a:rPr lang="it-IT" dirty="0"/>
              <a:t>Sottotitolo slide</a:t>
            </a:r>
          </a:p>
        </p:txBody>
      </p:sp>
      <p:sp>
        <p:nvSpPr>
          <p:cNvPr id="17" name="Segnaposto data 2"/>
          <p:cNvSpPr>
            <a:spLocks noGrp="1"/>
          </p:cNvSpPr>
          <p:nvPr userDrawn="1">
            <p:ph type="dt" sz="half" idx="10"/>
          </p:nvPr>
        </p:nvSpPr>
        <p:spPr>
          <a:xfrm>
            <a:off x="8639509" y="6474041"/>
            <a:ext cx="1442871" cy="365125"/>
          </a:xfrm>
          <a:prstGeom prst="rect">
            <a:avLst/>
          </a:prstGeom>
        </p:spPr>
        <p:txBody>
          <a:bodyPr wrap="none" lIns="0" tIns="0" rIns="0" bIns="0"/>
          <a:lstStyle>
            <a:lvl1pPr algn="r">
              <a:defRPr sz="1000" b="0" i="0">
                <a:solidFill>
                  <a:srgbClr val="002E5D"/>
                </a:solidFill>
                <a:latin typeface="Verdana" charset="0"/>
                <a:ea typeface="Verdana" charset="0"/>
                <a:cs typeface="Verdana" charset="0"/>
              </a:defRPr>
            </a:lvl1pPr>
          </a:lstStyle>
          <a:p>
            <a:fld id="{4CF006FD-0253-AB47-8523-FCF5F5FBADF9}" type="datetime1">
              <a:rPr lang="it-IT" smtClean="0"/>
              <a:t>02/05/2024</a:t>
            </a:fld>
            <a:endParaRPr lang="it-IT" dirty="0"/>
          </a:p>
        </p:txBody>
      </p:sp>
      <p:sp>
        <p:nvSpPr>
          <p:cNvPr id="18" name="Segnaposto numero diapositiva 4"/>
          <p:cNvSpPr>
            <a:spLocks noGrp="1"/>
          </p:cNvSpPr>
          <p:nvPr userDrawn="1">
            <p:ph type="sldNum" sz="quarter" idx="12"/>
          </p:nvPr>
        </p:nvSpPr>
        <p:spPr>
          <a:xfrm>
            <a:off x="10266511" y="6474041"/>
            <a:ext cx="1453055" cy="365125"/>
          </a:xfrm>
          <a:prstGeom prst="rect">
            <a:avLst/>
          </a:prstGeom>
        </p:spPr>
        <p:txBody>
          <a:bodyPr lIns="0" tIns="0" rIns="0" bIns="0"/>
          <a:lstStyle>
            <a:lvl1pPr algn="r">
              <a:defRPr sz="1000" b="0" i="0">
                <a:solidFill>
                  <a:srgbClr val="002E5D"/>
                </a:solidFill>
                <a:latin typeface="Verdana" charset="0"/>
                <a:ea typeface="Verdana" charset="0"/>
                <a:cs typeface="Verdana" charset="0"/>
              </a:defRPr>
            </a:lvl1pPr>
          </a:lstStyle>
          <a:p>
            <a:fld id="{03E89E2B-7837-6B45-9BB2-CC8B24B0904A}" type="slidenum">
              <a:rPr lang="it-IT" smtClean="0"/>
              <a:pPr/>
              <a:t>‹N›</a:t>
            </a:fld>
            <a:endParaRPr lang="it-IT" dirty="0"/>
          </a:p>
        </p:txBody>
      </p:sp>
      <p:sp>
        <p:nvSpPr>
          <p:cNvPr id="13" name="Segnaposto contenuto 11"/>
          <p:cNvSpPr>
            <a:spLocks noGrp="1"/>
          </p:cNvSpPr>
          <p:nvPr>
            <p:ph sz="quarter" idx="13" hasCustomPrompt="1"/>
          </p:nvPr>
        </p:nvSpPr>
        <p:spPr>
          <a:xfrm>
            <a:off x="1281377" y="5793902"/>
            <a:ext cx="645579" cy="404394"/>
          </a:xfrm>
        </p:spPr>
        <p:txBody>
          <a:bodyPr>
            <a:noAutofit/>
          </a:bodyPr>
          <a:lstStyle>
            <a:lvl1pPr marL="0" indent="0">
              <a:buNone/>
              <a:defRPr sz="1000" baseline="0"/>
            </a:lvl1pPr>
          </a:lstStyle>
          <a:p>
            <a:pPr lvl="0"/>
            <a:r>
              <a:rPr lang="it-IT" dirty="0"/>
              <a:t>Fare clic per inserire logo partner</a:t>
            </a:r>
          </a:p>
        </p:txBody>
      </p:sp>
      <p:sp>
        <p:nvSpPr>
          <p:cNvPr id="14" name="Segnaposto testo 4"/>
          <p:cNvSpPr>
            <a:spLocks noGrp="1"/>
          </p:cNvSpPr>
          <p:nvPr>
            <p:ph type="body" sz="quarter" idx="14" hasCustomPrompt="1"/>
          </p:nvPr>
        </p:nvSpPr>
        <p:spPr>
          <a:xfrm>
            <a:off x="2091083" y="6473835"/>
            <a:ext cx="6364288" cy="231775"/>
          </a:xfrm>
        </p:spPr>
        <p:txBody>
          <a:bodyPr wrap="none" lIns="0" tIns="0" rIns="0" bIns="0">
            <a:noAutofit/>
          </a:bodyPr>
          <a:lstStyle>
            <a:lvl1pPr marL="0" indent="0">
              <a:buNone/>
              <a:defRPr sz="1000" b="0" i="0" baseline="0">
                <a:solidFill>
                  <a:srgbClr val="002E5D"/>
                </a:solidFill>
                <a:latin typeface="Verdana" charset="0"/>
                <a:ea typeface="Verdana" charset="0"/>
                <a:cs typeface="Verdana" charset="0"/>
              </a:defRPr>
            </a:lvl1pPr>
            <a:lvl2pPr marL="457200" indent="0">
              <a:buNone/>
              <a:defRPr sz="1000" b="0" i="0">
                <a:latin typeface="Verdana" charset="0"/>
                <a:ea typeface="Verdana" charset="0"/>
                <a:cs typeface="Verdana" charset="0"/>
              </a:defRPr>
            </a:lvl2pPr>
            <a:lvl3pPr marL="914400" indent="0">
              <a:buNone/>
              <a:defRPr sz="1000" b="0" i="0">
                <a:latin typeface="Verdana" charset="0"/>
                <a:ea typeface="Verdana" charset="0"/>
                <a:cs typeface="Verdana" charset="0"/>
              </a:defRPr>
            </a:lvl3pPr>
            <a:lvl4pPr marL="1371600" indent="0">
              <a:buNone/>
              <a:defRPr sz="1000" b="0" i="0">
                <a:latin typeface="Verdana" charset="0"/>
                <a:ea typeface="Verdana" charset="0"/>
                <a:cs typeface="Verdana" charset="0"/>
              </a:defRPr>
            </a:lvl4pPr>
            <a:lvl5pPr marL="1828800" indent="0">
              <a:buNone/>
              <a:defRPr sz="1000" b="0" i="0">
                <a:latin typeface="Verdana" charset="0"/>
                <a:ea typeface="Verdana" charset="0"/>
                <a:cs typeface="Verdana" charset="0"/>
              </a:defRPr>
            </a:lvl5pPr>
          </a:lstStyle>
          <a:p>
            <a:pPr lvl="0"/>
            <a:r>
              <a:rPr lang="it-IT" dirty="0"/>
              <a:t>FARE CLIC PER INSERIRE IL TITOLO DELLA PRESENTAZIONE</a:t>
            </a:r>
          </a:p>
        </p:txBody>
      </p:sp>
      <p:sp>
        <p:nvSpPr>
          <p:cNvPr id="15" name="Segnaposto contenuto 2"/>
          <p:cNvSpPr>
            <a:spLocks noGrp="1"/>
          </p:cNvSpPr>
          <p:nvPr>
            <p:ph idx="1"/>
          </p:nvPr>
        </p:nvSpPr>
        <p:spPr>
          <a:xfrm>
            <a:off x="458271" y="1100420"/>
            <a:ext cx="11261295" cy="4055789"/>
          </a:xfrm>
        </p:spPr>
        <p:txBody>
          <a:bodyPr lIns="0" tIns="0" rIns="0" bIns="0">
            <a:noAutofit/>
          </a:bodyPr>
          <a:lstStyle>
            <a:lvl1pPr>
              <a:lnSpc>
                <a:spcPct val="134000"/>
              </a:lnSpc>
              <a:defRPr sz="1600" b="0" i="0">
                <a:solidFill>
                  <a:schemeClr val="tx1"/>
                </a:solidFill>
                <a:latin typeface="Verdana" charset="0"/>
                <a:ea typeface="Verdana" charset="0"/>
                <a:cs typeface="Verdana" charset="0"/>
              </a:defRPr>
            </a:lvl1pPr>
            <a:lvl2pPr>
              <a:lnSpc>
                <a:spcPct val="134000"/>
              </a:lnSpc>
              <a:defRPr sz="1400" b="0" i="0">
                <a:solidFill>
                  <a:schemeClr val="tx1"/>
                </a:solidFill>
                <a:latin typeface="Verdana" charset="0"/>
                <a:ea typeface="Verdana" charset="0"/>
                <a:cs typeface="Verdana" charset="0"/>
              </a:defRPr>
            </a:lvl2pPr>
            <a:lvl3pPr>
              <a:lnSpc>
                <a:spcPct val="134000"/>
              </a:lnSpc>
              <a:defRPr sz="1200" b="0" i="0">
                <a:solidFill>
                  <a:schemeClr val="tx1"/>
                </a:solidFill>
                <a:latin typeface="Verdana" charset="0"/>
                <a:ea typeface="Verdana" charset="0"/>
                <a:cs typeface="Verdana" charset="0"/>
              </a:defRPr>
            </a:lvl3pPr>
            <a:lvl4pPr>
              <a:lnSpc>
                <a:spcPct val="134000"/>
              </a:lnSpc>
              <a:defRPr sz="1200" b="0" i="0">
                <a:solidFill>
                  <a:schemeClr val="tx1"/>
                </a:solidFill>
                <a:latin typeface="Verdana" charset="0"/>
                <a:ea typeface="Verdana" charset="0"/>
                <a:cs typeface="Verdana" charset="0"/>
              </a:defRPr>
            </a:lvl4pPr>
            <a:lvl5pPr>
              <a:lnSpc>
                <a:spcPct val="134000"/>
              </a:lnSpc>
              <a:defRPr sz="1000" b="0" i="0">
                <a:solidFill>
                  <a:schemeClr val="tx1"/>
                </a:solidFill>
                <a:latin typeface="Verdana" charset="0"/>
                <a:ea typeface="Verdana" charset="0"/>
                <a:cs typeface="Verdana" charset="0"/>
              </a:defRPr>
            </a:lvl5pPr>
          </a:lstStyle>
          <a:p>
            <a:pPr lvl="0"/>
            <a:r>
              <a:rPr lang="it-IT" dirty="0"/>
              <a:t>Fare clic per modificare gli stili del testo dello schema</a:t>
            </a:r>
          </a:p>
          <a:p>
            <a:pPr lvl="1"/>
            <a:r>
              <a:rPr lang="it-IT" dirty="0"/>
              <a:t>Secondo livello</a:t>
            </a:r>
          </a:p>
          <a:p>
            <a:pPr lvl="2"/>
            <a:r>
              <a:rPr lang="it-IT" dirty="0"/>
              <a:t>Terzo livello</a:t>
            </a:r>
          </a:p>
        </p:txBody>
      </p:sp>
      <p:sp>
        <p:nvSpPr>
          <p:cNvPr id="12" name="Rettangolo 11"/>
          <p:cNvSpPr/>
          <p:nvPr userDrawn="1"/>
        </p:nvSpPr>
        <p:spPr>
          <a:xfrm>
            <a:off x="466355" y="5793902"/>
            <a:ext cx="401196" cy="855888"/>
          </a:xfrm>
          <a:prstGeom prst="rect">
            <a:avLst/>
          </a:prstGeom>
          <a:solidFill>
            <a:srgbClr val="002E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6" name="Immagine 15"/>
          <p:cNvPicPr>
            <a:picLocks noChangeAspect="1"/>
          </p:cNvPicPr>
          <p:nvPr userDrawn="1"/>
        </p:nvPicPr>
        <p:blipFill>
          <a:blip r:embed="rId2"/>
          <a:stretch>
            <a:fillRect/>
          </a:stretch>
        </p:blipFill>
        <p:spPr>
          <a:xfrm>
            <a:off x="524918" y="5847087"/>
            <a:ext cx="285543" cy="57700"/>
          </a:xfrm>
          <a:prstGeom prst="rect">
            <a:avLst/>
          </a:prstGeom>
        </p:spPr>
      </p:pic>
    </p:spTree>
    <p:extLst>
      <p:ext uri="{BB962C8B-B14F-4D97-AF65-F5344CB8AC3E}">
        <p14:creationId xmlns:p14="http://schemas.microsoft.com/office/powerpoint/2010/main" val="3777657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ue contenuti 1">
    <p:spTree>
      <p:nvGrpSpPr>
        <p:cNvPr id="1" name=""/>
        <p:cNvGrpSpPr/>
        <p:nvPr/>
      </p:nvGrpSpPr>
      <p:grpSpPr>
        <a:xfrm>
          <a:off x="0" y="0"/>
          <a:ext cx="0" cy="0"/>
          <a:chOff x="0" y="0"/>
          <a:chExt cx="0" cy="0"/>
        </a:xfrm>
      </p:grpSpPr>
      <p:sp>
        <p:nvSpPr>
          <p:cNvPr id="10" name="Segnaposto contenuto 2"/>
          <p:cNvSpPr>
            <a:spLocks noGrp="1"/>
          </p:cNvSpPr>
          <p:nvPr>
            <p:ph idx="1"/>
          </p:nvPr>
        </p:nvSpPr>
        <p:spPr>
          <a:xfrm>
            <a:off x="458267" y="1100420"/>
            <a:ext cx="5545244" cy="4064443"/>
          </a:xfrm>
        </p:spPr>
        <p:txBody>
          <a:bodyPr lIns="0" tIns="0" rIns="0" bIns="0">
            <a:noAutofit/>
          </a:bodyPr>
          <a:lstStyle>
            <a:lvl1pPr marL="0" indent="0">
              <a:lnSpc>
                <a:spcPct val="134000"/>
              </a:lnSpc>
              <a:buNone/>
              <a:defRPr sz="1600" b="0" i="0">
                <a:solidFill>
                  <a:schemeClr val="tx1"/>
                </a:solidFill>
                <a:latin typeface="Verdana" charset="0"/>
                <a:ea typeface="Verdana" charset="0"/>
                <a:cs typeface="Verdana" charset="0"/>
              </a:defRPr>
            </a:lvl1pPr>
            <a:lvl2pPr marL="457200" indent="0">
              <a:buNone/>
              <a:defRPr sz="1800" b="0" i="0">
                <a:solidFill>
                  <a:srgbClr val="002E5D"/>
                </a:solidFill>
                <a:latin typeface="Verdana" charset="0"/>
                <a:ea typeface="Verdana" charset="0"/>
                <a:cs typeface="Verdana" charset="0"/>
              </a:defRPr>
            </a:lvl2pPr>
            <a:lvl3pPr marL="914400" indent="0">
              <a:buNone/>
              <a:defRPr sz="1600" b="0" i="0">
                <a:solidFill>
                  <a:srgbClr val="002E5D"/>
                </a:solidFill>
                <a:latin typeface="Verdana" charset="0"/>
                <a:ea typeface="Verdana" charset="0"/>
                <a:cs typeface="Verdana" charset="0"/>
              </a:defRPr>
            </a:lvl3pPr>
            <a:lvl4pPr marL="1371600" indent="0">
              <a:buNone/>
              <a:defRPr sz="1400" b="0" i="0">
                <a:solidFill>
                  <a:srgbClr val="002E5D"/>
                </a:solidFill>
                <a:latin typeface="Verdana" charset="0"/>
                <a:ea typeface="Verdana" charset="0"/>
                <a:cs typeface="Verdana" charset="0"/>
              </a:defRPr>
            </a:lvl4pPr>
            <a:lvl5pPr marL="1828800" indent="0">
              <a:buNone/>
              <a:defRPr sz="1200" b="0" i="0">
                <a:solidFill>
                  <a:srgbClr val="002E5D"/>
                </a:solidFill>
                <a:latin typeface="Verdana" charset="0"/>
                <a:ea typeface="Verdana" charset="0"/>
                <a:cs typeface="Verdana" charset="0"/>
              </a:defRPr>
            </a:lvl5pPr>
          </a:lstStyle>
          <a:p>
            <a:pPr lvl="0"/>
            <a:r>
              <a:rPr lang="it-IT" dirty="0"/>
              <a:t>Fare clic per modificare gli stili del testo dello schema</a:t>
            </a:r>
          </a:p>
        </p:txBody>
      </p:sp>
      <p:sp>
        <p:nvSpPr>
          <p:cNvPr id="11" name="Segnaposto contenuto 2"/>
          <p:cNvSpPr>
            <a:spLocks noGrp="1"/>
          </p:cNvSpPr>
          <p:nvPr>
            <p:ph idx="13"/>
          </p:nvPr>
        </p:nvSpPr>
        <p:spPr>
          <a:xfrm>
            <a:off x="6186927" y="1100420"/>
            <a:ext cx="5545244" cy="4064443"/>
          </a:xfrm>
        </p:spPr>
        <p:txBody>
          <a:bodyPr lIns="0" tIns="0" rIns="0" bIns="0">
            <a:noAutofit/>
          </a:bodyPr>
          <a:lstStyle>
            <a:lvl1pPr marL="0" indent="0">
              <a:lnSpc>
                <a:spcPct val="134000"/>
              </a:lnSpc>
              <a:buNone/>
              <a:defRPr sz="1600" b="0" i="0">
                <a:solidFill>
                  <a:schemeClr val="tx1"/>
                </a:solidFill>
                <a:latin typeface="Verdana" charset="0"/>
                <a:ea typeface="Verdana" charset="0"/>
                <a:cs typeface="Verdana" charset="0"/>
              </a:defRPr>
            </a:lvl1pPr>
            <a:lvl2pPr marL="457200" indent="0">
              <a:buNone/>
              <a:defRPr sz="1600" b="0" i="0">
                <a:solidFill>
                  <a:schemeClr val="tx1"/>
                </a:solidFill>
                <a:latin typeface="Verdana" charset="0"/>
                <a:ea typeface="Verdana" charset="0"/>
                <a:cs typeface="Verdana" charset="0"/>
              </a:defRPr>
            </a:lvl2pPr>
            <a:lvl3pPr marL="914400" indent="0">
              <a:buNone/>
              <a:defRPr sz="1600" b="0" i="0">
                <a:solidFill>
                  <a:schemeClr val="tx1"/>
                </a:solidFill>
                <a:latin typeface="Verdana" charset="0"/>
                <a:ea typeface="Verdana" charset="0"/>
                <a:cs typeface="Verdana" charset="0"/>
              </a:defRPr>
            </a:lvl3pPr>
            <a:lvl4pPr marL="1371600" indent="0">
              <a:buNone/>
              <a:defRPr sz="1600" b="0" i="0">
                <a:solidFill>
                  <a:schemeClr val="tx1"/>
                </a:solidFill>
                <a:latin typeface="Verdana" charset="0"/>
                <a:ea typeface="Verdana" charset="0"/>
                <a:cs typeface="Verdana" charset="0"/>
              </a:defRPr>
            </a:lvl4pPr>
            <a:lvl5pPr marL="1828800" indent="0">
              <a:buNone/>
              <a:defRPr sz="1600" b="0" i="0">
                <a:solidFill>
                  <a:schemeClr val="tx1"/>
                </a:solidFill>
                <a:latin typeface="Verdana" charset="0"/>
                <a:ea typeface="Verdana" charset="0"/>
                <a:cs typeface="Verdana" charset="0"/>
              </a:defRPr>
            </a:lvl5pPr>
          </a:lstStyle>
          <a:p>
            <a:pPr lvl="0"/>
            <a:r>
              <a:rPr lang="it-IT" dirty="0"/>
              <a:t>Fare clic per modificare gli stili del testo dello schema</a:t>
            </a:r>
          </a:p>
        </p:txBody>
      </p:sp>
      <p:sp>
        <p:nvSpPr>
          <p:cNvPr id="17" name="Titolo 1"/>
          <p:cNvSpPr>
            <a:spLocks noGrp="1"/>
          </p:cNvSpPr>
          <p:nvPr>
            <p:ph type="title" hasCustomPrompt="1"/>
          </p:nvPr>
        </p:nvSpPr>
        <p:spPr>
          <a:xfrm>
            <a:off x="470883" y="251514"/>
            <a:ext cx="11261295" cy="694416"/>
          </a:xfrm>
        </p:spPr>
        <p:txBody>
          <a:bodyPr lIns="0" tIns="0" rIns="0" bIns="0" anchor="t" anchorCtr="0">
            <a:noAutofit/>
          </a:bodyPr>
          <a:lstStyle>
            <a:lvl1pPr>
              <a:defRPr sz="2000" baseline="0">
                <a:solidFill>
                  <a:srgbClr val="002E5D"/>
                </a:solidFill>
                <a:latin typeface="Verdana" charset="0"/>
                <a:ea typeface="Verdana" charset="0"/>
                <a:cs typeface="Verdana" charset="0"/>
              </a:defRPr>
            </a:lvl1pPr>
          </a:lstStyle>
          <a:p>
            <a:r>
              <a:rPr lang="it-IT" dirty="0"/>
              <a:t>FARE CLIC PER INSERIRE TITOLO SLIDE</a:t>
            </a:r>
            <a:br>
              <a:rPr lang="it-IT" dirty="0"/>
            </a:br>
            <a:r>
              <a:rPr lang="it-IT" dirty="0"/>
              <a:t>Sottotitolo slide</a:t>
            </a:r>
          </a:p>
        </p:txBody>
      </p:sp>
      <p:sp>
        <p:nvSpPr>
          <p:cNvPr id="7" name="Rettangolo 6"/>
          <p:cNvSpPr/>
          <p:nvPr userDrawn="1"/>
        </p:nvSpPr>
        <p:spPr>
          <a:xfrm>
            <a:off x="0" y="6222201"/>
            <a:ext cx="12192000" cy="635809"/>
          </a:xfrm>
          <a:prstGeom prst="rect">
            <a:avLst/>
          </a:prstGeom>
          <a:solidFill>
            <a:srgbClr val="284E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Segnaposto data 2"/>
          <p:cNvSpPr>
            <a:spLocks noGrp="1"/>
          </p:cNvSpPr>
          <p:nvPr>
            <p:ph type="dt" sz="half" idx="10"/>
          </p:nvPr>
        </p:nvSpPr>
        <p:spPr>
          <a:xfrm>
            <a:off x="8639509" y="6474041"/>
            <a:ext cx="1442871" cy="365125"/>
          </a:xfrm>
          <a:prstGeom prst="rect">
            <a:avLst/>
          </a:prstGeom>
        </p:spPr>
        <p:txBody>
          <a:bodyPr wrap="none" lIns="0" tIns="0" rIns="0" bIns="0"/>
          <a:lstStyle>
            <a:lvl1pPr algn="r">
              <a:defRPr sz="1000" b="0" i="0">
                <a:solidFill>
                  <a:schemeClr val="bg1"/>
                </a:solidFill>
                <a:latin typeface="Verdana" charset="0"/>
                <a:ea typeface="Verdana" charset="0"/>
                <a:cs typeface="Verdana" charset="0"/>
              </a:defRPr>
            </a:lvl1pPr>
          </a:lstStyle>
          <a:p>
            <a:fld id="{4CF006FD-0253-AB47-8523-FCF5F5FBADF9}" type="datetime1">
              <a:rPr lang="it-IT" smtClean="0"/>
              <a:pPr/>
              <a:t>02/05/2024</a:t>
            </a:fld>
            <a:endParaRPr lang="it-IT" dirty="0"/>
          </a:p>
        </p:txBody>
      </p:sp>
      <p:sp>
        <p:nvSpPr>
          <p:cNvPr id="16" name="Segnaposto numero diapositiva 4"/>
          <p:cNvSpPr>
            <a:spLocks noGrp="1"/>
          </p:cNvSpPr>
          <p:nvPr>
            <p:ph type="sldNum" sz="quarter" idx="12"/>
          </p:nvPr>
        </p:nvSpPr>
        <p:spPr>
          <a:xfrm>
            <a:off x="10266511" y="6474041"/>
            <a:ext cx="1453055" cy="365125"/>
          </a:xfrm>
          <a:prstGeom prst="rect">
            <a:avLst/>
          </a:prstGeom>
        </p:spPr>
        <p:txBody>
          <a:bodyPr lIns="0" tIns="0" rIns="0" bIns="0"/>
          <a:lstStyle>
            <a:lvl1pPr algn="r">
              <a:defRPr sz="1000" b="0" i="0">
                <a:solidFill>
                  <a:schemeClr val="bg1">
                    <a:lumMod val="95000"/>
                  </a:schemeClr>
                </a:solidFill>
                <a:latin typeface="Verdana" charset="0"/>
                <a:ea typeface="Verdana" charset="0"/>
                <a:cs typeface="Verdana" charset="0"/>
              </a:defRPr>
            </a:lvl1pPr>
          </a:lstStyle>
          <a:p>
            <a:fld id="{03E89E2B-7837-6B45-9BB2-CC8B24B0904A}" type="slidenum">
              <a:rPr lang="it-IT" smtClean="0"/>
              <a:pPr/>
              <a:t>‹N›</a:t>
            </a:fld>
            <a:endParaRPr lang="it-IT" dirty="0"/>
          </a:p>
        </p:txBody>
      </p:sp>
      <p:sp>
        <p:nvSpPr>
          <p:cNvPr id="18" name="Segnaposto contenuto 11"/>
          <p:cNvSpPr>
            <a:spLocks noGrp="1"/>
          </p:cNvSpPr>
          <p:nvPr>
            <p:ph sz="quarter" idx="14" hasCustomPrompt="1"/>
          </p:nvPr>
        </p:nvSpPr>
        <p:spPr>
          <a:xfrm>
            <a:off x="1281377" y="5793902"/>
            <a:ext cx="645579" cy="404394"/>
          </a:xfrm>
        </p:spPr>
        <p:txBody>
          <a:bodyPr>
            <a:noAutofit/>
          </a:bodyPr>
          <a:lstStyle>
            <a:lvl1pPr marL="0" indent="0">
              <a:buNone/>
              <a:defRPr sz="1000" baseline="0"/>
            </a:lvl1pPr>
          </a:lstStyle>
          <a:p>
            <a:pPr lvl="0"/>
            <a:r>
              <a:rPr lang="it-IT" dirty="0"/>
              <a:t>Fare clic per inserire logo partner</a:t>
            </a:r>
          </a:p>
        </p:txBody>
      </p:sp>
      <p:sp>
        <p:nvSpPr>
          <p:cNvPr id="19" name="Segnaposto testo 4"/>
          <p:cNvSpPr>
            <a:spLocks noGrp="1"/>
          </p:cNvSpPr>
          <p:nvPr>
            <p:ph type="body" sz="quarter" idx="15" hasCustomPrompt="1"/>
          </p:nvPr>
        </p:nvSpPr>
        <p:spPr>
          <a:xfrm>
            <a:off x="2091083" y="6473835"/>
            <a:ext cx="6364288" cy="231775"/>
          </a:xfrm>
        </p:spPr>
        <p:txBody>
          <a:bodyPr wrap="none" lIns="0" tIns="0" rIns="0" bIns="0">
            <a:noAutofit/>
          </a:bodyPr>
          <a:lstStyle>
            <a:lvl1pPr marL="0" indent="0">
              <a:buNone/>
              <a:defRPr sz="1000" b="0" i="0" baseline="0">
                <a:solidFill>
                  <a:schemeClr val="bg1">
                    <a:lumMod val="95000"/>
                  </a:schemeClr>
                </a:solidFill>
                <a:latin typeface="Verdana" charset="0"/>
                <a:ea typeface="Verdana" charset="0"/>
                <a:cs typeface="Verdana" charset="0"/>
              </a:defRPr>
            </a:lvl1pPr>
            <a:lvl2pPr marL="457200" indent="0">
              <a:buNone/>
              <a:defRPr sz="1000" b="0" i="0">
                <a:latin typeface="Verdana" charset="0"/>
                <a:ea typeface="Verdana" charset="0"/>
                <a:cs typeface="Verdana" charset="0"/>
              </a:defRPr>
            </a:lvl2pPr>
            <a:lvl3pPr marL="914400" indent="0">
              <a:buNone/>
              <a:defRPr sz="1000" b="0" i="0">
                <a:latin typeface="Verdana" charset="0"/>
                <a:ea typeface="Verdana" charset="0"/>
                <a:cs typeface="Verdana" charset="0"/>
              </a:defRPr>
            </a:lvl3pPr>
            <a:lvl4pPr marL="1371600" indent="0">
              <a:buNone/>
              <a:defRPr sz="1000" b="0" i="0">
                <a:latin typeface="Verdana" charset="0"/>
                <a:ea typeface="Verdana" charset="0"/>
                <a:cs typeface="Verdana" charset="0"/>
              </a:defRPr>
            </a:lvl4pPr>
            <a:lvl5pPr marL="1828800" indent="0">
              <a:buNone/>
              <a:defRPr sz="1000" b="0" i="0">
                <a:latin typeface="Verdana" charset="0"/>
                <a:ea typeface="Verdana" charset="0"/>
                <a:cs typeface="Verdana" charset="0"/>
              </a:defRPr>
            </a:lvl5pPr>
          </a:lstStyle>
          <a:p>
            <a:pPr lvl="0"/>
            <a:r>
              <a:rPr lang="it-IT"/>
              <a:t>FARE CLIC PER INSERIRE </a:t>
            </a:r>
            <a:r>
              <a:rPr lang="it-IT" dirty="0"/>
              <a:t>IL TITOLO DELLA PRESENTAZIONE</a:t>
            </a:r>
          </a:p>
        </p:txBody>
      </p:sp>
      <p:sp>
        <p:nvSpPr>
          <p:cNvPr id="14" name="Rettangolo 13"/>
          <p:cNvSpPr/>
          <p:nvPr userDrawn="1"/>
        </p:nvSpPr>
        <p:spPr>
          <a:xfrm>
            <a:off x="466355" y="5793902"/>
            <a:ext cx="401196" cy="855888"/>
          </a:xfrm>
          <a:prstGeom prst="rect">
            <a:avLst/>
          </a:prstGeom>
          <a:solidFill>
            <a:srgbClr val="002E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5" name="Immagine 14"/>
          <p:cNvPicPr>
            <a:picLocks noChangeAspect="1"/>
          </p:cNvPicPr>
          <p:nvPr userDrawn="1"/>
        </p:nvPicPr>
        <p:blipFill>
          <a:blip r:embed="rId2"/>
          <a:stretch>
            <a:fillRect/>
          </a:stretch>
        </p:blipFill>
        <p:spPr>
          <a:xfrm>
            <a:off x="524918" y="5847087"/>
            <a:ext cx="285543" cy="57700"/>
          </a:xfrm>
          <a:prstGeom prst="rect">
            <a:avLst/>
          </a:prstGeom>
        </p:spPr>
      </p:pic>
    </p:spTree>
    <p:extLst>
      <p:ext uri="{BB962C8B-B14F-4D97-AF65-F5344CB8AC3E}">
        <p14:creationId xmlns:p14="http://schemas.microsoft.com/office/powerpoint/2010/main" val="2950168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5.jpe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image" Target="../media/image4.tiff"/><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image" Target="../media/image3.png"/><Relationship Id="rId5" Type="http://schemas.openxmlformats.org/officeDocument/2006/relationships/slideLayout" Target="../slideLayouts/slideLayout23.xml"/><Relationship Id="rId10" Type="http://schemas.openxmlformats.org/officeDocument/2006/relationships/theme" Target="../theme/theme2.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it-IT"/>
              <a:t>Fare clic per modificare stile</a:t>
            </a:r>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piè di pagina 4"/>
          <p:cNvSpPr>
            <a:spLocks noGrp="1"/>
          </p:cNvSpPr>
          <p:nvPr>
            <p:ph type="ftr" sz="quarter" idx="3"/>
          </p:nvPr>
        </p:nvSpPr>
        <p:spPr>
          <a:xfrm>
            <a:off x="538655" y="63563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it-IT"/>
              <a:t>TITOLO PRESENTAZIONE</a:t>
            </a:r>
          </a:p>
        </p:txBody>
      </p:sp>
      <p:sp>
        <p:nvSpPr>
          <p:cNvPr id="11" name="Segnaposto data 2"/>
          <p:cNvSpPr>
            <a:spLocks noGrp="1"/>
          </p:cNvSpPr>
          <p:nvPr>
            <p:ph type="dt" sz="half" idx="2"/>
          </p:nvPr>
        </p:nvSpPr>
        <p:spPr>
          <a:xfrm>
            <a:off x="838200" y="6356360"/>
            <a:ext cx="2743200" cy="365125"/>
          </a:xfrm>
          <a:prstGeom prst="rect">
            <a:avLst/>
          </a:prstGeom>
        </p:spPr>
        <p:txBody>
          <a:bodyPr/>
          <a:lstStyle/>
          <a:p>
            <a:fld id="{C4C23EF5-7234-1F4E-87C4-C416A9ABF2DC}" type="datetime1">
              <a:rPr lang="it-IT" smtClean="0"/>
              <a:t>02/05/2024</a:t>
            </a:fld>
            <a:endParaRPr lang="it-IT"/>
          </a:p>
        </p:txBody>
      </p:sp>
      <p:sp>
        <p:nvSpPr>
          <p:cNvPr id="12" name="Segnaposto numero diapositiva 4"/>
          <p:cNvSpPr>
            <a:spLocks noGrp="1"/>
          </p:cNvSpPr>
          <p:nvPr>
            <p:ph type="sldNum" sz="quarter" idx="4"/>
          </p:nvPr>
        </p:nvSpPr>
        <p:spPr>
          <a:xfrm>
            <a:off x="8610600" y="6356360"/>
            <a:ext cx="2743200" cy="365125"/>
          </a:xfrm>
          <a:prstGeom prst="rect">
            <a:avLst/>
          </a:prstGeom>
        </p:spPr>
        <p:txBody>
          <a:bodyPr/>
          <a:lstStyle/>
          <a:p>
            <a:fld id="{03E89E2B-7837-6B45-9BB2-CC8B24B0904A}" type="slidenum">
              <a:rPr lang="it-IT" smtClean="0"/>
              <a:t>‹N›</a:t>
            </a:fld>
            <a:endParaRPr lang="it-IT"/>
          </a:p>
        </p:txBody>
      </p:sp>
    </p:spTree>
    <p:extLst>
      <p:ext uri="{BB962C8B-B14F-4D97-AF65-F5344CB8AC3E}">
        <p14:creationId xmlns:p14="http://schemas.microsoft.com/office/powerpoint/2010/main" val="299558654"/>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60" r:id="rId3"/>
    <p:sldLayoutId id="2147483664" r:id="rId4"/>
    <p:sldLayoutId id="2147483662" r:id="rId5"/>
    <p:sldLayoutId id="2147483663" r:id="rId6"/>
    <p:sldLayoutId id="2147483665" r:id="rId7"/>
    <p:sldLayoutId id="2147483650" r:id="rId8"/>
    <p:sldLayoutId id="2147483652" r:id="rId9"/>
    <p:sldLayoutId id="2147483654" r:id="rId10"/>
    <p:sldLayoutId id="2147483658" r:id="rId11"/>
    <p:sldLayoutId id="2147483667" r:id="rId12"/>
    <p:sldLayoutId id="2147483655" r:id="rId13"/>
    <p:sldLayoutId id="2147483666" r:id="rId14"/>
    <p:sldLayoutId id="2147483691" r:id="rId15"/>
    <p:sldLayoutId id="2147483692" r:id="rId16"/>
    <p:sldLayoutId id="2147483694" r:id="rId17"/>
    <p:sldLayoutId id="2147483696" r:id="rId18"/>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Bild 15" descr="111004_EU-OSHA_HW_PPT_inner slide.png"/>
          <p:cNvPicPr>
            <a:picLocks noChangeAspect="1"/>
          </p:cNvPicPr>
          <p:nvPr/>
        </p:nvPicPr>
        <p:blipFill>
          <a:blip r:embed="rId11"/>
          <a:srcRect/>
          <a:stretch>
            <a:fillRect/>
          </a:stretch>
        </p:blipFill>
        <p:spPr bwMode="auto">
          <a:xfrm>
            <a:off x="0" y="0"/>
            <a:ext cx="12192000" cy="6858000"/>
          </a:xfrm>
          <a:prstGeom prst="rect">
            <a:avLst/>
          </a:prstGeom>
          <a:noFill/>
          <a:ln w="9525">
            <a:noFill/>
            <a:miter lim="800000"/>
            <a:headEnd/>
            <a:tailEnd/>
          </a:ln>
        </p:spPr>
      </p:pic>
      <p:pic>
        <p:nvPicPr>
          <p:cNvPr id="12" name="Picture 11"/>
          <p:cNvPicPr>
            <a:picLocks noChangeAspect="1"/>
          </p:cNvPicPr>
          <p:nvPr userDrawn="1"/>
        </p:nvPicPr>
        <p:blipFill rotWithShape="1">
          <a:blip r:embed="rId12" cstate="screen">
            <a:extLst>
              <a:ext uri="{28A0092B-C50C-407E-A947-70E740481C1C}">
                <a14:useLocalDpi xmlns:a14="http://schemas.microsoft.com/office/drawing/2010/main"/>
              </a:ext>
            </a:extLst>
          </a:blip>
          <a:srcRect r="7974"/>
          <a:stretch/>
        </p:blipFill>
        <p:spPr>
          <a:xfrm>
            <a:off x="8351744" y="2908"/>
            <a:ext cx="3846072" cy="6858000"/>
          </a:xfrm>
          <a:prstGeom prst="rect">
            <a:avLst/>
          </a:prstGeom>
        </p:spPr>
      </p:pic>
      <p:sp>
        <p:nvSpPr>
          <p:cNvPr id="2" name="Title Placeholder 1"/>
          <p:cNvSpPr>
            <a:spLocks noGrp="1"/>
          </p:cNvSpPr>
          <p:nvPr>
            <p:ph type="title"/>
          </p:nvPr>
        </p:nvSpPr>
        <p:spPr>
          <a:xfrm>
            <a:off x="600005" y="180000"/>
            <a:ext cx="10079831" cy="4896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600000" y="1116000"/>
            <a:ext cx="10080000" cy="4860000"/>
          </a:xfrm>
          <a:prstGeom prst="rect">
            <a:avLst/>
          </a:prstGeom>
        </p:spPr>
        <p:txBody>
          <a:bodyPr vert="horz" lIns="91440" tIns="45720" rIns="91440" bIns="45720" rtlCol="0" anchor="t"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9"/>
          <p:cNvSpPr txBox="1">
            <a:spLocks/>
          </p:cNvSpPr>
          <p:nvPr/>
        </p:nvSpPr>
        <p:spPr>
          <a:xfrm>
            <a:off x="11376588" y="6503954"/>
            <a:ext cx="813301" cy="365125"/>
          </a:xfrm>
          <a:prstGeom prst="rect">
            <a:avLst/>
          </a:prstGeom>
        </p:spPr>
        <p:txBody>
          <a:bodyPr vert="horz" lIns="91440" tIns="45720" rIns="91440" bIns="45720" rtlCol="0" anchor="ctr"/>
          <a:lstStyle>
            <a:defPPr>
              <a:defRPr lang="en-US"/>
            </a:defPPr>
            <a:lvl1pPr marL="0" algn="r" defTabSz="914400" rtl="0" eaLnBrk="1" latinLnBrk="0" hangingPunct="1">
              <a:defRPr sz="1400" kern="1200">
                <a:solidFill>
                  <a:schemeClr val="tx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A064B8-E15C-4A1C-8E7E-B0BD818D867C}" type="slidenum">
              <a:rPr lang="en-GB" sz="1000" smtClean="0">
                <a:solidFill>
                  <a:srgbClr val="000000"/>
                </a:solidFill>
              </a:rPr>
              <a:pPr/>
              <a:t>‹N›</a:t>
            </a:fld>
            <a:endParaRPr lang="it-IT" sz="1000" dirty="0">
              <a:solidFill>
                <a:srgbClr val="000000"/>
              </a:solidFill>
            </a:endParaRPr>
          </a:p>
        </p:txBody>
      </p:sp>
      <p:sp>
        <p:nvSpPr>
          <p:cNvPr id="11" name="Rectangle 11"/>
          <p:cNvSpPr>
            <a:spLocks noChangeArrowheads="1"/>
          </p:cNvSpPr>
          <p:nvPr/>
        </p:nvSpPr>
        <p:spPr bwMode="auto">
          <a:xfrm>
            <a:off x="1856319" y="6477007"/>
            <a:ext cx="8053916" cy="104775"/>
          </a:xfrm>
          <a:prstGeom prst="rect">
            <a:avLst/>
          </a:prstGeom>
          <a:noFill/>
          <a:ln w="9525">
            <a:noFill/>
            <a:miter lim="800000"/>
            <a:headEnd/>
            <a:tailEnd/>
          </a:ln>
        </p:spPr>
        <p:txBody>
          <a:bodyPr lIns="0" tIns="0" rIns="0" bIns="0">
            <a:prstTxWarp prst="textNoShape">
              <a:avLst/>
            </a:prstTxWarp>
          </a:bodyPr>
          <a:lstStyle/>
          <a:p>
            <a:pPr algn="ctr">
              <a:lnSpc>
                <a:spcPct val="90000"/>
              </a:lnSpc>
              <a:spcBef>
                <a:spcPct val="30000"/>
              </a:spcBef>
              <a:buClr>
                <a:srgbClr val="00529F"/>
              </a:buClr>
              <a:defRPr/>
            </a:pPr>
            <a:r>
              <a:rPr lang="en-GB" sz="900" b="1" dirty="0">
                <a:solidFill>
                  <a:srgbClr val="003399"/>
                </a:solidFill>
              </a:rPr>
              <a:t>www.healthy-workplaces.eu/it</a:t>
            </a:r>
            <a:endParaRPr lang="it-IT" sz="900" b="1" dirty="0">
              <a:solidFill>
                <a:srgbClr val="003399"/>
              </a:solidFill>
              <a:ea typeface="ＭＳ Ｐゴシック" pitchFamily="-107" charset="-128"/>
              <a:cs typeface="ＭＳ Ｐゴシック" pitchFamily="-107" charset="-128"/>
            </a:endParaRPr>
          </a:p>
        </p:txBody>
      </p:sp>
      <p:pic>
        <p:nvPicPr>
          <p:cNvPr id="13" name="Picture 12"/>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00000" y="6258252"/>
            <a:ext cx="1339189" cy="317509"/>
          </a:xfrm>
          <a:prstGeom prst="rect">
            <a:avLst/>
          </a:prstGeom>
        </p:spPr>
      </p:pic>
    </p:spTree>
    <p:extLst>
      <p:ext uri="{BB962C8B-B14F-4D97-AF65-F5344CB8AC3E}">
        <p14:creationId xmlns:p14="http://schemas.microsoft.com/office/powerpoint/2010/main" val="3512666527"/>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Lst>
  <p:txStyles>
    <p:titleStyle>
      <a:lvl1pPr algn="l" defTabSz="457200" rtl="0" eaLnBrk="1" latinLnBrk="0" hangingPunct="1">
        <a:spcBef>
          <a:spcPct val="0"/>
        </a:spcBef>
        <a:buNone/>
        <a:defRPr sz="2400" b="1" i="0" kern="1200" baseline="0">
          <a:solidFill>
            <a:schemeClr val="tx2"/>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2000" indent="-252000" algn="l" defTabSz="457200" rtl="0" eaLnBrk="1" latinLnBrk="0" hangingPunct="1">
        <a:spcBef>
          <a:spcPts val="600"/>
        </a:spcBef>
        <a:spcAft>
          <a:spcPts val="0"/>
        </a:spcAft>
        <a:buClr>
          <a:schemeClr val="tx2"/>
        </a:buClr>
        <a:buFont typeface="Wingdings" pitchFamily="2" charset="2"/>
        <a:buChar char="§"/>
        <a:defRPr sz="1800" b="1" i="0" kern="1200" baseline="0">
          <a:solidFill>
            <a:schemeClr val="tx2"/>
          </a:solidFill>
          <a:latin typeface="+mn-lt"/>
          <a:ea typeface="+mn-ea"/>
          <a:cs typeface="+mn-cs"/>
        </a:defRPr>
      </a:lvl1pPr>
      <a:lvl2pPr marL="432000" indent="-180000" algn="l" defTabSz="457200" rtl="0" eaLnBrk="1" latinLnBrk="0" hangingPunct="1">
        <a:spcBef>
          <a:spcPts val="0"/>
        </a:spcBef>
        <a:spcAft>
          <a:spcPts val="0"/>
        </a:spcAft>
        <a:buClrTx/>
        <a:buFont typeface="Arial" pitchFamily="34" charset="0"/>
        <a:buChar char="•"/>
        <a:defRPr sz="1800" kern="1200" baseline="0">
          <a:solidFill>
            <a:schemeClr val="tx1"/>
          </a:solidFill>
          <a:latin typeface="+mn-lt"/>
          <a:ea typeface="+mn-ea"/>
          <a:cs typeface="+mn-cs"/>
        </a:defRPr>
      </a:lvl2pPr>
      <a:lvl3pPr marL="612000" indent="-180000" algn="l" defTabSz="457200" rtl="0" eaLnBrk="1" latinLnBrk="0" hangingPunct="1">
        <a:spcBef>
          <a:spcPts val="0"/>
        </a:spcBef>
        <a:spcAft>
          <a:spcPts val="0"/>
        </a:spcAft>
        <a:buClrTx/>
        <a:buFont typeface="Arial" pitchFamily="34" charset="0"/>
        <a:buChar char="−"/>
        <a:defRPr sz="1700" kern="1200" baseline="0">
          <a:solidFill>
            <a:schemeClr val="tx1"/>
          </a:solidFill>
          <a:latin typeface="+mn-lt"/>
          <a:ea typeface="+mn-ea"/>
          <a:cs typeface="+mn-cs"/>
        </a:defRPr>
      </a:lvl3pPr>
      <a:lvl4pPr marL="792000" indent="-180000" algn="l" defTabSz="457200" rtl="0" eaLnBrk="1" latinLnBrk="0" hangingPunct="1">
        <a:spcBef>
          <a:spcPts val="0"/>
        </a:spcBef>
        <a:spcAft>
          <a:spcPts val="0"/>
        </a:spcAft>
        <a:buClrTx/>
        <a:buFont typeface="Arial" pitchFamily="34" charset="0"/>
        <a:buChar char="•"/>
        <a:defRPr sz="1600" kern="1200" baseline="0">
          <a:solidFill>
            <a:schemeClr val="tx1"/>
          </a:solidFill>
          <a:latin typeface="+mn-lt"/>
          <a:ea typeface="+mn-ea"/>
          <a:cs typeface="+mn-cs"/>
        </a:defRPr>
      </a:lvl4pPr>
      <a:lvl5pPr marL="972000" indent="-180000" algn="l" defTabSz="457200" rtl="0" eaLnBrk="1" latinLnBrk="0" hangingPunct="1">
        <a:spcBef>
          <a:spcPts val="0"/>
        </a:spcBef>
        <a:spcAft>
          <a:spcPts val="0"/>
        </a:spcAft>
        <a:buClrTx/>
        <a:buFont typeface="Arial" pitchFamily="34" charset="0"/>
        <a:buChar char="−"/>
        <a:defRPr sz="1500" kern="1200" baseline="0">
          <a:solidFill>
            <a:schemeClr val="tx1"/>
          </a:solidFill>
          <a:latin typeface="+mn-lt"/>
          <a:ea typeface="+mn-ea"/>
          <a:cs typeface="+mn-cs"/>
        </a:defRPr>
      </a:lvl5pPr>
      <a:lvl6pPr marL="1257750" indent="-285750" algn="l" defTabSz="457200" rtl="0" eaLnBrk="1" latinLnBrk="0" hangingPunct="1">
        <a:spcBef>
          <a:spcPts val="0"/>
        </a:spcBef>
        <a:buFont typeface="Arial" pitchFamily="34" charset="0"/>
        <a:buChar char="•"/>
        <a:defRPr sz="1400" kern="1200" baseline="0">
          <a:solidFill>
            <a:schemeClr val="tx1"/>
          </a:solidFill>
          <a:latin typeface="+mn-lt"/>
          <a:ea typeface="+mn-ea"/>
          <a:cs typeface="+mn-cs"/>
        </a:defRPr>
      </a:lvl6pPr>
      <a:lvl7pPr marL="1332000" indent="-180000" algn="l" defTabSz="457200" rtl="0" eaLnBrk="1" latinLnBrk="0" hangingPunct="1">
        <a:spcBef>
          <a:spcPts val="0"/>
        </a:spcBef>
        <a:buFont typeface="Arial" pitchFamily="34" charset="0"/>
        <a:buChar char="−"/>
        <a:defRPr sz="1300" kern="1200" baseline="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5.png"/><Relationship Id="rId1" Type="http://schemas.openxmlformats.org/officeDocument/2006/relationships/slideLayout" Target="../slideLayouts/slideLayout17.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6.xml"/><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16.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6.xml"/><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hyperlink" Target="http://eur-lex.europa.eu/legal-content/IT/TXT/?uri=CELEX:32014R0702" TargetMode="Externa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3"/>
          <a:stretch>
            <a:fillRect/>
          </a:stretch>
        </p:blipFill>
        <p:spPr>
          <a:xfrm>
            <a:off x="10118432" y="835059"/>
            <a:ext cx="1512876" cy="1512876"/>
          </a:xfrm>
          <a:prstGeom prst="rect">
            <a:avLst/>
          </a:prstGeom>
        </p:spPr>
      </p:pic>
      <p:pic>
        <p:nvPicPr>
          <p:cNvPr id="11" name="Immagine 10">
            <a:extLst>
              <a:ext uri="{FF2B5EF4-FFF2-40B4-BE49-F238E27FC236}">
                <a16:creationId xmlns:a16="http://schemas.microsoft.com/office/drawing/2014/main" id="{7E1E905F-773B-4BDB-937B-BC8836A93685}"/>
              </a:ext>
            </a:extLst>
          </p:cNvPr>
          <p:cNvPicPr>
            <a:picLocks noChangeAspect="1"/>
          </p:cNvPicPr>
          <p:nvPr/>
        </p:nvPicPr>
        <p:blipFill>
          <a:blip r:embed="rId4"/>
          <a:stretch>
            <a:fillRect/>
          </a:stretch>
        </p:blipFill>
        <p:spPr>
          <a:xfrm>
            <a:off x="10134466" y="2530759"/>
            <a:ext cx="1550842" cy="1550842"/>
          </a:xfrm>
          <a:prstGeom prst="rect">
            <a:avLst/>
          </a:prstGeom>
        </p:spPr>
      </p:pic>
      <p:pic>
        <p:nvPicPr>
          <p:cNvPr id="2" name="Immagine 1"/>
          <p:cNvPicPr>
            <a:picLocks noChangeAspect="1"/>
          </p:cNvPicPr>
          <p:nvPr/>
        </p:nvPicPr>
        <p:blipFill>
          <a:blip r:embed="rId5"/>
          <a:stretch>
            <a:fillRect/>
          </a:stretch>
        </p:blipFill>
        <p:spPr>
          <a:xfrm>
            <a:off x="10118432" y="4264425"/>
            <a:ext cx="1566876" cy="1566876"/>
          </a:xfrm>
          <a:prstGeom prst="rect">
            <a:avLst/>
          </a:prstGeom>
        </p:spPr>
      </p:pic>
      <p:pic>
        <p:nvPicPr>
          <p:cNvPr id="5" name="Immagine 4"/>
          <p:cNvPicPr>
            <a:picLocks noChangeAspect="1"/>
          </p:cNvPicPr>
          <p:nvPr/>
        </p:nvPicPr>
        <p:blipFill>
          <a:blip r:embed="rId6"/>
          <a:stretch>
            <a:fillRect/>
          </a:stretch>
        </p:blipFill>
        <p:spPr>
          <a:xfrm>
            <a:off x="3192219" y="1650969"/>
            <a:ext cx="5191845" cy="3479475"/>
          </a:xfrm>
          <a:prstGeom prst="roundRect">
            <a:avLst>
              <a:gd name="adj" fmla="val 8594"/>
            </a:avLst>
          </a:prstGeom>
          <a:solidFill>
            <a:srgbClr val="FFFFFF">
              <a:shade val="85000"/>
            </a:srgbClr>
          </a:solidFill>
          <a:ln>
            <a:noFill/>
          </a:ln>
          <a:effectLst/>
        </p:spPr>
      </p:pic>
      <p:pic>
        <p:nvPicPr>
          <p:cNvPr id="6" name="Immagine 5"/>
          <p:cNvPicPr>
            <a:picLocks noChangeAspect="1"/>
          </p:cNvPicPr>
          <p:nvPr/>
        </p:nvPicPr>
        <p:blipFill>
          <a:blip r:embed="rId7"/>
          <a:stretch>
            <a:fillRect/>
          </a:stretch>
        </p:blipFill>
        <p:spPr>
          <a:xfrm>
            <a:off x="571229" y="867608"/>
            <a:ext cx="1480327" cy="1480327"/>
          </a:xfrm>
          <a:prstGeom prst="rect">
            <a:avLst/>
          </a:prstGeom>
        </p:spPr>
      </p:pic>
      <p:pic>
        <p:nvPicPr>
          <p:cNvPr id="8" name="Immagine 7"/>
          <p:cNvPicPr>
            <a:picLocks noChangeAspect="1"/>
          </p:cNvPicPr>
          <p:nvPr/>
        </p:nvPicPr>
        <p:blipFill>
          <a:blip r:embed="rId8"/>
          <a:stretch>
            <a:fillRect/>
          </a:stretch>
        </p:blipFill>
        <p:spPr>
          <a:xfrm>
            <a:off x="594595" y="2553571"/>
            <a:ext cx="1455436" cy="1455436"/>
          </a:xfrm>
          <a:prstGeom prst="rect">
            <a:avLst/>
          </a:prstGeom>
        </p:spPr>
      </p:pic>
      <p:pic>
        <p:nvPicPr>
          <p:cNvPr id="4" name="Immagine 3">
            <a:extLst>
              <a:ext uri="{FF2B5EF4-FFF2-40B4-BE49-F238E27FC236}">
                <a16:creationId xmlns:a16="http://schemas.microsoft.com/office/drawing/2014/main" id="{59B70789-7813-E7A4-130A-EBE72D58E9FD}"/>
              </a:ext>
            </a:extLst>
          </p:cNvPr>
          <p:cNvPicPr>
            <a:picLocks noChangeAspect="1"/>
          </p:cNvPicPr>
          <p:nvPr/>
        </p:nvPicPr>
        <p:blipFill>
          <a:blip r:embed="rId9"/>
          <a:stretch>
            <a:fillRect/>
          </a:stretch>
        </p:blipFill>
        <p:spPr>
          <a:xfrm>
            <a:off x="594595" y="4190168"/>
            <a:ext cx="1455436" cy="1455436"/>
          </a:xfrm>
          <a:prstGeom prst="rect">
            <a:avLst/>
          </a:prstGeom>
        </p:spPr>
      </p:pic>
    </p:spTree>
    <p:extLst>
      <p:ext uri="{BB962C8B-B14F-4D97-AF65-F5344CB8AC3E}">
        <p14:creationId xmlns:p14="http://schemas.microsoft.com/office/powerpoint/2010/main" val="1933537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70883" y="251514"/>
            <a:ext cx="11261295" cy="226604"/>
          </a:xfrm>
        </p:spPr>
        <p:txBody>
          <a:bodyPr/>
          <a:lstStyle/>
          <a:p>
            <a:r>
              <a:rPr lang="it-IT" dirty="0"/>
              <a:t>AVVISI e ASSI</a:t>
            </a:r>
          </a:p>
        </p:txBody>
      </p:sp>
      <p:sp>
        <p:nvSpPr>
          <p:cNvPr id="4" name="Segnaposto contenuto 3">
            <a:extLst>
              <a:ext uri="{FF2B5EF4-FFF2-40B4-BE49-F238E27FC236}">
                <a16:creationId xmlns:a16="http://schemas.microsoft.com/office/drawing/2014/main" id="{10E751AF-1364-3EB8-FF20-A0738625ED2F}"/>
              </a:ext>
            </a:extLst>
          </p:cNvPr>
          <p:cNvSpPr>
            <a:spLocks noGrp="1"/>
          </p:cNvSpPr>
          <p:nvPr>
            <p:ph idx="1"/>
          </p:nvPr>
        </p:nvSpPr>
        <p:spPr/>
        <p:txBody>
          <a:bodyPr/>
          <a:lstStyle/>
          <a:p>
            <a:endParaRPr lang="it-IT"/>
          </a:p>
        </p:txBody>
      </p:sp>
      <p:pic>
        <p:nvPicPr>
          <p:cNvPr id="6" name="Immagine 5">
            <a:extLst>
              <a:ext uri="{FF2B5EF4-FFF2-40B4-BE49-F238E27FC236}">
                <a16:creationId xmlns:a16="http://schemas.microsoft.com/office/drawing/2014/main" id="{7E9B25B7-AED0-2CA9-E1E6-CBBF0D973902}"/>
              </a:ext>
            </a:extLst>
          </p:cNvPr>
          <p:cNvPicPr>
            <a:picLocks noChangeAspect="1"/>
          </p:cNvPicPr>
          <p:nvPr/>
        </p:nvPicPr>
        <p:blipFill>
          <a:blip r:embed="rId3"/>
          <a:stretch>
            <a:fillRect/>
          </a:stretch>
        </p:blipFill>
        <p:spPr>
          <a:xfrm>
            <a:off x="470883" y="656351"/>
            <a:ext cx="11370111" cy="5101229"/>
          </a:xfrm>
          <a:prstGeom prst="rect">
            <a:avLst/>
          </a:prstGeom>
        </p:spPr>
      </p:pic>
    </p:spTree>
    <p:extLst>
      <p:ext uri="{BB962C8B-B14F-4D97-AF65-F5344CB8AC3E}">
        <p14:creationId xmlns:p14="http://schemas.microsoft.com/office/powerpoint/2010/main" val="10477580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4693488" y="3471986"/>
            <a:ext cx="393056" cy="646331"/>
          </a:xfrm>
          <a:prstGeom prst="rect">
            <a:avLst/>
          </a:prstGeom>
        </p:spPr>
        <p:txBody>
          <a:bodyPr wrap="none">
            <a:spAutoFit/>
          </a:bodyPr>
          <a:lstStyle/>
          <a:p>
            <a:endParaRPr lang="it-IT"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r>
              <a:rPr lang="it-IT" dirty="0">
                <a:solidFill>
                  <a:srgbClr val="FFFFFF"/>
                </a:solidFill>
                <a:latin typeface="Verdana" panose="020B0604030504040204" pitchFamily="34" charset="0"/>
                <a:ea typeface="Verdana" panose="020B0604030504040204" pitchFamily="34" charset="0"/>
                <a:cs typeface="Verdana" panose="020B0604030504040204" pitchFamily="34" charset="0"/>
              </a:rPr>
              <a:t>di</a:t>
            </a:r>
            <a:endParaRPr lang="it-IT" dirty="0">
              <a:latin typeface="Verdana" panose="020B0604030504040204" pitchFamily="34" charset="0"/>
              <a:ea typeface="Verdana" panose="020B0604030504040204" pitchFamily="34" charset="0"/>
              <a:cs typeface="Verdana" panose="020B0604030504040204" pitchFamily="34" charset="0"/>
            </a:endParaRPr>
          </a:p>
        </p:txBody>
      </p:sp>
      <p:sp>
        <p:nvSpPr>
          <p:cNvPr id="16" name="Disco magnetico 15"/>
          <p:cNvSpPr/>
          <p:nvPr/>
        </p:nvSpPr>
        <p:spPr>
          <a:xfrm>
            <a:off x="7053495" y="-24807"/>
            <a:ext cx="2831756" cy="3291593"/>
          </a:xfrm>
          <a:prstGeom prst="flowChartMagneticDisk">
            <a:avLst/>
          </a:prstGeom>
          <a:solidFill>
            <a:srgbClr val="FFFF99">
              <a:alpha val="77000"/>
            </a:srgbClr>
          </a:solidFill>
          <a:ln>
            <a:solidFill>
              <a:schemeClr val="accent1">
                <a:shade val="50000"/>
              </a:schemeClr>
            </a:solidFill>
          </a:ln>
          <a:effectLst>
            <a:outerShdw blurRad="50800" dist="38100" dir="18900000" algn="bl" rotWithShape="0">
              <a:srgbClr val="FFFFCC">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600" b="1" dirty="0">
              <a:solidFill>
                <a:srgbClr val="5B9BD5">
                  <a:lumMod val="50000"/>
                </a:srgbClr>
              </a:solidFill>
              <a:latin typeface="Verdana" panose="020B0604030504040204" pitchFamily="34" charset="0"/>
              <a:ea typeface="Verdana" panose="020B0604030504040204" pitchFamily="34" charset="0"/>
              <a:cs typeface="Verdana" panose="020B0604030504040204" pitchFamily="34" charset="0"/>
            </a:endParaRPr>
          </a:p>
        </p:txBody>
      </p:sp>
      <p:sp>
        <p:nvSpPr>
          <p:cNvPr id="34" name="Disco magnetico 33"/>
          <p:cNvSpPr/>
          <p:nvPr/>
        </p:nvSpPr>
        <p:spPr>
          <a:xfrm>
            <a:off x="7311588" y="2348253"/>
            <a:ext cx="2182343" cy="2014269"/>
          </a:xfrm>
          <a:prstGeom prst="flowChartMagneticDisk">
            <a:avLst/>
          </a:prstGeom>
          <a:solidFill>
            <a:srgbClr val="FFFFCC"/>
          </a:solidFill>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600" b="1" dirty="0">
              <a:solidFill>
                <a:srgbClr val="5B9BD5">
                  <a:lumMod val="50000"/>
                </a:srgbClr>
              </a:solidFill>
              <a:latin typeface="Verdana" panose="020B0604030504040204" pitchFamily="34" charset="0"/>
              <a:ea typeface="Verdana" panose="020B0604030504040204" pitchFamily="34" charset="0"/>
              <a:cs typeface="Verdana" panose="020B0604030504040204" pitchFamily="34" charset="0"/>
            </a:endParaRPr>
          </a:p>
        </p:txBody>
      </p:sp>
      <p:sp>
        <p:nvSpPr>
          <p:cNvPr id="8" name="Rettangolo 7"/>
          <p:cNvSpPr/>
          <p:nvPr/>
        </p:nvSpPr>
        <p:spPr>
          <a:xfrm>
            <a:off x="7048433" y="350226"/>
            <a:ext cx="2794856" cy="246221"/>
          </a:xfrm>
          <a:prstGeom prst="rect">
            <a:avLst/>
          </a:prstGeom>
        </p:spPr>
        <p:txBody>
          <a:bodyPr wrap="square">
            <a:spAutoFit/>
          </a:bodyPr>
          <a:lstStyle/>
          <a:p>
            <a:pPr algn="ctr">
              <a:spcAft>
                <a:spcPts val="0"/>
              </a:spcAft>
            </a:pPr>
            <a:endParaRPr lang="it-IT" sz="1000" dirty="0">
              <a:solidFill>
                <a:srgbClr val="5B9BD5">
                  <a:lumMod val="50000"/>
                </a:srgbClr>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Rettangolo 9"/>
          <p:cNvSpPr/>
          <p:nvPr/>
        </p:nvSpPr>
        <p:spPr>
          <a:xfrm>
            <a:off x="391843" y="2639387"/>
            <a:ext cx="1759225" cy="461665"/>
          </a:xfrm>
          <a:prstGeom prst="rect">
            <a:avLst/>
          </a:prstGeom>
        </p:spPr>
        <p:txBody>
          <a:bodyPr wrap="square">
            <a:spAutoFit/>
          </a:bodyPr>
          <a:lstStyle/>
          <a:p>
            <a:pPr algn="ctr"/>
            <a:r>
              <a:rPr lang="it-IT" sz="1200" b="1" dirty="0">
                <a:solidFill>
                  <a:srgbClr val="5B9BD5">
                    <a:lumMod val="50000"/>
                  </a:srgbClr>
                </a:solidFill>
                <a:latin typeface="Verdana" panose="020B0604030504040204" pitchFamily="34" charset="0"/>
                <a:ea typeface="Verdana" panose="020B0604030504040204" pitchFamily="34" charset="0"/>
                <a:cs typeface="Verdana" panose="020B0604030504040204" pitchFamily="34" charset="0"/>
              </a:rPr>
              <a:t>ASSE 1</a:t>
            </a:r>
          </a:p>
          <a:p>
            <a:pPr algn="ctr"/>
            <a:r>
              <a:rPr lang="it-IT" sz="1200" b="1" dirty="0">
                <a:solidFill>
                  <a:srgbClr val="5B9BD5">
                    <a:lumMod val="50000"/>
                  </a:srgbClr>
                </a:solidFill>
                <a:latin typeface="Verdana" panose="020B0604030504040204" pitchFamily="34" charset="0"/>
                <a:ea typeface="Verdana" panose="020B0604030504040204" pitchFamily="34" charset="0"/>
                <a:cs typeface="Verdana" panose="020B0604030504040204" pitchFamily="34" charset="0"/>
              </a:rPr>
              <a:t>Euro182.308.344</a:t>
            </a:r>
          </a:p>
        </p:txBody>
      </p:sp>
      <p:sp>
        <p:nvSpPr>
          <p:cNvPr id="21" name="Rettangolo arrotondato 20"/>
          <p:cNvSpPr/>
          <p:nvPr/>
        </p:nvSpPr>
        <p:spPr>
          <a:xfrm>
            <a:off x="2703010" y="2231605"/>
            <a:ext cx="2145792" cy="1523975"/>
          </a:xfrm>
          <a:prstGeom prst="roundRect">
            <a:avLst/>
          </a:prstGeom>
          <a:solidFill>
            <a:schemeClr val="bg1"/>
          </a:solidFill>
          <a:ln>
            <a:solidFill>
              <a:schemeClr val="bg1">
                <a:lumMod val="50000"/>
              </a:schemeClr>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endParaRPr lang="it-IT" sz="7200" dirty="0">
              <a:solidFill>
                <a:srgbClr val="222222"/>
              </a:solidFill>
              <a:latin typeface="Verdana" panose="020B0604030504040204" pitchFamily="34" charset="0"/>
              <a:ea typeface="Calibri" panose="020F0502020204030204" pitchFamily="34" charset="0"/>
              <a:cs typeface="Arial" panose="020B0604020202020204" pitchFamily="34" charset="0"/>
            </a:endParaRPr>
          </a:p>
        </p:txBody>
      </p:sp>
      <p:sp>
        <p:nvSpPr>
          <p:cNvPr id="17" name="Rettangolo 16"/>
          <p:cNvSpPr/>
          <p:nvPr/>
        </p:nvSpPr>
        <p:spPr>
          <a:xfrm>
            <a:off x="3127513" y="2265202"/>
            <a:ext cx="1285461" cy="276999"/>
          </a:xfrm>
          <a:prstGeom prst="rect">
            <a:avLst/>
          </a:prstGeom>
        </p:spPr>
        <p:txBody>
          <a:bodyPr wrap="square">
            <a:spAutoFit/>
          </a:bodyPr>
          <a:lstStyle/>
          <a:p>
            <a:pPr algn="ctr"/>
            <a:r>
              <a:rPr lang="it-IT" sz="1200" b="1" dirty="0">
                <a:solidFill>
                  <a:srgbClr val="5B9BD5">
                    <a:lumMod val="50000"/>
                  </a:srgbClr>
                </a:solidFill>
                <a:latin typeface="Verdana" panose="020B0604030504040204" pitchFamily="34" charset="0"/>
                <a:ea typeface="Verdana" panose="020B0604030504040204" pitchFamily="34" charset="0"/>
                <a:cs typeface="Verdana" panose="020B0604030504040204" pitchFamily="34" charset="0"/>
              </a:rPr>
              <a:t>ASSE 2</a:t>
            </a:r>
          </a:p>
        </p:txBody>
      </p:sp>
      <p:sp>
        <p:nvSpPr>
          <p:cNvPr id="23" name="Rettangolo 22"/>
          <p:cNvSpPr/>
          <p:nvPr/>
        </p:nvSpPr>
        <p:spPr>
          <a:xfrm>
            <a:off x="7500826" y="2956845"/>
            <a:ext cx="1805609" cy="892552"/>
          </a:xfrm>
          <a:prstGeom prst="rect">
            <a:avLst/>
          </a:prstGeom>
        </p:spPr>
        <p:txBody>
          <a:bodyPr wrap="square">
            <a:spAutoFit/>
          </a:bodyPr>
          <a:lstStyle/>
          <a:p>
            <a:pPr algn="ctr">
              <a:spcAft>
                <a:spcPts val="0"/>
              </a:spcAft>
            </a:pPr>
            <a:r>
              <a:rPr lang="it-IT" sz="1000" b="1" dirty="0">
                <a:solidFill>
                  <a:srgbClr val="5B9BD5">
                    <a:lumMod val="50000"/>
                  </a:srgbClr>
                </a:solidFill>
                <a:latin typeface="Verdana" panose="020B0604030504040204" pitchFamily="34" charset="0"/>
                <a:ea typeface="Verdana" panose="020B0604030504040204" pitchFamily="34" charset="0"/>
                <a:cs typeface="Verdana" panose="020B0604030504040204" pitchFamily="34" charset="0"/>
              </a:rPr>
              <a:t>Progetti per micro e piccole imprese operanti in specifici settori di attività</a:t>
            </a:r>
          </a:p>
          <a:p>
            <a:pPr algn="ctr">
              <a:spcAft>
                <a:spcPts val="0"/>
              </a:spcAft>
            </a:pPr>
            <a:r>
              <a:rPr lang="it-IT" sz="1200" b="1" dirty="0">
                <a:solidFill>
                  <a:srgbClr val="5B9BD5">
                    <a:lumMod val="50000"/>
                  </a:srgbClr>
                </a:solidFill>
                <a:latin typeface="Verdana" panose="020B0604030504040204" pitchFamily="34" charset="0"/>
                <a:ea typeface="Verdana" panose="020B0604030504040204" pitchFamily="34" charset="0"/>
                <a:cs typeface="Verdana" panose="020B0604030504040204" pitchFamily="34" charset="0"/>
              </a:rPr>
              <a:t>EURO 80.000.000</a:t>
            </a:r>
          </a:p>
        </p:txBody>
      </p:sp>
      <p:sp>
        <p:nvSpPr>
          <p:cNvPr id="20" name="Rettangolo 19"/>
          <p:cNvSpPr/>
          <p:nvPr/>
        </p:nvSpPr>
        <p:spPr>
          <a:xfrm>
            <a:off x="7969182" y="2542201"/>
            <a:ext cx="790601" cy="276999"/>
          </a:xfrm>
          <a:prstGeom prst="rect">
            <a:avLst/>
          </a:prstGeom>
        </p:spPr>
        <p:txBody>
          <a:bodyPr wrap="none">
            <a:spAutoFit/>
          </a:bodyPr>
          <a:lstStyle/>
          <a:p>
            <a:pPr algn="ctr"/>
            <a:r>
              <a:rPr lang="it-IT" sz="1200" b="1" dirty="0">
                <a:solidFill>
                  <a:srgbClr val="5B9BD5">
                    <a:lumMod val="50000"/>
                  </a:srgbClr>
                </a:solidFill>
                <a:latin typeface="Verdana" panose="020B0604030504040204" pitchFamily="34" charset="0"/>
                <a:ea typeface="Verdana" panose="020B0604030504040204" pitchFamily="34" charset="0"/>
                <a:cs typeface="Verdana" panose="020B0604030504040204" pitchFamily="34" charset="0"/>
              </a:rPr>
              <a:t>ASSE 4</a:t>
            </a:r>
          </a:p>
        </p:txBody>
      </p:sp>
      <p:sp>
        <p:nvSpPr>
          <p:cNvPr id="31" name="Rettangolo arrotondato 30"/>
          <p:cNvSpPr/>
          <p:nvPr/>
        </p:nvSpPr>
        <p:spPr>
          <a:xfrm>
            <a:off x="4977382" y="2284602"/>
            <a:ext cx="2056305" cy="1291409"/>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endParaRPr lang="it-IT" sz="7200" dirty="0">
              <a:solidFill>
                <a:srgbClr val="222222"/>
              </a:solidFill>
              <a:latin typeface="Verdana" panose="020B0604030504040204" pitchFamily="34" charset="0"/>
              <a:ea typeface="Calibri" panose="020F0502020204030204" pitchFamily="34" charset="0"/>
              <a:cs typeface="Arial" panose="020B0604020202020204" pitchFamily="34" charset="0"/>
            </a:endParaRPr>
          </a:p>
        </p:txBody>
      </p:sp>
      <p:sp>
        <p:nvSpPr>
          <p:cNvPr id="42" name="Rettangolo 41"/>
          <p:cNvSpPr/>
          <p:nvPr/>
        </p:nvSpPr>
        <p:spPr>
          <a:xfrm>
            <a:off x="4997260" y="2468016"/>
            <a:ext cx="2036427" cy="892552"/>
          </a:xfrm>
          <a:prstGeom prst="rect">
            <a:avLst/>
          </a:prstGeom>
        </p:spPr>
        <p:txBody>
          <a:bodyPr wrap="square">
            <a:spAutoFit/>
          </a:bodyPr>
          <a:lstStyle/>
          <a:p>
            <a:pPr algn="ctr">
              <a:spcAft>
                <a:spcPts val="0"/>
              </a:spcAft>
            </a:pPr>
            <a:r>
              <a:rPr lang="it-IT" sz="1000" b="1" dirty="0">
                <a:solidFill>
                  <a:srgbClr val="5B9BD5">
                    <a:lumMod val="50000"/>
                  </a:srgbClr>
                </a:solidFill>
                <a:latin typeface="Verdana" panose="020B0604030504040204" pitchFamily="34" charset="0"/>
                <a:ea typeface="Verdana" panose="020B0604030504040204" pitchFamily="34" charset="0"/>
                <a:cs typeface="Verdana" panose="020B0604030504040204" pitchFamily="34" charset="0"/>
              </a:rPr>
              <a:t>Progetti di bonifica da</a:t>
            </a:r>
          </a:p>
          <a:p>
            <a:pPr algn="ctr">
              <a:spcAft>
                <a:spcPts val="0"/>
              </a:spcAft>
            </a:pPr>
            <a:r>
              <a:rPr lang="it-IT" sz="1000" b="1" dirty="0">
                <a:solidFill>
                  <a:srgbClr val="5B9BD5">
                    <a:lumMod val="50000"/>
                  </a:srgbClr>
                </a:solidFill>
                <a:latin typeface="Verdana" panose="020B0604030504040204" pitchFamily="34" charset="0"/>
                <a:ea typeface="Verdana" panose="020B0604030504040204" pitchFamily="34" charset="0"/>
                <a:cs typeface="Verdana" panose="020B0604030504040204" pitchFamily="34" charset="0"/>
              </a:rPr>
              <a:t>Materiali contenenti</a:t>
            </a:r>
          </a:p>
          <a:p>
            <a:pPr algn="ctr">
              <a:spcAft>
                <a:spcPts val="0"/>
              </a:spcAft>
            </a:pPr>
            <a:r>
              <a:rPr lang="it-IT" sz="1000" b="1" dirty="0">
                <a:solidFill>
                  <a:srgbClr val="5B9BD5">
                    <a:lumMod val="50000"/>
                  </a:srgbClr>
                </a:solidFill>
                <a:latin typeface="Verdana" panose="020B0604030504040204" pitchFamily="34" charset="0"/>
                <a:ea typeface="Verdana" panose="020B0604030504040204" pitchFamily="34" charset="0"/>
                <a:cs typeface="Verdana" panose="020B0604030504040204" pitchFamily="34" charset="0"/>
              </a:rPr>
              <a:t>amianto</a:t>
            </a:r>
          </a:p>
          <a:p>
            <a:pPr algn="ctr">
              <a:spcAft>
                <a:spcPts val="0"/>
              </a:spcAft>
            </a:pPr>
            <a:r>
              <a:rPr lang="it-IT" sz="1200" b="1" dirty="0">
                <a:solidFill>
                  <a:srgbClr val="5B9BD5">
                    <a:lumMod val="50000"/>
                  </a:srgbClr>
                </a:solidFill>
                <a:latin typeface="Verdana" panose="020B0604030504040204" pitchFamily="34" charset="0"/>
                <a:ea typeface="Verdana" panose="020B0604030504040204" pitchFamily="34" charset="0"/>
                <a:cs typeface="Verdana" panose="020B0604030504040204" pitchFamily="34" charset="0"/>
              </a:rPr>
              <a:t>Euro 100.000.000</a:t>
            </a:r>
          </a:p>
          <a:p>
            <a:pPr>
              <a:spcAft>
                <a:spcPts val="0"/>
              </a:spcAft>
            </a:pPr>
            <a:endParaRPr lang="it-IT" sz="1000" b="1" dirty="0">
              <a:solidFill>
                <a:srgbClr val="5B9BD5">
                  <a:lumMod val="50000"/>
                </a:srgbClr>
              </a:solidFill>
              <a:latin typeface="Verdana" panose="020B0604030504040204" pitchFamily="34" charset="0"/>
              <a:ea typeface="Verdana" panose="020B0604030504040204" pitchFamily="34" charset="0"/>
              <a:cs typeface="Verdana" panose="020B0604030504040204" pitchFamily="34" charset="0"/>
            </a:endParaRPr>
          </a:p>
        </p:txBody>
      </p:sp>
      <p:sp>
        <p:nvSpPr>
          <p:cNvPr id="43" name="Rettangolo 42"/>
          <p:cNvSpPr/>
          <p:nvPr/>
        </p:nvSpPr>
        <p:spPr>
          <a:xfrm>
            <a:off x="2740087" y="2465763"/>
            <a:ext cx="2036427" cy="892552"/>
          </a:xfrm>
          <a:prstGeom prst="rect">
            <a:avLst/>
          </a:prstGeom>
        </p:spPr>
        <p:txBody>
          <a:bodyPr wrap="square">
            <a:spAutoFit/>
          </a:bodyPr>
          <a:lstStyle/>
          <a:p>
            <a:pPr algn="ctr">
              <a:spcAft>
                <a:spcPts val="0"/>
              </a:spcAft>
            </a:pPr>
            <a:r>
              <a:rPr lang="it-IT" sz="1000" b="1" dirty="0">
                <a:solidFill>
                  <a:srgbClr val="5B9BD5">
                    <a:lumMod val="50000"/>
                  </a:srgbClr>
                </a:solidFill>
                <a:latin typeface="Verdana" panose="020B0604030504040204" pitchFamily="34" charset="0"/>
                <a:ea typeface="Verdana" panose="020B0604030504040204" pitchFamily="34" charset="0"/>
                <a:cs typeface="Verdana" panose="020B0604030504040204" pitchFamily="34" charset="0"/>
              </a:rPr>
              <a:t>Progetti per la riduzione</a:t>
            </a:r>
          </a:p>
          <a:p>
            <a:pPr algn="ctr">
              <a:spcAft>
                <a:spcPts val="0"/>
              </a:spcAft>
            </a:pPr>
            <a:r>
              <a:rPr lang="it-IT" sz="1000" b="1" dirty="0">
                <a:solidFill>
                  <a:srgbClr val="5B9BD5">
                    <a:lumMod val="50000"/>
                  </a:srgbClr>
                </a:solidFill>
                <a:latin typeface="Verdana" panose="020B0604030504040204" pitchFamily="34" charset="0"/>
                <a:ea typeface="Verdana" panose="020B0604030504040204" pitchFamily="34" charset="0"/>
                <a:cs typeface="Verdana" panose="020B0604030504040204" pitchFamily="34" charset="0"/>
              </a:rPr>
              <a:t>del rischio infortunistici</a:t>
            </a:r>
          </a:p>
          <a:p>
            <a:pPr algn="ctr">
              <a:spcAft>
                <a:spcPts val="0"/>
              </a:spcAft>
            </a:pPr>
            <a:endParaRPr lang="it-IT" sz="1000" b="1" dirty="0">
              <a:solidFill>
                <a:srgbClr val="5B9BD5">
                  <a:lumMod val="50000"/>
                </a:srgbClr>
              </a:solidFill>
              <a:latin typeface="Verdana" panose="020B0604030504040204" pitchFamily="34" charset="0"/>
              <a:ea typeface="Verdana" panose="020B0604030504040204" pitchFamily="34" charset="0"/>
              <a:cs typeface="Verdana" panose="020B0604030504040204" pitchFamily="34" charset="0"/>
            </a:endParaRPr>
          </a:p>
          <a:p>
            <a:pPr algn="ctr">
              <a:spcAft>
                <a:spcPts val="0"/>
              </a:spcAft>
            </a:pPr>
            <a:r>
              <a:rPr lang="it-IT" sz="1200" b="1" dirty="0">
                <a:solidFill>
                  <a:srgbClr val="5B9BD5">
                    <a:lumMod val="50000"/>
                  </a:srgbClr>
                </a:solidFill>
                <a:latin typeface="Verdana" panose="020B0604030504040204" pitchFamily="34" charset="0"/>
                <a:ea typeface="Verdana" panose="020B0604030504040204" pitchFamily="34" charset="0"/>
                <a:cs typeface="Verdana" panose="020B0604030504040204" pitchFamily="34" charset="0"/>
              </a:rPr>
              <a:t>Euro 140.000.000</a:t>
            </a:r>
          </a:p>
          <a:p>
            <a:pPr>
              <a:spcAft>
                <a:spcPts val="0"/>
              </a:spcAft>
            </a:pPr>
            <a:endParaRPr lang="it-IT" sz="1000" b="1" dirty="0">
              <a:solidFill>
                <a:srgbClr val="5B9BD5">
                  <a:lumMod val="50000"/>
                </a:srgbClr>
              </a:solidFill>
              <a:latin typeface="Verdana" panose="020B0604030504040204" pitchFamily="34" charset="0"/>
              <a:ea typeface="Verdana" panose="020B0604030504040204" pitchFamily="34" charset="0"/>
              <a:cs typeface="Verdana" panose="020B0604030504040204" pitchFamily="34" charset="0"/>
            </a:endParaRPr>
          </a:p>
        </p:txBody>
      </p:sp>
      <p:sp>
        <p:nvSpPr>
          <p:cNvPr id="44" name="Rettangolo 43"/>
          <p:cNvSpPr/>
          <p:nvPr/>
        </p:nvSpPr>
        <p:spPr>
          <a:xfrm>
            <a:off x="2663289" y="3324693"/>
            <a:ext cx="2107988" cy="461665"/>
          </a:xfrm>
          <a:prstGeom prst="rect">
            <a:avLst/>
          </a:prstGeom>
        </p:spPr>
        <p:txBody>
          <a:bodyPr wrap="square">
            <a:spAutoFit/>
          </a:bodyPr>
          <a:lstStyle/>
          <a:p>
            <a:pPr algn="ctr">
              <a:spcAft>
                <a:spcPts val="0"/>
              </a:spcAft>
            </a:pPr>
            <a:r>
              <a:rPr lang="it-IT" sz="1100" b="1" dirty="0">
                <a:solidFill>
                  <a:srgbClr val="C00000"/>
                </a:solidFill>
                <a:latin typeface="Verdana" panose="020B0604030504040204" pitchFamily="34" charset="0"/>
                <a:ea typeface="Verdana" panose="020B0604030504040204" pitchFamily="34" charset="0"/>
                <a:cs typeface="Verdana" panose="020B0604030504040204" pitchFamily="34" charset="0"/>
              </a:rPr>
              <a:t>Stanziamento Regionale</a:t>
            </a:r>
          </a:p>
          <a:p>
            <a:pPr algn="ctr">
              <a:spcAft>
                <a:spcPts val="0"/>
              </a:spcAft>
            </a:pPr>
            <a:r>
              <a:rPr lang="it-IT" sz="1300" b="1" dirty="0">
                <a:solidFill>
                  <a:srgbClr val="C00000"/>
                </a:solidFill>
                <a:latin typeface="Verdana" panose="020B0604030504040204" pitchFamily="34" charset="0"/>
                <a:ea typeface="Verdana" panose="020B0604030504040204" pitchFamily="34" charset="0"/>
                <a:cs typeface="Verdana" panose="020B0604030504040204" pitchFamily="34" charset="0"/>
              </a:rPr>
              <a:t>Euro 11.557.437,00</a:t>
            </a:r>
          </a:p>
        </p:txBody>
      </p:sp>
      <p:sp>
        <p:nvSpPr>
          <p:cNvPr id="45" name="Rettangolo 44"/>
          <p:cNvSpPr/>
          <p:nvPr/>
        </p:nvSpPr>
        <p:spPr>
          <a:xfrm>
            <a:off x="4972346" y="3145124"/>
            <a:ext cx="2107988" cy="461665"/>
          </a:xfrm>
          <a:prstGeom prst="rect">
            <a:avLst/>
          </a:prstGeom>
        </p:spPr>
        <p:txBody>
          <a:bodyPr wrap="square">
            <a:spAutoFit/>
          </a:bodyPr>
          <a:lstStyle/>
          <a:p>
            <a:pPr algn="ctr">
              <a:spcAft>
                <a:spcPts val="0"/>
              </a:spcAft>
            </a:pPr>
            <a:r>
              <a:rPr lang="it-IT" sz="1100" b="1" dirty="0">
                <a:solidFill>
                  <a:srgbClr val="C00000"/>
                </a:solidFill>
                <a:latin typeface="Verdana" panose="020B0604030504040204" pitchFamily="34" charset="0"/>
                <a:ea typeface="Verdana" panose="020B0604030504040204" pitchFamily="34" charset="0"/>
                <a:cs typeface="Verdana" panose="020B0604030504040204" pitchFamily="34" charset="0"/>
              </a:rPr>
              <a:t>Stanziamento Regionale</a:t>
            </a:r>
          </a:p>
          <a:p>
            <a:pPr algn="ctr">
              <a:spcAft>
                <a:spcPts val="0"/>
              </a:spcAft>
            </a:pPr>
            <a:r>
              <a:rPr lang="it-IT" sz="1300" b="1" dirty="0">
                <a:solidFill>
                  <a:srgbClr val="C00000"/>
                </a:solidFill>
                <a:latin typeface="Verdana" panose="020B0604030504040204" pitchFamily="34" charset="0"/>
                <a:ea typeface="Verdana" panose="020B0604030504040204" pitchFamily="34" charset="0"/>
                <a:cs typeface="Verdana" panose="020B0604030504040204" pitchFamily="34" charset="0"/>
              </a:rPr>
              <a:t>Euro 7.344.037,00</a:t>
            </a:r>
          </a:p>
        </p:txBody>
      </p:sp>
      <p:sp>
        <p:nvSpPr>
          <p:cNvPr id="46" name="Rettangolo 45"/>
          <p:cNvSpPr/>
          <p:nvPr/>
        </p:nvSpPr>
        <p:spPr>
          <a:xfrm>
            <a:off x="5643005" y="2284602"/>
            <a:ext cx="790601" cy="276999"/>
          </a:xfrm>
          <a:prstGeom prst="rect">
            <a:avLst/>
          </a:prstGeom>
        </p:spPr>
        <p:txBody>
          <a:bodyPr wrap="none">
            <a:spAutoFit/>
          </a:bodyPr>
          <a:lstStyle/>
          <a:p>
            <a:pPr algn="ctr"/>
            <a:r>
              <a:rPr lang="it-IT" sz="1200" b="1" dirty="0">
                <a:solidFill>
                  <a:srgbClr val="5B9BD5">
                    <a:lumMod val="50000"/>
                  </a:srgbClr>
                </a:solidFill>
                <a:latin typeface="Verdana" panose="020B0604030504040204" pitchFamily="34" charset="0"/>
                <a:ea typeface="Verdana" panose="020B0604030504040204" pitchFamily="34" charset="0"/>
                <a:cs typeface="Verdana" panose="020B0604030504040204" pitchFamily="34" charset="0"/>
              </a:rPr>
              <a:t>ASSE 3</a:t>
            </a:r>
          </a:p>
        </p:txBody>
      </p:sp>
      <p:pic>
        <p:nvPicPr>
          <p:cNvPr id="56" name="Immagine 55"/>
          <p:cNvPicPr>
            <a:picLocks noChangeAspect="1"/>
          </p:cNvPicPr>
          <p:nvPr/>
        </p:nvPicPr>
        <p:blipFill>
          <a:blip r:embed="rId2"/>
          <a:stretch>
            <a:fillRect/>
          </a:stretch>
        </p:blipFill>
        <p:spPr>
          <a:xfrm rot="2582313">
            <a:off x="2017590" y="3751168"/>
            <a:ext cx="1190625" cy="638175"/>
          </a:xfrm>
          <a:prstGeom prst="rect">
            <a:avLst/>
          </a:prstGeom>
          <a:ln>
            <a:noFill/>
          </a:ln>
          <a:effectLst>
            <a:softEdge rad="112500"/>
          </a:effectLst>
        </p:spPr>
      </p:pic>
      <p:pic>
        <p:nvPicPr>
          <p:cNvPr id="57" name="Immagine 56"/>
          <p:cNvPicPr>
            <a:picLocks noChangeAspect="1"/>
          </p:cNvPicPr>
          <p:nvPr/>
        </p:nvPicPr>
        <p:blipFill>
          <a:blip r:embed="rId2"/>
          <a:stretch>
            <a:fillRect/>
          </a:stretch>
        </p:blipFill>
        <p:spPr>
          <a:xfrm rot="20040493">
            <a:off x="9134089" y="4078015"/>
            <a:ext cx="1190625" cy="638175"/>
          </a:xfrm>
          <a:prstGeom prst="rect">
            <a:avLst/>
          </a:prstGeom>
          <a:ln>
            <a:noFill/>
          </a:ln>
          <a:effectLst>
            <a:softEdge rad="112500"/>
          </a:effectLst>
        </p:spPr>
      </p:pic>
      <p:sp>
        <p:nvSpPr>
          <p:cNvPr id="35" name="Rettangolo arrotondato 34"/>
          <p:cNvSpPr/>
          <p:nvPr/>
        </p:nvSpPr>
        <p:spPr>
          <a:xfrm>
            <a:off x="7282885" y="4570303"/>
            <a:ext cx="2056305" cy="1223083"/>
          </a:xfrm>
          <a:prstGeom prst="roundRect">
            <a:avLst/>
          </a:prstGeom>
          <a:solidFill>
            <a:schemeClr val="bg1"/>
          </a:solidFill>
          <a:ln>
            <a:solidFill>
              <a:srgbClr val="00B050"/>
            </a:solid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endParaRPr lang="it-IT" sz="7200" dirty="0">
              <a:solidFill>
                <a:srgbClr val="222222"/>
              </a:solidFill>
              <a:latin typeface="Verdana" panose="020B0604030504040204" pitchFamily="34" charset="0"/>
              <a:ea typeface="Calibri" panose="020F0502020204030204" pitchFamily="34" charset="0"/>
              <a:cs typeface="Arial" panose="020B0604020202020204" pitchFamily="34" charset="0"/>
            </a:endParaRPr>
          </a:p>
        </p:txBody>
      </p:sp>
      <p:sp>
        <p:nvSpPr>
          <p:cNvPr id="49" name="Rettangolo 48"/>
          <p:cNvSpPr/>
          <p:nvPr/>
        </p:nvSpPr>
        <p:spPr>
          <a:xfrm>
            <a:off x="7338041" y="4570303"/>
            <a:ext cx="1968394" cy="400110"/>
          </a:xfrm>
          <a:prstGeom prst="rect">
            <a:avLst/>
          </a:prstGeom>
        </p:spPr>
        <p:txBody>
          <a:bodyPr wrap="square">
            <a:spAutoFit/>
          </a:bodyPr>
          <a:lstStyle/>
          <a:p>
            <a:pPr algn="ctr">
              <a:spcAft>
                <a:spcPts val="0"/>
              </a:spcAft>
            </a:pPr>
            <a:r>
              <a:rPr lang="it-IT" sz="1000" b="1" dirty="0">
                <a:solidFill>
                  <a:srgbClr val="5B9BD5">
                    <a:lumMod val="50000"/>
                  </a:srgbClr>
                </a:solidFill>
                <a:latin typeface="Verdana" panose="020B0604030504040204" pitchFamily="34" charset="0"/>
                <a:ea typeface="Verdana" panose="020B0604030504040204" pitchFamily="34" charset="0"/>
                <a:cs typeface="Verdana" panose="020B0604030504040204" pitchFamily="34" charset="0"/>
              </a:rPr>
              <a:t>Per la generalità delle imprese agricole</a:t>
            </a:r>
          </a:p>
        </p:txBody>
      </p:sp>
      <p:sp>
        <p:nvSpPr>
          <p:cNvPr id="47" name="Rettangolo 46"/>
          <p:cNvSpPr/>
          <p:nvPr/>
        </p:nvSpPr>
        <p:spPr>
          <a:xfrm>
            <a:off x="7500825" y="4920254"/>
            <a:ext cx="1619354" cy="646331"/>
          </a:xfrm>
          <a:prstGeom prst="rect">
            <a:avLst/>
          </a:prstGeom>
        </p:spPr>
        <p:txBody>
          <a:bodyPr wrap="none">
            <a:spAutoFit/>
          </a:bodyPr>
          <a:lstStyle/>
          <a:p>
            <a:pPr algn="ctr"/>
            <a:r>
              <a:rPr lang="it-IT" sz="1200" b="1" dirty="0">
                <a:solidFill>
                  <a:srgbClr val="5B9BD5">
                    <a:lumMod val="50000"/>
                  </a:srgbClr>
                </a:solidFill>
                <a:latin typeface="Verdana" panose="020B0604030504040204" pitchFamily="34" charset="0"/>
                <a:ea typeface="Verdana" panose="020B0604030504040204" pitchFamily="34" charset="0"/>
                <a:cs typeface="Verdana" panose="020B0604030504040204" pitchFamily="34" charset="0"/>
              </a:rPr>
              <a:t>ASSE 5.1</a:t>
            </a:r>
          </a:p>
          <a:p>
            <a:pPr algn="ctr"/>
            <a:r>
              <a:rPr lang="it-IT" sz="1200" b="1" dirty="0">
                <a:solidFill>
                  <a:srgbClr val="5B9BD5">
                    <a:lumMod val="50000"/>
                  </a:srgbClr>
                </a:solidFill>
                <a:latin typeface="Verdana" panose="020B0604030504040204" pitchFamily="34" charset="0"/>
                <a:ea typeface="Verdana" panose="020B0604030504040204" pitchFamily="34" charset="0"/>
                <a:cs typeface="Verdana" panose="020B0604030504040204" pitchFamily="34" charset="0"/>
              </a:rPr>
              <a:t>Euro 70.000.000</a:t>
            </a:r>
          </a:p>
          <a:p>
            <a:pPr algn="ctr"/>
            <a:endParaRPr lang="it-IT" sz="1200" b="1" dirty="0">
              <a:solidFill>
                <a:srgbClr val="5B9BD5">
                  <a:lumMod val="50000"/>
                </a:srgbClr>
              </a:solidFill>
              <a:latin typeface="Verdana" panose="020B0604030504040204" pitchFamily="34" charset="0"/>
              <a:ea typeface="Verdana" panose="020B0604030504040204" pitchFamily="34" charset="0"/>
              <a:cs typeface="Verdana" panose="020B0604030504040204" pitchFamily="34" charset="0"/>
            </a:endParaRPr>
          </a:p>
        </p:txBody>
      </p:sp>
      <p:sp>
        <p:nvSpPr>
          <p:cNvPr id="48" name="Rettangolo 47"/>
          <p:cNvSpPr/>
          <p:nvPr/>
        </p:nvSpPr>
        <p:spPr>
          <a:xfrm>
            <a:off x="7231202" y="5351141"/>
            <a:ext cx="2107988" cy="461665"/>
          </a:xfrm>
          <a:prstGeom prst="rect">
            <a:avLst/>
          </a:prstGeom>
        </p:spPr>
        <p:txBody>
          <a:bodyPr wrap="square">
            <a:spAutoFit/>
          </a:bodyPr>
          <a:lstStyle/>
          <a:p>
            <a:pPr algn="ctr">
              <a:spcAft>
                <a:spcPts val="0"/>
              </a:spcAft>
            </a:pPr>
            <a:r>
              <a:rPr lang="it-IT" sz="1100" b="1" dirty="0">
                <a:solidFill>
                  <a:srgbClr val="C00000"/>
                </a:solidFill>
                <a:latin typeface="Verdana" panose="020B0604030504040204" pitchFamily="34" charset="0"/>
                <a:ea typeface="Verdana" panose="020B0604030504040204" pitchFamily="34" charset="0"/>
                <a:cs typeface="Verdana" panose="020B0604030504040204" pitchFamily="34" charset="0"/>
              </a:rPr>
              <a:t>Stanziamento Regionale</a:t>
            </a:r>
          </a:p>
          <a:p>
            <a:pPr algn="ctr">
              <a:spcAft>
                <a:spcPts val="0"/>
              </a:spcAft>
            </a:pPr>
            <a:r>
              <a:rPr lang="it-IT" sz="1300" b="1" dirty="0">
                <a:solidFill>
                  <a:srgbClr val="C00000"/>
                </a:solidFill>
                <a:latin typeface="Verdana" panose="020B0604030504040204" pitchFamily="34" charset="0"/>
                <a:ea typeface="Verdana" panose="020B0604030504040204" pitchFamily="34" charset="0"/>
                <a:cs typeface="Verdana" panose="020B0604030504040204" pitchFamily="34" charset="0"/>
              </a:rPr>
              <a:t>Euro 4.103.014,00</a:t>
            </a:r>
          </a:p>
        </p:txBody>
      </p:sp>
      <p:sp>
        <p:nvSpPr>
          <p:cNvPr id="32" name="Rettangolo arrotondato 31"/>
          <p:cNvSpPr/>
          <p:nvPr/>
        </p:nvSpPr>
        <p:spPr>
          <a:xfrm>
            <a:off x="9934760" y="2522944"/>
            <a:ext cx="2123075" cy="1675248"/>
          </a:xfrm>
          <a:prstGeom prst="roundRect">
            <a:avLst/>
          </a:prstGeom>
          <a:solidFill>
            <a:schemeClr val="bg1"/>
          </a:solidFill>
          <a:ln>
            <a:solidFill>
              <a:srgbClr val="00B050"/>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b="1" dirty="0">
              <a:solidFill>
                <a:srgbClr val="5B9BD5">
                  <a:lumMod val="50000"/>
                </a:srgbClr>
              </a:solidFill>
              <a:latin typeface="Verdana" panose="020B0604030504040204" pitchFamily="34" charset="0"/>
              <a:ea typeface="Verdana" panose="020B0604030504040204" pitchFamily="34" charset="0"/>
              <a:cs typeface="Verdana" panose="020B0604030504040204" pitchFamily="34" charset="0"/>
            </a:endParaRPr>
          </a:p>
        </p:txBody>
      </p:sp>
      <p:sp>
        <p:nvSpPr>
          <p:cNvPr id="22" name="Rettangolo 21"/>
          <p:cNvSpPr/>
          <p:nvPr/>
        </p:nvSpPr>
        <p:spPr>
          <a:xfrm>
            <a:off x="10603397" y="2530034"/>
            <a:ext cx="790601" cy="461665"/>
          </a:xfrm>
          <a:prstGeom prst="rect">
            <a:avLst/>
          </a:prstGeom>
        </p:spPr>
        <p:txBody>
          <a:bodyPr wrap="none">
            <a:spAutoFit/>
          </a:bodyPr>
          <a:lstStyle/>
          <a:p>
            <a:pPr algn="ctr"/>
            <a:r>
              <a:rPr lang="it-IT" sz="1200" b="1" dirty="0">
                <a:solidFill>
                  <a:srgbClr val="5B9BD5">
                    <a:lumMod val="50000"/>
                  </a:srgbClr>
                </a:solidFill>
                <a:latin typeface="Verdana" panose="020B0604030504040204" pitchFamily="34" charset="0"/>
                <a:ea typeface="Verdana" panose="020B0604030504040204" pitchFamily="34" charset="0"/>
                <a:cs typeface="Verdana" panose="020B0604030504040204" pitchFamily="34" charset="0"/>
              </a:rPr>
              <a:t>ASSE 5</a:t>
            </a:r>
          </a:p>
          <a:p>
            <a:pPr algn="ctr"/>
            <a:endParaRPr lang="it-IT" sz="1200" b="1" dirty="0">
              <a:solidFill>
                <a:srgbClr val="5B9BD5">
                  <a:lumMod val="50000"/>
                </a:srgbClr>
              </a:solidFill>
              <a:latin typeface="Verdana" panose="020B0604030504040204" pitchFamily="34" charset="0"/>
              <a:ea typeface="Verdana" panose="020B0604030504040204" pitchFamily="34" charset="0"/>
              <a:cs typeface="Verdana" panose="020B0604030504040204" pitchFamily="34" charset="0"/>
            </a:endParaRPr>
          </a:p>
        </p:txBody>
      </p:sp>
      <p:sp>
        <p:nvSpPr>
          <p:cNvPr id="38" name="Rettangolo 37"/>
          <p:cNvSpPr/>
          <p:nvPr/>
        </p:nvSpPr>
        <p:spPr>
          <a:xfrm>
            <a:off x="9783447" y="2762110"/>
            <a:ext cx="2458931" cy="1092607"/>
          </a:xfrm>
          <a:prstGeom prst="rect">
            <a:avLst/>
          </a:prstGeom>
        </p:spPr>
        <p:txBody>
          <a:bodyPr wrap="square">
            <a:spAutoFit/>
          </a:bodyPr>
          <a:lstStyle/>
          <a:p>
            <a:pPr algn="ctr">
              <a:spcAft>
                <a:spcPts val="0"/>
              </a:spcAft>
            </a:pPr>
            <a:r>
              <a:rPr lang="it-IT" sz="900" b="1" dirty="0">
                <a:solidFill>
                  <a:srgbClr val="5B9BD5">
                    <a:lumMod val="50000"/>
                  </a:srgbClr>
                </a:solidFill>
                <a:latin typeface="Verdana" panose="020B0604030504040204" pitchFamily="34" charset="0"/>
                <a:ea typeface="Verdana" panose="020B0604030504040204" pitchFamily="34" charset="0"/>
                <a:cs typeface="Verdana" panose="020B0604030504040204" pitchFamily="34" charset="0"/>
              </a:rPr>
              <a:t>Progetti per micro e piccole imprese operanti nel</a:t>
            </a:r>
          </a:p>
          <a:p>
            <a:pPr algn="ctr">
              <a:spcAft>
                <a:spcPts val="0"/>
              </a:spcAft>
            </a:pPr>
            <a:r>
              <a:rPr lang="it-IT" sz="900" b="1" dirty="0">
                <a:solidFill>
                  <a:srgbClr val="5B9BD5">
                    <a:lumMod val="50000"/>
                  </a:srgbClr>
                </a:solidFill>
                <a:latin typeface="Verdana" panose="020B0604030504040204" pitchFamily="34" charset="0"/>
                <a:ea typeface="Verdana" panose="020B0604030504040204" pitchFamily="34" charset="0"/>
                <a:cs typeface="Verdana" panose="020B0604030504040204" pitchFamily="34" charset="0"/>
              </a:rPr>
              <a:t> settore della produzione</a:t>
            </a:r>
          </a:p>
          <a:p>
            <a:pPr algn="ctr">
              <a:spcAft>
                <a:spcPts val="0"/>
              </a:spcAft>
            </a:pPr>
            <a:r>
              <a:rPr lang="it-IT" sz="900" b="1" dirty="0">
                <a:solidFill>
                  <a:srgbClr val="5B9BD5">
                    <a:lumMod val="50000"/>
                  </a:srgbClr>
                </a:solidFill>
                <a:latin typeface="Verdana" panose="020B0604030504040204" pitchFamily="34" charset="0"/>
                <a:ea typeface="Verdana" panose="020B0604030504040204" pitchFamily="34" charset="0"/>
                <a:cs typeface="Verdana" panose="020B0604030504040204" pitchFamily="34" charset="0"/>
              </a:rPr>
              <a:t> agricola primaria dei </a:t>
            </a:r>
          </a:p>
          <a:p>
            <a:pPr algn="ctr">
              <a:spcAft>
                <a:spcPts val="0"/>
              </a:spcAft>
            </a:pPr>
            <a:r>
              <a:rPr lang="it-IT" sz="900" b="1" dirty="0">
                <a:solidFill>
                  <a:srgbClr val="5B9BD5">
                    <a:lumMod val="50000"/>
                  </a:srgbClr>
                </a:solidFill>
                <a:latin typeface="Verdana" panose="020B0604030504040204" pitchFamily="34" charset="0"/>
                <a:ea typeface="Verdana" panose="020B0604030504040204" pitchFamily="34" charset="0"/>
                <a:cs typeface="Verdana" panose="020B0604030504040204" pitchFamily="34" charset="0"/>
              </a:rPr>
              <a:t>prodotti agricoli</a:t>
            </a:r>
          </a:p>
          <a:p>
            <a:pPr algn="ctr">
              <a:spcAft>
                <a:spcPts val="0"/>
              </a:spcAft>
            </a:pPr>
            <a:endParaRPr lang="it-IT" sz="800" b="1" dirty="0">
              <a:solidFill>
                <a:srgbClr val="5B9BD5">
                  <a:lumMod val="50000"/>
                </a:srgbClr>
              </a:solidFill>
              <a:latin typeface="Verdana" panose="020B0604030504040204" pitchFamily="34" charset="0"/>
              <a:ea typeface="Verdana" panose="020B0604030504040204" pitchFamily="34" charset="0"/>
              <a:cs typeface="Verdana" panose="020B0604030504040204" pitchFamily="34" charset="0"/>
            </a:endParaRPr>
          </a:p>
          <a:p>
            <a:pPr algn="ctr">
              <a:spcAft>
                <a:spcPts val="0"/>
              </a:spcAft>
            </a:pPr>
            <a:r>
              <a:rPr lang="it-IT" sz="1200" b="1" dirty="0">
                <a:solidFill>
                  <a:srgbClr val="5B9BD5">
                    <a:lumMod val="50000"/>
                  </a:srgbClr>
                </a:solidFill>
                <a:latin typeface="Verdana" panose="020B0604030504040204" pitchFamily="34" charset="0"/>
                <a:ea typeface="Verdana" panose="020B0604030504040204" pitchFamily="34" charset="0"/>
                <a:cs typeface="Verdana" panose="020B0604030504040204" pitchFamily="34" charset="0"/>
              </a:rPr>
              <a:t>EURO 90.000.000</a:t>
            </a:r>
          </a:p>
        </p:txBody>
      </p:sp>
      <p:sp>
        <p:nvSpPr>
          <p:cNvPr id="58" name="Rettangolo 57"/>
          <p:cNvSpPr/>
          <p:nvPr/>
        </p:nvSpPr>
        <p:spPr>
          <a:xfrm>
            <a:off x="9934760" y="3775255"/>
            <a:ext cx="2123076" cy="461665"/>
          </a:xfrm>
          <a:prstGeom prst="rect">
            <a:avLst/>
          </a:prstGeom>
        </p:spPr>
        <p:txBody>
          <a:bodyPr wrap="square">
            <a:spAutoFit/>
          </a:bodyPr>
          <a:lstStyle/>
          <a:p>
            <a:pPr algn="ctr">
              <a:spcAft>
                <a:spcPts val="0"/>
              </a:spcAft>
            </a:pPr>
            <a:r>
              <a:rPr lang="it-IT" sz="1100" b="1" dirty="0">
                <a:solidFill>
                  <a:srgbClr val="C00000"/>
                </a:solidFill>
                <a:latin typeface="Verdana" panose="020B0604030504040204" pitchFamily="34" charset="0"/>
                <a:ea typeface="Verdana" panose="020B0604030504040204" pitchFamily="34" charset="0"/>
                <a:cs typeface="Verdana" panose="020B0604030504040204" pitchFamily="34" charset="0"/>
              </a:rPr>
              <a:t>Stanziamento Regionale</a:t>
            </a:r>
          </a:p>
          <a:p>
            <a:pPr algn="ctr">
              <a:spcAft>
                <a:spcPts val="0"/>
              </a:spcAft>
            </a:pPr>
            <a:r>
              <a:rPr lang="it-IT" sz="1300" b="1" dirty="0">
                <a:solidFill>
                  <a:srgbClr val="C00000"/>
                </a:solidFill>
                <a:latin typeface="Verdana" panose="020B0604030504040204" pitchFamily="34" charset="0"/>
                <a:ea typeface="Verdana" panose="020B0604030504040204" pitchFamily="34" charset="0"/>
                <a:cs typeface="Verdana" panose="020B0604030504040204" pitchFamily="34" charset="0"/>
              </a:rPr>
              <a:t>Euro 5.167.612,00</a:t>
            </a:r>
          </a:p>
        </p:txBody>
      </p:sp>
      <p:sp>
        <p:nvSpPr>
          <p:cNvPr id="9" name="Rettangolo arrotondato 8"/>
          <p:cNvSpPr/>
          <p:nvPr/>
        </p:nvSpPr>
        <p:spPr>
          <a:xfrm>
            <a:off x="218598" y="2078635"/>
            <a:ext cx="2176841" cy="1770762"/>
          </a:xfrm>
          <a:prstGeom prst="roundRect">
            <a:avLst/>
          </a:prstGeom>
          <a:solidFill>
            <a:schemeClr val="bg1"/>
          </a:solidFill>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9" name="Rettangolo 58"/>
          <p:cNvSpPr/>
          <p:nvPr/>
        </p:nvSpPr>
        <p:spPr>
          <a:xfrm>
            <a:off x="391843" y="2457489"/>
            <a:ext cx="1759225" cy="461665"/>
          </a:xfrm>
          <a:prstGeom prst="rect">
            <a:avLst/>
          </a:prstGeom>
        </p:spPr>
        <p:txBody>
          <a:bodyPr wrap="square">
            <a:spAutoFit/>
          </a:bodyPr>
          <a:lstStyle/>
          <a:p>
            <a:pPr algn="ctr"/>
            <a:r>
              <a:rPr lang="it-IT" sz="1200" b="1" dirty="0">
                <a:solidFill>
                  <a:srgbClr val="5B9BD5">
                    <a:lumMod val="50000"/>
                  </a:srgbClr>
                </a:solidFill>
                <a:latin typeface="Verdana" panose="020B0604030504040204" pitchFamily="34" charset="0"/>
                <a:ea typeface="Verdana" panose="020B0604030504040204" pitchFamily="34" charset="0"/>
                <a:cs typeface="Verdana" panose="020B0604030504040204" pitchFamily="34" charset="0"/>
              </a:rPr>
              <a:t>ASSE 1</a:t>
            </a:r>
          </a:p>
          <a:p>
            <a:pPr algn="ctr"/>
            <a:r>
              <a:rPr lang="it-IT" sz="1200" b="1" dirty="0">
                <a:solidFill>
                  <a:srgbClr val="5B9BD5">
                    <a:lumMod val="50000"/>
                  </a:srgbClr>
                </a:solidFill>
                <a:latin typeface="Verdana" panose="020B0604030504040204" pitchFamily="34" charset="0"/>
                <a:ea typeface="Verdana" panose="020B0604030504040204" pitchFamily="34" charset="0"/>
                <a:cs typeface="Verdana" panose="020B0604030504040204" pitchFamily="34" charset="0"/>
              </a:rPr>
              <a:t>Euro 98.400.000</a:t>
            </a:r>
          </a:p>
        </p:txBody>
      </p:sp>
      <p:sp>
        <p:nvSpPr>
          <p:cNvPr id="60" name="Rettangolo 59"/>
          <p:cNvSpPr/>
          <p:nvPr/>
        </p:nvSpPr>
        <p:spPr>
          <a:xfrm>
            <a:off x="181795" y="3215297"/>
            <a:ext cx="2107988" cy="461665"/>
          </a:xfrm>
          <a:prstGeom prst="rect">
            <a:avLst/>
          </a:prstGeom>
        </p:spPr>
        <p:txBody>
          <a:bodyPr wrap="square">
            <a:spAutoFit/>
          </a:bodyPr>
          <a:lstStyle/>
          <a:p>
            <a:pPr algn="ctr">
              <a:spcAft>
                <a:spcPts val="0"/>
              </a:spcAft>
            </a:pPr>
            <a:r>
              <a:rPr lang="it-IT" sz="1100" b="1" dirty="0">
                <a:solidFill>
                  <a:srgbClr val="C00000"/>
                </a:solidFill>
                <a:latin typeface="Verdana" panose="020B0604030504040204" pitchFamily="34" charset="0"/>
                <a:ea typeface="Verdana" panose="020B0604030504040204" pitchFamily="34" charset="0"/>
                <a:cs typeface="Verdana" panose="020B0604030504040204" pitchFamily="34" charset="0"/>
              </a:rPr>
              <a:t>Stanziamento Regionale</a:t>
            </a:r>
          </a:p>
          <a:p>
            <a:pPr algn="ctr">
              <a:spcAft>
                <a:spcPts val="0"/>
              </a:spcAft>
            </a:pPr>
            <a:r>
              <a:rPr lang="it-IT" sz="1300" b="1" dirty="0">
                <a:solidFill>
                  <a:srgbClr val="C00000"/>
                </a:solidFill>
                <a:latin typeface="Verdana" panose="020B0604030504040204" pitchFamily="34" charset="0"/>
                <a:ea typeface="Verdana" panose="020B0604030504040204" pitchFamily="34" charset="0"/>
                <a:cs typeface="Verdana" panose="020B0604030504040204" pitchFamily="34" charset="0"/>
              </a:rPr>
              <a:t>Euro 5.294.822,00</a:t>
            </a:r>
          </a:p>
        </p:txBody>
      </p:sp>
      <p:sp>
        <p:nvSpPr>
          <p:cNvPr id="28" name="Disco magnetico 27"/>
          <p:cNvSpPr/>
          <p:nvPr/>
        </p:nvSpPr>
        <p:spPr>
          <a:xfrm>
            <a:off x="2703010" y="4081643"/>
            <a:ext cx="2440880" cy="1973755"/>
          </a:xfrm>
          <a:prstGeom prst="flowChartMagneticDisk">
            <a:avLst/>
          </a:prstGeom>
          <a:solidFill>
            <a:schemeClr val="accent1">
              <a:lumMod val="20000"/>
              <a:lumOff val="80000"/>
            </a:schemeClr>
          </a:solidFill>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dirty="0">
                <a:solidFill>
                  <a:srgbClr val="5B9BD5">
                    <a:lumMod val="50000"/>
                  </a:srgbClr>
                </a:solidFill>
                <a:latin typeface="Verdana" panose="020B0604030504040204" pitchFamily="34" charset="0"/>
                <a:ea typeface="Verdana" panose="020B0604030504040204" pitchFamily="34" charset="0"/>
                <a:cs typeface="Verdana" panose="020B0604030504040204" pitchFamily="34" charset="0"/>
              </a:rPr>
              <a:t>ASSE 1.2 </a:t>
            </a:r>
          </a:p>
          <a:p>
            <a:pPr algn="ctr"/>
            <a:r>
              <a:rPr lang="it-IT" sz="1200" b="1" dirty="0">
                <a:solidFill>
                  <a:srgbClr val="5B9BD5">
                    <a:lumMod val="50000"/>
                  </a:srgbClr>
                </a:solidFill>
                <a:latin typeface="Verdana" panose="020B0604030504040204" pitchFamily="34" charset="0"/>
                <a:ea typeface="Verdana" panose="020B0604030504040204" pitchFamily="34" charset="0"/>
                <a:cs typeface="Verdana" panose="020B0604030504040204" pitchFamily="34" charset="0"/>
              </a:rPr>
              <a:t>Euro 5.000.000</a:t>
            </a:r>
          </a:p>
        </p:txBody>
      </p:sp>
      <p:sp>
        <p:nvSpPr>
          <p:cNvPr id="30" name="Rettangolo 29"/>
          <p:cNvSpPr/>
          <p:nvPr/>
        </p:nvSpPr>
        <p:spPr>
          <a:xfrm>
            <a:off x="3008339" y="4118317"/>
            <a:ext cx="1988921" cy="553998"/>
          </a:xfrm>
          <a:prstGeom prst="rect">
            <a:avLst/>
          </a:prstGeom>
        </p:spPr>
        <p:txBody>
          <a:bodyPr wrap="square">
            <a:spAutoFit/>
          </a:bodyPr>
          <a:lstStyle/>
          <a:p>
            <a:pPr>
              <a:spcAft>
                <a:spcPts val="0"/>
              </a:spcAft>
            </a:pPr>
            <a:r>
              <a:rPr lang="it-IT" sz="1000" b="1" dirty="0">
                <a:solidFill>
                  <a:srgbClr val="5B9BD5">
                    <a:lumMod val="50000"/>
                  </a:srgbClr>
                </a:solidFill>
                <a:latin typeface="Verdana" panose="020B0604030504040204" pitchFamily="34" charset="0"/>
                <a:ea typeface="Verdana" panose="020B0604030504040204" pitchFamily="34" charset="0"/>
                <a:cs typeface="Verdana" panose="020B0604030504040204" pitchFamily="34" charset="0"/>
              </a:rPr>
              <a:t>Progetti per l’adozione  di modelli organizzativi e di responsabilità sociale</a:t>
            </a:r>
          </a:p>
        </p:txBody>
      </p:sp>
      <p:sp>
        <p:nvSpPr>
          <p:cNvPr id="41" name="Rettangolo 40"/>
          <p:cNvSpPr/>
          <p:nvPr/>
        </p:nvSpPr>
        <p:spPr>
          <a:xfrm>
            <a:off x="2866275" y="5566584"/>
            <a:ext cx="2106071" cy="461665"/>
          </a:xfrm>
          <a:prstGeom prst="rect">
            <a:avLst/>
          </a:prstGeom>
        </p:spPr>
        <p:txBody>
          <a:bodyPr wrap="square">
            <a:spAutoFit/>
          </a:bodyPr>
          <a:lstStyle/>
          <a:p>
            <a:pPr algn="ctr">
              <a:spcAft>
                <a:spcPts val="0"/>
              </a:spcAft>
            </a:pPr>
            <a:r>
              <a:rPr lang="it-IT" sz="1100" b="1" dirty="0">
                <a:solidFill>
                  <a:srgbClr val="C00000"/>
                </a:solidFill>
                <a:latin typeface="Verdana" panose="020B0604030504040204" pitchFamily="34" charset="0"/>
                <a:ea typeface="Verdana" panose="020B0604030504040204" pitchFamily="34" charset="0"/>
                <a:cs typeface="Verdana" panose="020B0604030504040204" pitchFamily="34" charset="0"/>
              </a:rPr>
              <a:t>Stanziamento Regionale</a:t>
            </a:r>
          </a:p>
          <a:p>
            <a:pPr algn="ctr">
              <a:spcAft>
                <a:spcPts val="0"/>
              </a:spcAft>
            </a:pPr>
            <a:r>
              <a:rPr lang="it-IT" sz="1300" b="1" dirty="0">
                <a:solidFill>
                  <a:srgbClr val="C00000"/>
                </a:solidFill>
                <a:latin typeface="Verdana" panose="020B0604030504040204" pitchFamily="34" charset="0"/>
                <a:ea typeface="Verdana" panose="020B0604030504040204" pitchFamily="34" charset="0"/>
                <a:cs typeface="Verdana" panose="020B0604030504040204" pitchFamily="34" charset="0"/>
              </a:rPr>
              <a:t>Euro 354.447,00</a:t>
            </a:r>
          </a:p>
        </p:txBody>
      </p:sp>
      <p:sp>
        <p:nvSpPr>
          <p:cNvPr id="24" name="Rettangolo arrotondato 23"/>
          <p:cNvSpPr/>
          <p:nvPr/>
        </p:nvSpPr>
        <p:spPr>
          <a:xfrm>
            <a:off x="269890" y="4006087"/>
            <a:ext cx="2056305" cy="1371599"/>
          </a:xfrm>
          <a:prstGeom prst="roundRect">
            <a:avLst/>
          </a:prstGeom>
          <a:solidFill>
            <a:schemeClr val="bg1"/>
          </a:solidFill>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7" name="Rettangolo 36"/>
          <p:cNvSpPr/>
          <p:nvPr/>
        </p:nvSpPr>
        <p:spPr>
          <a:xfrm>
            <a:off x="182086" y="4077021"/>
            <a:ext cx="2345514" cy="461665"/>
          </a:xfrm>
          <a:prstGeom prst="rect">
            <a:avLst/>
          </a:prstGeom>
        </p:spPr>
        <p:txBody>
          <a:bodyPr wrap="none">
            <a:spAutoFit/>
          </a:bodyPr>
          <a:lstStyle/>
          <a:p>
            <a:pPr algn="ctr"/>
            <a:r>
              <a:rPr lang="it-IT" sz="1200" b="1" i="0" u="none" strike="noStrike" baseline="0" dirty="0">
                <a:solidFill>
                  <a:schemeClr val="tx2"/>
                </a:solidFill>
                <a:latin typeface="Verdana" panose="020B0604030504040204" pitchFamily="34" charset="0"/>
                <a:ea typeface="Verdana" panose="020B0604030504040204" pitchFamily="34" charset="0"/>
              </a:rPr>
              <a:t>Progetti per la riduzione </a:t>
            </a:r>
          </a:p>
          <a:p>
            <a:pPr algn="ctr"/>
            <a:r>
              <a:rPr lang="it-IT" sz="1200" b="1" i="0" u="none" strike="noStrike" baseline="0" dirty="0">
                <a:solidFill>
                  <a:schemeClr val="tx2"/>
                </a:solidFill>
                <a:latin typeface="Verdana" panose="020B0604030504040204" pitchFamily="34" charset="0"/>
                <a:ea typeface="Verdana" panose="020B0604030504040204" pitchFamily="34" charset="0"/>
              </a:rPr>
              <a:t>dei rischi </a:t>
            </a:r>
            <a:r>
              <a:rPr lang="it-IT" sz="1200" b="1" i="0" u="none" strike="noStrike" baseline="0" dirty="0" err="1">
                <a:solidFill>
                  <a:schemeClr val="tx2"/>
                </a:solidFill>
                <a:latin typeface="Verdana" panose="020B0604030504040204" pitchFamily="34" charset="0"/>
                <a:ea typeface="Verdana" panose="020B0604030504040204" pitchFamily="34" charset="0"/>
              </a:rPr>
              <a:t>tecnopatici</a:t>
            </a:r>
            <a:endParaRPr lang="it-IT" sz="1200" b="1" dirty="0">
              <a:solidFill>
                <a:schemeClr val="tx2"/>
              </a:solidFill>
              <a:latin typeface="Verdana" panose="020B0604030504040204" pitchFamily="34" charset="0"/>
              <a:ea typeface="Verdana" panose="020B0604030504040204" pitchFamily="34" charset="0"/>
              <a:cs typeface="Verdana" panose="020B0604030504040204" pitchFamily="34" charset="0"/>
            </a:endParaRPr>
          </a:p>
        </p:txBody>
      </p:sp>
      <p:sp>
        <p:nvSpPr>
          <p:cNvPr id="18" name="Rettangolo 17"/>
          <p:cNvSpPr/>
          <p:nvPr/>
        </p:nvSpPr>
        <p:spPr>
          <a:xfrm>
            <a:off x="327856" y="4462669"/>
            <a:ext cx="1969272" cy="461665"/>
          </a:xfrm>
          <a:prstGeom prst="rect">
            <a:avLst/>
          </a:prstGeom>
        </p:spPr>
        <p:txBody>
          <a:bodyPr wrap="square">
            <a:spAutoFit/>
          </a:bodyPr>
          <a:lstStyle/>
          <a:p>
            <a:pPr algn="ctr">
              <a:spcAft>
                <a:spcPts val="0"/>
              </a:spcAft>
            </a:pPr>
            <a:r>
              <a:rPr lang="it-IT" sz="1200" b="1" dirty="0">
                <a:solidFill>
                  <a:srgbClr val="5B9BD5">
                    <a:lumMod val="50000"/>
                  </a:srgbClr>
                </a:solidFill>
                <a:latin typeface="Verdana" panose="020B0604030504040204" pitchFamily="34" charset="0"/>
                <a:ea typeface="Verdana" panose="020B0604030504040204" pitchFamily="34" charset="0"/>
                <a:cs typeface="Verdana" panose="020B0604030504040204" pitchFamily="34" charset="0"/>
              </a:rPr>
              <a:t>ASSE 1.1</a:t>
            </a:r>
          </a:p>
          <a:p>
            <a:pPr algn="ctr">
              <a:spcAft>
                <a:spcPts val="0"/>
              </a:spcAft>
            </a:pPr>
            <a:r>
              <a:rPr lang="it-IT" sz="1200" b="1" dirty="0">
                <a:solidFill>
                  <a:srgbClr val="5B9BD5">
                    <a:lumMod val="50000"/>
                  </a:srgbClr>
                </a:solidFill>
                <a:latin typeface="Verdana" panose="020B0604030504040204" pitchFamily="34" charset="0"/>
                <a:ea typeface="Verdana" panose="020B0604030504040204" pitchFamily="34" charset="0"/>
                <a:cs typeface="Verdana" panose="020B0604030504040204" pitchFamily="34" charset="0"/>
              </a:rPr>
              <a:t>Euro 93.400.000</a:t>
            </a:r>
          </a:p>
        </p:txBody>
      </p:sp>
      <p:sp>
        <p:nvSpPr>
          <p:cNvPr id="25" name="Rettangolo 24"/>
          <p:cNvSpPr/>
          <p:nvPr/>
        </p:nvSpPr>
        <p:spPr>
          <a:xfrm>
            <a:off x="244000" y="4848028"/>
            <a:ext cx="2178693" cy="461665"/>
          </a:xfrm>
          <a:prstGeom prst="rect">
            <a:avLst/>
          </a:prstGeom>
        </p:spPr>
        <p:txBody>
          <a:bodyPr wrap="square">
            <a:spAutoFit/>
          </a:bodyPr>
          <a:lstStyle/>
          <a:p>
            <a:pPr algn="ctr">
              <a:spcAft>
                <a:spcPts val="0"/>
              </a:spcAft>
            </a:pPr>
            <a:r>
              <a:rPr lang="it-IT" sz="1100" b="1" dirty="0">
                <a:solidFill>
                  <a:srgbClr val="C00000"/>
                </a:solidFill>
                <a:latin typeface="Verdana" panose="020B0604030504040204" pitchFamily="34" charset="0"/>
                <a:ea typeface="Verdana" panose="020B0604030504040204" pitchFamily="34" charset="0"/>
                <a:cs typeface="Verdana" panose="020B0604030504040204" pitchFamily="34" charset="0"/>
              </a:rPr>
              <a:t>Stanziamento Regionale</a:t>
            </a:r>
          </a:p>
          <a:p>
            <a:pPr algn="ctr">
              <a:spcAft>
                <a:spcPts val="0"/>
              </a:spcAft>
            </a:pPr>
            <a:r>
              <a:rPr lang="it-IT" sz="1300" b="1" dirty="0">
                <a:solidFill>
                  <a:srgbClr val="C00000"/>
                </a:solidFill>
                <a:latin typeface="Verdana" panose="020B0604030504040204" pitchFamily="34" charset="0"/>
                <a:ea typeface="Verdana" panose="020B0604030504040204" pitchFamily="34" charset="0"/>
                <a:cs typeface="Verdana" panose="020B0604030504040204" pitchFamily="34" charset="0"/>
              </a:rPr>
              <a:t>Euro 4.940.375,00</a:t>
            </a:r>
          </a:p>
        </p:txBody>
      </p:sp>
      <p:sp>
        <p:nvSpPr>
          <p:cNvPr id="36" name="Rettangolo arrotondato 35"/>
          <p:cNvSpPr/>
          <p:nvPr/>
        </p:nvSpPr>
        <p:spPr>
          <a:xfrm>
            <a:off x="9672512" y="4421685"/>
            <a:ext cx="2056305" cy="1223083"/>
          </a:xfrm>
          <a:prstGeom prst="roundRect">
            <a:avLst/>
          </a:prstGeom>
          <a:solidFill>
            <a:schemeClr val="bg1"/>
          </a:solidFill>
          <a:ln>
            <a:solidFill>
              <a:srgbClr val="00B050"/>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endParaRPr lang="it-IT" sz="7200" dirty="0">
              <a:solidFill>
                <a:srgbClr val="222222"/>
              </a:solidFill>
              <a:latin typeface="Verdana" panose="020B0604030504040204" pitchFamily="34" charset="0"/>
              <a:ea typeface="Calibri" panose="020F0502020204030204" pitchFamily="34" charset="0"/>
              <a:cs typeface="Arial" panose="020B0604020202020204" pitchFamily="34" charset="0"/>
            </a:endParaRPr>
          </a:p>
        </p:txBody>
      </p:sp>
      <p:sp>
        <p:nvSpPr>
          <p:cNvPr id="50" name="Rettangolo 49"/>
          <p:cNvSpPr/>
          <p:nvPr/>
        </p:nvSpPr>
        <p:spPr>
          <a:xfrm>
            <a:off x="9885251" y="4426094"/>
            <a:ext cx="1508747" cy="246221"/>
          </a:xfrm>
          <a:prstGeom prst="rect">
            <a:avLst/>
          </a:prstGeom>
        </p:spPr>
        <p:txBody>
          <a:bodyPr wrap="none">
            <a:spAutoFit/>
          </a:bodyPr>
          <a:lstStyle/>
          <a:p>
            <a:pPr algn="ctr">
              <a:spcAft>
                <a:spcPts val="0"/>
              </a:spcAft>
            </a:pPr>
            <a:r>
              <a:rPr lang="it-IT" sz="1000" b="1" dirty="0">
                <a:solidFill>
                  <a:srgbClr val="5B9BD5">
                    <a:lumMod val="50000"/>
                  </a:srgbClr>
                </a:solidFill>
                <a:latin typeface="Verdana" panose="020B0604030504040204" pitchFamily="34" charset="0"/>
                <a:ea typeface="Verdana" panose="020B0604030504040204" pitchFamily="34" charset="0"/>
                <a:cs typeface="Verdana" panose="020B0604030504040204" pitchFamily="34" charset="0"/>
              </a:rPr>
              <a:t>Giovani agricoltori</a:t>
            </a:r>
          </a:p>
        </p:txBody>
      </p:sp>
      <p:sp>
        <p:nvSpPr>
          <p:cNvPr id="52" name="Rettangolo 51"/>
          <p:cNvSpPr/>
          <p:nvPr/>
        </p:nvSpPr>
        <p:spPr>
          <a:xfrm>
            <a:off x="9829146" y="4621642"/>
            <a:ext cx="1619354" cy="646331"/>
          </a:xfrm>
          <a:prstGeom prst="rect">
            <a:avLst/>
          </a:prstGeom>
        </p:spPr>
        <p:txBody>
          <a:bodyPr wrap="none">
            <a:spAutoFit/>
          </a:bodyPr>
          <a:lstStyle/>
          <a:p>
            <a:pPr algn="ctr"/>
            <a:r>
              <a:rPr lang="it-IT" sz="1200" b="1" dirty="0">
                <a:solidFill>
                  <a:srgbClr val="5B9BD5">
                    <a:lumMod val="50000"/>
                  </a:srgbClr>
                </a:solidFill>
                <a:latin typeface="Verdana" panose="020B0604030504040204" pitchFamily="34" charset="0"/>
                <a:ea typeface="Verdana" panose="020B0604030504040204" pitchFamily="34" charset="0"/>
                <a:cs typeface="Verdana" panose="020B0604030504040204" pitchFamily="34" charset="0"/>
              </a:rPr>
              <a:t>ASSE 5.2</a:t>
            </a:r>
          </a:p>
          <a:p>
            <a:pPr algn="ctr"/>
            <a:r>
              <a:rPr lang="it-IT" sz="1200" b="1" dirty="0">
                <a:solidFill>
                  <a:srgbClr val="5B9BD5">
                    <a:lumMod val="50000"/>
                  </a:srgbClr>
                </a:solidFill>
                <a:latin typeface="Verdana" panose="020B0604030504040204" pitchFamily="34" charset="0"/>
                <a:ea typeface="Verdana" panose="020B0604030504040204" pitchFamily="34" charset="0"/>
                <a:cs typeface="Verdana" panose="020B0604030504040204" pitchFamily="34" charset="0"/>
              </a:rPr>
              <a:t>Euro 20.000.000</a:t>
            </a:r>
          </a:p>
          <a:p>
            <a:pPr algn="ctr"/>
            <a:endParaRPr lang="it-IT" sz="1200" b="1" dirty="0">
              <a:solidFill>
                <a:srgbClr val="5B9BD5">
                  <a:lumMod val="50000"/>
                </a:srgbClr>
              </a:solidFill>
              <a:latin typeface="Verdana" panose="020B0604030504040204" pitchFamily="34" charset="0"/>
              <a:ea typeface="Verdana" panose="020B0604030504040204" pitchFamily="34" charset="0"/>
              <a:cs typeface="Verdana" panose="020B0604030504040204" pitchFamily="34" charset="0"/>
            </a:endParaRPr>
          </a:p>
        </p:txBody>
      </p:sp>
      <p:sp>
        <p:nvSpPr>
          <p:cNvPr id="53" name="Rettangolo 52"/>
          <p:cNvSpPr/>
          <p:nvPr/>
        </p:nvSpPr>
        <p:spPr>
          <a:xfrm>
            <a:off x="9638297" y="5128003"/>
            <a:ext cx="2107988" cy="461665"/>
          </a:xfrm>
          <a:prstGeom prst="rect">
            <a:avLst/>
          </a:prstGeom>
        </p:spPr>
        <p:txBody>
          <a:bodyPr wrap="square">
            <a:spAutoFit/>
          </a:bodyPr>
          <a:lstStyle/>
          <a:p>
            <a:pPr algn="ctr">
              <a:spcAft>
                <a:spcPts val="0"/>
              </a:spcAft>
            </a:pPr>
            <a:r>
              <a:rPr lang="it-IT" sz="1100" b="1" dirty="0">
                <a:solidFill>
                  <a:srgbClr val="C00000"/>
                </a:solidFill>
                <a:latin typeface="Verdana" panose="020B0604030504040204" pitchFamily="34" charset="0"/>
                <a:ea typeface="Verdana" panose="020B0604030504040204" pitchFamily="34" charset="0"/>
                <a:cs typeface="Verdana" panose="020B0604030504040204" pitchFamily="34" charset="0"/>
              </a:rPr>
              <a:t>Stanziamento Regionale</a:t>
            </a:r>
          </a:p>
          <a:p>
            <a:pPr algn="ctr">
              <a:spcAft>
                <a:spcPts val="0"/>
              </a:spcAft>
            </a:pPr>
            <a:r>
              <a:rPr lang="it-IT" sz="1300" b="1" dirty="0">
                <a:solidFill>
                  <a:srgbClr val="C00000"/>
                </a:solidFill>
                <a:latin typeface="Verdana" panose="020B0604030504040204" pitchFamily="34" charset="0"/>
                <a:ea typeface="Verdana" panose="020B0604030504040204" pitchFamily="34" charset="0"/>
                <a:cs typeface="Verdana" panose="020B0604030504040204" pitchFamily="34" charset="0"/>
              </a:rPr>
              <a:t>Euro 1.064.598,00</a:t>
            </a:r>
          </a:p>
        </p:txBody>
      </p:sp>
      <p:sp>
        <p:nvSpPr>
          <p:cNvPr id="68" name="Rettangolo 67"/>
          <p:cNvSpPr/>
          <p:nvPr/>
        </p:nvSpPr>
        <p:spPr>
          <a:xfrm>
            <a:off x="7282885" y="3826446"/>
            <a:ext cx="2237718" cy="461665"/>
          </a:xfrm>
          <a:prstGeom prst="rect">
            <a:avLst/>
          </a:prstGeom>
        </p:spPr>
        <p:txBody>
          <a:bodyPr wrap="square">
            <a:spAutoFit/>
          </a:bodyPr>
          <a:lstStyle/>
          <a:p>
            <a:pPr algn="ctr">
              <a:spcAft>
                <a:spcPts val="0"/>
              </a:spcAft>
            </a:pPr>
            <a:r>
              <a:rPr lang="it-IT" sz="1100" b="1" dirty="0">
                <a:solidFill>
                  <a:srgbClr val="C00000"/>
                </a:solidFill>
                <a:latin typeface="Verdana" panose="020B0604030504040204" pitchFamily="34" charset="0"/>
                <a:ea typeface="Verdana" panose="020B0604030504040204" pitchFamily="34" charset="0"/>
                <a:cs typeface="Verdana" panose="020B0604030504040204" pitchFamily="34" charset="0"/>
              </a:rPr>
              <a:t>Stanziamento Regionale</a:t>
            </a:r>
          </a:p>
          <a:p>
            <a:pPr algn="ctr">
              <a:spcAft>
                <a:spcPts val="0"/>
              </a:spcAft>
            </a:pPr>
            <a:r>
              <a:rPr lang="it-IT" sz="1300" b="1" dirty="0">
                <a:solidFill>
                  <a:srgbClr val="C00000"/>
                </a:solidFill>
                <a:latin typeface="Verdana" panose="020B0604030504040204" pitchFamily="34" charset="0"/>
                <a:ea typeface="Verdana" panose="020B0604030504040204" pitchFamily="34" charset="0"/>
                <a:cs typeface="Verdana" panose="020B0604030504040204" pitchFamily="34" charset="0"/>
              </a:rPr>
              <a:t>Euro 19.631.380,00</a:t>
            </a:r>
          </a:p>
        </p:txBody>
      </p:sp>
      <p:sp>
        <p:nvSpPr>
          <p:cNvPr id="2" name="Rettangolo 1"/>
          <p:cNvSpPr/>
          <p:nvPr/>
        </p:nvSpPr>
        <p:spPr>
          <a:xfrm>
            <a:off x="79513" y="310935"/>
            <a:ext cx="6096000" cy="1190454"/>
          </a:xfrm>
          <a:prstGeom prst="rect">
            <a:avLst/>
          </a:prstGeom>
        </p:spPr>
        <p:txBody>
          <a:bodyPr>
            <a:spAutoFit/>
          </a:bodyPr>
          <a:lstStyle/>
          <a:p>
            <a:pPr marL="87313" algn="ctr">
              <a:lnSpc>
                <a:spcPct val="150000"/>
              </a:lnSpc>
              <a:spcAft>
                <a:spcPts val="0"/>
              </a:spcAft>
            </a:pPr>
            <a:r>
              <a:rPr lang="it-IT" sz="3200" b="1" kern="0" dirty="0">
                <a:solidFill>
                  <a:srgbClr val="FF00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Times New Roman" pitchFamily="18" charset="0"/>
              </a:rPr>
              <a:t>Avviso Pubblico ISI </a:t>
            </a:r>
            <a:r>
              <a:rPr lang="it-IT" sz="3200" b="1" dirty="0">
                <a:solidFill>
                  <a:srgbClr val="FF0000"/>
                </a:solidFill>
                <a:effectLst>
                  <a:outerShdw blurRad="38100" dist="38100" dir="2700000" algn="tl">
                    <a:srgbClr val="C0C0C0"/>
                  </a:outerShdw>
                </a:effectLst>
                <a:latin typeface="Verdana" panose="020B0604030504040204" pitchFamily="34" charset="0"/>
                <a:ea typeface="Verdana" panose="020B0604030504040204" pitchFamily="34" charset="0"/>
                <a:cs typeface="Verdana" panose="020B0604030504040204" pitchFamily="34" charset="0"/>
              </a:rPr>
              <a:t>2023 </a:t>
            </a:r>
            <a:r>
              <a:rPr lang="it-IT" i="1" dirty="0">
                <a:solidFill>
                  <a:srgbClr val="5B9BD5">
                    <a:lumMod val="50000"/>
                  </a:srgbClr>
                </a:solidFill>
                <a:latin typeface="Verdana" panose="020B0604030504040204" pitchFamily="34" charset="0"/>
                <a:ea typeface="Verdana" panose="020B0604030504040204" pitchFamily="34" charset="0"/>
                <a:cs typeface="Verdana" panose="020B0604030504040204" pitchFamily="34" charset="0"/>
              </a:rPr>
              <a:t>Toscana</a:t>
            </a:r>
          </a:p>
        </p:txBody>
      </p:sp>
      <p:pic>
        <p:nvPicPr>
          <p:cNvPr id="4" name="Immagine 3">
            <a:extLst>
              <a:ext uri="{FF2B5EF4-FFF2-40B4-BE49-F238E27FC236}">
                <a16:creationId xmlns:a16="http://schemas.microsoft.com/office/drawing/2014/main" id="{1AB29AFD-A336-5095-AD87-1DFB2C8D8F4C}"/>
              </a:ext>
            </a:extLst>
          </p:cNvPr>
          <p:cNvPicPr>
            <a:picLocks noChangeAspect="1"/>
          </p:cNvPicPr>
          <p:nvPr/>
        </p:nvPicPr>
        <p:blipFill>
          <a:blip r:embed="rId3"/>
          <a:stretch>
            <a:fillRect/>
          </a:stretch>
        </p:blipFill>
        <p:spPr>
          <a:xfrm>
            <a:off x="7087895" y="564143"/>
            <a:ext cx="2762955" cy="1595096"/>
          </a:xfrm>
          <a:prstGeom prst="rect">
            <a:avLst/>
          </a:prstGeom>
        </p:spPr>
      </p:pic>
    </p:spTree>
    <p:extLst>
      <p:ext uri="{BB962C8B-B14F-4D97-AF65-F5344CB8AC3E}">
        <p14:creationId xmlns:p14="http://schemas.microsoft.com/office/powerpoint/2010/main" val="18408995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8692E-E8EA-5D18-BFEA-DA6F43936B7C}"/>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D3C2BE20-F915-1593-3DE0-854D12C6DC01}"/>
              </a:ext>
            </a:extLst>
          </p:cNvPr>
          <p:cNvSpPr>
            <a:spLocks noGrp="1"/>
          </p:cNvSpPr>
          <p:nvPr>
            <p:ph type="title"/>
          </p:nvPr>
        </p:nvSpPr>
        <p:spPr>
          <a:xfrm>
            <a:off x="2629280" y="80100"/>
            <a:ext cx="8623961" cy="419885"/>
          </a:xfrm>
          <a:noFill/>
          <a:ln>
            <a:solidFill>
              <a:schemeClr val="bg1"/>
            </a:solidFill>
          </a:ln>
        </p:spPr>
        <p:style>
          <a:lnRef idx="1">
            <a:schemeClr val="accent6"/>
          </a:lnRef>
          <a:fillRef idx="2">
            <a:schemeClr val="accent6"/>
          </a:fillRef>
          <a:effectRef idx="1">
            <a:schemeClr val="accent6"/>
          </a:effectRef>
          <a:fontRef idx="minor">
            <a:schemeClr val="dk1"/>
          </a:fontRef>
        </p:style>
        <p:txBody>
          <a:bodyPr/>
          <a:lstStyle/>
          <a:p>
            <a:r>
              <a:rPr lang="it-IT" b="1" dirty="0">
                <a:solidFill>
                  <a:srgbClr val="002060"/>
                </a:solidFill>
              </a:rPr>
              <a:t>    Modalità di presentazione delle domande</a:t>
            </a:r>
            <a:endParaRPr lang="it-IT" b="1" i="1" dirty="0">
              <a:solidFill>
                <a:srgbClr val="002060"/>
              </a:solidFill>
            </a:endParaRPr>
          </a:p>
        </p:txBody>
      </p:sp>
      <p:graphicFrame>
        <p:nvGraphicFramePr>
          <p:cNvPr id="6" name="Diagramma 5">
            <a:extLst>
              <a:ext uri="{FF2B5EF4-FFF2-40B4-BE49-F238E27FC236}">
                <a16:creationId xmlns:a16="http://schemas.microsoft.com/office/drawing/2014/main" id="{B6C7D90B-18C7-99AC-ED24-E7DEEEE636A4}"/>
              </a:ext>
            </a:extLst>
          </p:cNvPr>
          <p:cNvGraphicFramePr/>
          <p:nvPr/>
        </p:nvGraphicFramePr>
        <p:xfrm>
          <a:off x="284724" y="499985"/>
          <a:ext cx="11746564" cy="56590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CasellaDiTesto 6">
            <a:extLst>
              <a:ext uri="{FF2B5EF4-FFF2-40B4-BE49-F238E27FC236}">
                <a16:creationId xmlns:a16="http://schemas.microsoft.com/office/drawing/2014/main" id="{DBCB79BB-98FA-6F57-6BD0-F5A44F36D34D}"/>
              </a:ext>
            </a:extLst>
          </p:cNvPr>
          <p:cNvSpPr txBox="1"/>
          <p:nvPr/>
        </p:nvSpPr>
        <p:spPr>
          <a:xfrm>
            <a:off x="2089098" y="495999"/>
            <a:ext cx="7586750" cy="307777"/>
          </a:xfrm>
          <a:prstGeom prst="rect">
            <a:avLst/>
          </a:prstGeom>
          <a:noFill/>
          <a:ln w="12700" cap="rnd">
            <a:gradFill>
              <a:gsLst>
                <a:gs pos="20000">
                  <a:schemeClr val="tx1"/>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bevel/>
          </a:ln>
        </p:spPr>
        <p:txBody>
          <a:bodyPr wrap="square" rtlCol="0">
            <a:spAutoFit/>
          </a:bodyPr>
          <a:lstStyle/>
          <a:p>
            <a:pPr lvl="0" algn="ctr"/>
            <a:r>
              <a:rPr lang="it-IT" sz="1400" dirty="0">
                <a:latin typeface="Verdana" panose="020B0604030504040204" pitchFamily="34" charset="0"/>
                <a:ea typeface="Verdana" panose="020B0604030504040204" pitchFamily="34" charset="0"/>
              </a:rPr>
              <a:t>Compilazione domanda on line: le imprese utilizzano la procedura informatica </a:t>
            </a:r>
          </a:p>
        </p:txBody>
      </p:sp>
      <p:sp>
        <p:nvSpPr>
          <p:cNvPr id="8" name="CasellaDiTesto 7">
            <a:extLst>
              <a:ext uri="{FF2B5EF4-FFF2-40B4-BE49-F238E27FC236}">
                <a16:creationId xmlns:a16="http://schemas.microsoft.com/office/drawing/2014/main" id="{A15299E4-BEDC-71FF-3A29-0E5302C24D23}"/>
              </a:ext>
            </a:extLst>
          </p:cNvPr>
          <p:cNvSpPr txBox="1"/>
          <p:nvPr/>
        </p:nvSpPr>
        <p:spPr>
          <a:xfrm>
            <a:off x="2106404" y="964902"/>
            <a:ext cx="7586750" cy="523220"/>
          </a:xfrm>
          <a:prstGeom prst="rect">
            <a:avLst/>
          </a:prstGeom>
          <a:noFill/>
          <a:ln w="12700" cap="rnd">
            <a:gradFill>
              <a:gsLst>
                <a:gs pos="20000">
                  <a:schemeClr val="tx1"/>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bevel/>
          </a:ln>
        </p:spPr>
        <p:txBody>
          <a:bodyPr wrap="square" rtlCol="0">
            <a:spAutoFit/>
          </a:bodyPr>
          <a:lstStyle/>
          <a:p>
            <a:pPr lvl="0" algn="ctr"/>
            <a:r>
              <a:rPr lang="it-IT" sz="1400" dirty="0">
                <a:solidFill>
                  <a:srgbClr val="002060"/>
                </a:solidFill>
                <a:latin typeface="Verdana" panose="020B0604030504040204" pitchFamily="34" charset="0"/>
                <a:ea typeface="Verdana" panose="020B0604030504040204" pitchFamily="34" charset="0"/>
                <a:cs typeface="Verdana" panose="020B0604030504040204" pitchFamily="34" charset="0"/>
              </a:rPr>
              <a:t>Punteggio soglia 120 punti, registrazione domanda e download del  codice identificativo necessario all’inoltro </a:t>
            </a:r>
            <a:r>
              <a:rPr lang="it-IT" sz="1400" dirty="0">
                <a:solidFill>
                  <a:srgbClr val="002060"/>
                </a:solidFill>
                <a:latin typeface="Verdana" panose="020B0604030504040204" pitchFamily="34" charset="0"/>
                <a:ea typeface="Verdana" panose="020B0604030504040204" pitchFamily="34" charset="0"/>
              </a:rPr>
              <a:t>tramite sportello informatico</a:t>
            </a:r>
            <a:endParaRPr lang="it-IT" sz="1400"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9" name="CasellaDiTesto 8">
            <a:extLst>
              <a:ext uri="{FF2B5EF4-FFF2-40B4-BE49-F238E27FC236}">
                <a16:creationId xmlns:a16="http://schemas.microsoft.com/office/drawing/2014/main" id="{3A80B2B1-6B1F-7F1C-DFB0-E83526FD6D1D}"/>
              </a:ext>
            </a:extLst>
          </p:cNvPr>
          <p:cNvSpPr txBox="1"/>
          <p:nvPr/>
        </p:nvSpPr>
        <p:spPr>
          <a:xfrm>
            <a:off x="628391" y="1649349"/>
            <a:ext cx="5303699" cy="738664"/>
          </a:xfrm>
          <a:prstGeom prst="rect">
            <a:avLst/>
          </a:prstGeom>
          <a:noFill/>
          <a:ln w="12700" cap="rnd">
            <a:gradFill>
              <a:gsLst>
                <a:gs pos="20000">
                  <a:schemeClr val="tx1"/>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bevel/>
          </a:ln>
        </p:spPr>
        <p:txBody>
          <a:bodyPr wrap="square" rtlCol="0">
            <a:spAutoFit/>
          </a:bodyPr>
          <a:lstStyle/>
          <a:p>
            <a:pPr lvl="0" algn="ctr"/>
            <a:r>
              <a:rPr lang="it-IT" sz="1400" i="0" dirty="0">
                <a:latin typeface="Verdana" panose="020B0604030504040204" pitchFamily="34" charset="0"/>
                <a:ea typeface="Verdana" panose="020B0604030504040204" pitchFamily="34" charset="0"/>
                <a:cs typeface="Vani" panose="020B0502040204020203" pitchFamily="18" charset="0"/>
              </a:rPr>
              <a:t>Se l’ammontare dello stanziamento nell’Asse/regione soddisfa le domande di finanziamento in elenco no click day</a:t>
            </a:r>
            <a:endParaRPr lang="it-IT" sz="1400" i="1" dirty="0">
              <a:latin typeface="Verdana" panose="020B0604030504040204" pitchFamily="34" charset="0"/>
              <a:ea typeface="Verdana" panose="020B0604030504040204" pitchFamily="34" charset="0"/>
              <a:cs typeface="Vani" panose="020B0502040204020203" pitchFamily="18" charset="0"/>
            </a:endParaRPr>
          </a:p>
        </p:txBody>
      </p:sp>
      <p:sp>
        <p:nvSpPr>
          <p:cNvPr id="10" name="CasellaDiTesto 9">
            <a:extLst>
              <a:ext uri="{FF2B5EF4-FFF2-40B4-BE49-F238E27FC236}">
                <a16:creationId xmlns:a16="http://schemas.microsoft.com/office/drawing/2014/main" id="{39899DDA-72F9-94B0-0D1F-52256A9C4EDE}"/>
              </a:ext>
            </a:extLst>
          </p:cNvPr>
          <p:cNvSpPr txBox="1"/>
          <p:nvPr/>
        </p:nvSpPr>
        <p:spPr>
          <a:xfrm>
            <a:off x="7343195" y="2490052"/>
            <a:ext cx="3136669" cy="307777"/>
          </a:xfrm>
          <a:prstGeom prst="rect">
            <a:avLst/>
          </a:prstGeom>
          <a:noFill/>
          <a:ln w="12700" cap="rnd">
            <a:gradFill>
              <a:gsLst>
                <a:gs pos="20000">
                  <a:schemeClr val="tx1"/>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bevel/>
          </a:ln>
        </p:spPr>
        <p:txBody>
          <a:bodyPr wrap="square" rtlCol="0">
            <a:spAutoFit/>
          </a:bodyPr>
          <a:lstStyle/>
          <a:p>
            <a:pPr lvl="0" algn="ctr"/>
            <a:r>
              <a:rPr lang="it-IT" sz="1400" dirty="0">
                <a:latin typeface="Verdana" panose="020B0604030504040204" pitchFamily="34" charset="0"/>
                <a:ea typeface="Verdana" panose="020B0604030504040204" pitchFamily="34" charset="0"/>
                <a:cs typeface="Verdana" panose="020B0604030504040204" pitchFamily="34" charset="0"/>
              </a:rPr>
              <a:t>Click day</a:t>
            </a:r>
          </a:p>
        </p:txBody>
      </p:sp>
      <p:sp>
        <p:nvSpPr>
          <p:cNvPr id="11" name="CasellaDiTesto 10">
            <a:extLst>
              <a:ext uri="{FF2B5EF4-FFF2-40B4-BE49-F238E27FC236}">
                <a16:creationId xmlns:a16="http://schemas.microsoft.com/office/drawing/2014/main" id="{AE680612-E462-A908-4F3C-682230258D0E}"/>
              </a:ext>
            </a:extLst>
          </p:cNvPr>
          <p:cNvSpPr txBox="1"/>
          <p:nvPr/>
        </p:nvSpPr>
        <p:spPr>
          <a:xfrm>
            <a:off x="6280396" y="1619755"/>
            <a:ext cx="5262268" cy="738664"/>
          </a:xfrm>
          <a:prstGeom prst="rect">
            <a:avLst/>
          </a:prstGeom>
          <a:noFill/>
          <a:ln w="12700" cap="rnd">
            <a:gradFill>
              <a:gsLst>
                <a:gs pos="20000">
                  <a:schemeClr val="tx1"/>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bevel/>
          </a:ln>
        </p:spPr>
        <p:txBody>
          <a:bodyPr wrap="square" rtlCol="0">
            <a:spAutoFit/>
          </a:bodyPr>
          <a:lstStyle/>
          <a:p>
            <a:pPr lvl="0" algn="ctr"/>
            <a:r>
              <a:rPr lang="it-IT" sz="1400" i="0" dirty="0">
                <a:solidFill>
                  <a:srgbClr val="002060"/>
                </a:solidFill>
                <a:latin typeface="Verdana" panose="020B0604030504040204" pitchFamily="34" charset="0"/>
                <a:ea typeface="Verdana" panose="020B0604030504040204" pitchFamily="34" charset="0"/>
                <a:cs typeface="Verdana" panose="020B0604030504040204" pitchFamily="34" charset="0"/>
              </a:rPr>
              <a:t>Se l’ammontare dello stanziamento nell’Asse/regione non soddisfa le domande di finanziamento in elenco si click day</a:t>
            </a:r>
            <a:endParaRPr lang="it-IT" sz="1400" i="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12" name="CasellaDiTesto 11">
            <a:extLst>
              <a:ext uri="{FF2B5EF4-FFF2-40B4-BE49-F238E27FC236}">
                <a16:creationId xmlns:a16="http://schemas.microsoft.com/office/drawing/2014/main" id="{99B6EA21-0227-03FE-A8D4-07922E6F4135}"/>
              </a:ext>
            </a:extLst>
          </p:cNvPr>
          <p:cNvSpPr txBox="1"/>
          <p:nvPr/>
        </p:nvSpPr>
        <p:spPr>
          <a:xfrm>
            <a:off x="628391" y="2560807"/>
            <a:ext cx="5357933" cy="523220"/>
          </a:xfrm>
          <a:prstGeom prst="rect">
            <a:avLst/>
          </a:prstGeom>
          <a:noFill/>
          <a:ln w="12700" cap="rnd">
            <a:gradFill>
              <a:gsLst>
                <a:gs pos="20000">
                  <a:schemeClr val="tx1"/>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bevel/>
          </a:ln>
        </p:spPr>
        <p:txBody>
          <a:bodyPr wrap="square" rtlCol="0">
            <a:spAutoFit/>
          </a:bodyPr>
          <a:lstStyle/>
          <a:p>
            <a:pPr lvl="0" algn="ctr"/>
            <a:r>
              <a:rPr lang="it-IT" sz="1400" dirty="0">
                <a:solidFill>
                  <a:srgbClr val="002060"/>
                </a:solidFill>
                <a:latin typeface="Verdana" panose="020B0604030504040204" pitchFamily="34" charset="0"/>
                <a:ea typeface="Verdana" panose="020B0604030504040204" pitchFamily="34" charset="0"/>
                <a:cs typeface="Verdana" panose="020B0604030504040204" pitchFamily="34" charset="0"/>
              </a:rPr>
              <a:t>Pubblicazione elenchi provvisori NCD ed inizio fase </a:t>
            </a:r>
            <a:r>
              <a:rPr lang="it-IT" sz="1400" dirty="0" err="1">
                <a:solidFill>
                  <a:srgbClr val="002060"/>
                </a:solidFill>
                <a:latin typeface="Verdana" panose="020B0604030504040204" pitchFamily="34" charset="0"/>
                <a:ea typeface="Verdana" panose="020B0604030504040204" pitchFamily="34" charset="0"/>
                <a:cs typeface="Verdana" panose="020B0604030504040204" pitchFamily="34" charset="0"/>
              </a:rPr>
              <a:t>dowload</a:t>
            </a:r>
            <a:r>
              <a:rPr lang="it-IT" sz="1400" dirty="0">
                <a:solidFill>
                  <a:srgbClr val="002060"/>
                </a:solidFill>
                <a:latin typeface="Verdana" panose="020B0604030504040204" pitchFamily="34" charset="0"/>
                <a:ea typeface="Verdana" panose="020B0604030504040204" pitchFamily="34" charset="0"/>
                <a:cs typeface="Verdana" panose="020B0604030504040204" pitchFamily="34" charset="0"/>
              </a:rPr>
              <a:t> della documentazione</a:t>
            </a:r>
          </a:p>
        </p:txBody>
      </p:sp>
      <p:sp>
        <p:nvSpPr>
          <p:cNvPr id="13" name="CasellaDiTesto 12">
            <a:extLst>
              <a:ext uri="{FF2B5EF4-FFF2-40B4-BE49-F238E27FC236}">
                <a16:creationId xmlns:a16="http://schemas.microsoft.com/office/drawing/2014/main" id="{9F95A032-1ED7-6E4A-7832-C607E7BBDB64}"/>
              </a:ext>
            </a:extLst>
          </p:cNvPr>
          <p:cNvSpPr txBox="1"/>
          <p:nvPr/>
        </p:nvSpPr>
        <p:spPr>
          <a:xfrm>
            <a:off x="628391" y="3233586"/>
            <a:ext cx="5481025" cy="954107"/>
          </a:xfrm>
          <a:prstGeom prst="rect">
            <a:avLst/>
          </a:prstGeom>
          <a:noFill/>
          <a:ln w="12700" cap="rnd">
            <a:gradFill>
              <a:gsLst>
                <a:gs pos="20000">
                  <a:schemeClr val="tx1"/>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bevel/>
          </a:ln>
        </p:spPr>
        <p:txBody>
          <a:bodyPr wrap="square" rtlCol="0">
            <a:spAutoFit/>
          </a:bodyPr>
          <a:lstStyle/>
          <a:p>
            <a:pPr algn="ctr"/>
            <a:r>
              <a:rPr lang="it-IT" sz="1400" b="0" i="0" u="none" strike="noStrike" baseline="0" dirty="0">
                <a:solidFill>
                  <a:srgbClr val="393939"/>
                </a:solidFill>
                <a:latin typeface="Verdana" panose="020B0604030504040204" pitchFamily="34" charset="0"/>
                <a:ea typeface="Verdana" panose="020B0604030504040204" pitchFamily="34" charset="0"/>
              </a:rPr>
              <a:t>Pubblicazione elenchi definitivi – NCD:</a:t>
            </a:r>
          </a:p>
          <a:p>
            <a:pPr algn="ctr"/>
            <a:r>
              <a:rPr lang="it-IT" sz="1400" b="0" i="0" u="none" strike="noStrike" baseline="0" dirty="0">
                <a:solidFill>
                  <a:srgbClr val="393939"/>
                </a:solidFill>
                <a:latin typeface="Verdana" panose="020B0604030504040204" pitchFamily="34" charset="0"/>
                <a:ea typeface="Verdana" panose="020B0604030504040204" pitchFamily="34" charset="0"/>
              </a:rPr>
              <a:t>ammesse definitivamente;</a:t>
            </a:r>
          </a:p>
          <a:p>
            <a:pPr algn="ctr"/>
            <a:r>
              <a:rPr lang="it-IT" sz="1400" b="0" i="0" u="none" strike="noStrike" baseline="0" dirty="0">
                <a:solidFill>
                  <a:srgbClr val="393939"/>
                </a:solidFill>
                <a:latin typeface="Verdana" panose="020B0604030504040204" pitchFamily="34" charset="0"/>
                <a:ea typeface="Verdana" panose="020B0604030504040204" pitchFamily="34" charset="0"/>
              </a:rPr>
              <a:t>decadute per mancato invio della modulistica nei tempi e con le modalità indicati nei successivi articoli 18 e 27.</a:t>
            </a:r>
            <a:endParaRPr lang="it-IT" sz="1400" i="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14" name="CasellaDiTesto 13">
            <a:extLst>
              <a:ext uri="{FF2B5EF4-FFF2-40B4-BE49-F238E27FC236}">
                <a16:creationId xmlns:a16="http://schemas.microsoft.com/office/drawing/2014/main" id="{9429C1F0-99F3-937F-CD95-D9FC144A9239}"/>
              </a:ext>
            </a:extLst>
          </p:cNvPr>
          <p:cNvSpPr txBox="1"/>
          <p:nvPr/>
        </p:nvSpPr>
        <p:spPr>
          <a:xfrm>
            <a:off x="6383087" y="2912383"/>
            <a:ext cx="5159577" cy="1384995"/>
          </a:xfrm>
          <a:prstGeom prst="rect">
            <a:avLst/>
          </a:prstGeom>
          <a:noFill/>
          <a:ln w="12700" cap="rnd">
            <a:gradFill>
              <a:gsLst>
                <a:gs pos="20000">
                  <a:schemeClr val="tx1"/>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bevel/>
          </a:ln>
        </p:spPr>
        <p:txBody>
          <a:bodyPr wrap="square" rtlCol="0">
            <a:spAutoFit/>
          </a:bodyPr>
          <a:lstStyle/>
          <a:p>
            <a:pPr algn="ctr"/>
            <a:r>
              <a:rPr lang="it-IT" sz="1400" dirty="0">
                <a:solidFill>
                  <a:srgbClr val="002060"/>
                </a:solidFill>
                <a:latin typeface="Verdana" panose="020B0604030504040204" pitchFamily="34" charset="0"/>
                <a:ea typeface="Verdana" panose="020B0604030504040204" pitchFamily="34" charset="0"/>
                <a:cs typeface="Verdana" panose="020B0604030504040204" pitchFamily="34" charset="0"/>
              </a:rPr>
              <a:t>Pubblicazione elenchi provvisori:</a:t>
            </a:r>
          </a:p>
          <a:p>
            <a:pPr algn="ctr"/>
            <a:r>
              <a:rPr lang="it-IT" sz="1400" b="0" u="none" strike="noStrike" baseline="0" dirty="0">
                <a:solidFill>
                  <a:srgbClr val="393939"/>
                </a:solidFill>
                <a:latin typeface="Verdana" panose="020B0604030504040204" pitchFamily="34" charset="0"/>
                <a:ea typeface="Verdana" panose="020B0604030504040204" pitchFamily="34" charset="0"/>
              </a:rPr>
              <a:t>collocate in posizione utile per l’ammissibilità al finanziamento;</a:t>
            </a:r>
          </a:p>
          <a:p>
            <a:pPr algn="ctr"/>
            <a:r>
              <a:rPr lang="it-IT" sz="1400" b="0" u="none" strike="noStrike" baseline="0" dirty="0">
                <a:solidFill>
                  <a:srgbClr val="393939"/>
                </a:solidFill>
                <a:latin typeface="Verdana" panose="020B0604030504040204" pitchFamily="34" charset="0"/>
                <a:ea typeface="Verdana" panose="020B0604030504040204" pitchFamily="34" charset="0"/>
              </a:rPr>
              <a:t>risultate provvisoriamente non ammissibili per carenza di fondi.</a:t>
            </a:r>
          </a:p>
          <a:p>
            <a:pPr algn="ctr"/>
            <a:r>
              <a:rPr lang="it-IT" sz="1400" dirty="0">
                <a:solidFill>
                  <a:srgbClr val="002060"/>
                </a:solidFill>
                <a:latin typeface="Verdana" panose="020B0604030504040204" pitchFamily="34" charset="0"/>
                <a:ea typeface="Verdana" panose="020B0604030504040204" pitchFamily="34" charset="0"/>
                <a:cs typeface="Verdana" panose="020B0604030504040204" pitchFamily="34" charset="0"/>
              </a:rPr>
              <a:t>inizio fase </a:t>
            </a:r>
            <a:r>
              <a:rPr lang="it-IT" sz="1400" dirty="0" err="1">
                <a:solidFill>
                  <a:srgbClr val="002060"/>
                </a:solidFill>
                <a:latin typeface="Verdana" panose="020B0604030504040204" pitchFamily="34" charset="0"/>
                <a:ea typeface="Verdana" panose="020B0604030504040204" pitchFamily="34" charset="0"/>
                <a:cs typeface="Verdana" panose="020B0604030504040204" pitchFamily="34" charset="0"/>
              </a:rPr>
              <a:t>dowload</a:t>
            </a:r>
            <a:r>
              <a:rPr lang="it-IT" sz="1400" dirty="0">
                <a:solidFill>
                  <a:srgbClr val="002060"/>
                </a:solidFill>
                <a:latin typeface="Verdana" panose="020B0604030504040204" pitchFamily="34" charset="0"/>
                <a:ea typeface="Verdana" panose="020B0604030504040204" pitchFamily="34" charset="0"/>
                <a:cs typeface="Verdana" panose="020B0604030504040204" pitchFamily="34" charset="0"/>
              </a:rPr>
              <a:t> della documentazione</a:t>
            </a:r>
          </a:p>
        </p:txBody>
      </p:sp>
      <p:sp>
        <p:nvSpPr>
          <p:cNvPr id="15" name="CasellaDiTesto 14">
            <a:extLst>
              <a:ext uri="{FF2B5EF4-FFF2-40B4-BE49-F238E27FC236}">
                <a16:creationId xmlns:a16="http://schemas.microsoft.com/office/drawing/2014/main" id="{A6AC2A22-5FC7-C5CC-1C99-B2DC42143395}"/>
              </a:ext>
            </a:extLst>
          </p:cNvPr>
          <p:cNvSpPr txBox="1"/>
          <p:nvPr/>
        </p:nvSpPr>
        <p:spPr>
          <a:xfrm>
            <a:off x="3029297" y="4375090"/>
            <a:ext cx="9019124" cy="1815882"/>
          </a:xfrm>
          <a:prstGeom prst="rect">
            <a:avLst/>
          </a:prstGeom>
          <a:noFill/>
          <a:ln w="12700" cap="rnd">
            <a:gradFill>
              <a:gsLst>
                <a:gs pos="20000">
                  <a:schemeClr val="tx1"/>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bevel/>
          </a:ln>
        </p:spPr>
        <p:txBody>
          <a:bodyPr wrap="square" rtlCol="0">
            <a:spAutoFit/>
          </a:bodyPr>
          <a:lstStyle/>
          <a:p>
            <a:pPr lvl="0" algn="ctr"/>
            <a:r>
              <a:rPr lang="it-IT" sz="1400" dirty="0">
                <a:solidFill>
                  <a:srgbClr val="002060"/>
                </a:solidFill>
                <a:latin typeface="Verdana" panose="020B0604030504040204" pitchFamily="34" charset="0"/>
                <a:ea typeface="Verdana" panose="020B0604030504040204" pitchFamily="34" charset="0"/>
                <a:cs typeface="Verdana" panose="020B0604030504040204" pitchFamily="34" charset="0"/>
              </a:rPr>
              <a:t>Pubblicazione elenchi definitivi:</a:t>
            </a:r>
          </a:p>
          <a:p>
            <a:pPr algn="ctr"/>
            <a:r>
              <a:rPr lang="it-IT" sz="1400" b="0" u="none" strike="noStrike" baseline="0" dirty="0">
                <a:solidFill>
                  <a:srgbClr val="393939"/>
                </a:solidFill>
                <a:latin typeface="Verdana" panose="020B0604030504040204" pitchFamily="34" charset="0"/>
                <a:ea typeface="Verdana" panose="020B0604030504040204" pitchFamily="34" charset="0"/>
              </a:rPr>
              <a:t>ammesse definitivamente;</a:t>
            </a:r>
          </a:p>
          <a:p>
            <a:pPr algn="ctr"/>
            <a:r>
              <a:rPr lang="it-IT" sz="1400" b="0" u="none" strike="noStrike" baseline="0" dirty="0">
                <a:solidFill>
                  <a:srgbClr val="393939"/>
                </a:solidFill>
                <a:latin typeface="Verdana" panose="020B0604030504040204" pitchFamily="34" charset="0"/>
                <a:ea typeface="Verdana" panose="020B0604030504040204" pitchFamily="34" charset="0"/>
              </a:rPr>
              <a:t>decadute per mancato invio della modulistica indicati nei</a:t>
            </a:r>
          </a:p>
          <a:p>
            <a:pPr algn="ctr"/>
            <a:r>
              <a:rPr lang="it-IT" sz="1400" b="0" u="none" strike="noStrike" baseline="0" dirty="0">
                <a:solidFill>
                  <a:srgbClr val="393939"/>
                </a:solidFill>
                <a:latin typeface="Verdana" panose="020B0604030504040204" pitchFamily="34" charset="0"/>
                <a:ea typeface="Verdana" panose="020B0604030504040204" pitchFamily="34" charset="0"/>
              </a:rPr>
              <a:t>successivi articoli 18 e 27;</a:t>
            </a:r>
          </a:p>
          <a:p>
            <a:pPr algn="ctr"/>
            <a:r>
              <a:rPr lang="it-IT" sz="1400" b="0" u="none" strike="noStrike" baseline="0" dirty="0">
                <a:solidFill>
                  <a:srgbClr val="393939"/>
                </a:solidFill>
                <a:latin typeface="Verdana" panose="020B0604030504040204" pitchFamily="34" charset="0"/>
                <a:ea typeface="Verdana" panose="020B0604030504040204" pitchFamily="34" charset="0"/>
              </a:rPr>
              <a:t>subentrate in posizione utile per l’ammissibilità al finanziamento che dovranno</a:t>
            </a:r>
          </a:p>
          <a:p>
            <a:pPr algn="ctr"/>
            <a:r>
              <a:rPr lang="it-IT" sz="1400" b="0" u="none" strike="noStrike" baseline="0" dirty="0">
                <a:solidFill>
                  <a:srgbClr val="393939"/>
                </a:solidFill>
                <a:latin typeface="Verdana" panose="020B0604030504040204" pitchFamily="34" charset="0"/>
                <a:ea typeface="Verdana" panose="020B0604030504040204" pitchFamily="34" charset="0"/>
              </a:rPr>
              <a:t>essere convalidate tramite l’invio della modulistica;</a:t>
            </a:r>
          </a:p>
          <a:p>
            <a:pPr algn="ctr"/>
            <a:r>
              <a:rPr lang="it-IT" sz="1400" b="0" u="none" strike="noStrike" baseline="0" dirty="0">
                <a:solidFill>
                  <a:srgbClr val="393939"/>
                </a:solidFill>
                <a:latin typeface="Verdana" panose="020B0604030504040204" pitchFamily="34" charset="0"/>
                <a:ea typeface="Verdana" panose="020B0604030504040204" pitchFamily="34" charset="0"/>
              </a:rPr>
              <a:t>risultate definitivamente non ammissibili al finanziamento per carenza di fondi</a:t>
            </a:r>
            <a:endParaRPr lang="it-IT" sz="1400" dirty="0">
              <a:solidFill>
                <a:srgbClr val="002060"/>
              </a:solidFill>
              <a:latin typeface="Verdana" panose="020B0604030504040204" pitchFamily="34" charset="0"/>
              <a:ea typeface="Verdana" panose="020B0604030504040204" pitchFamily="34" charset="0"/>
              <a:cs typeface="Verdana" panose="020B0604030504040204" pitchFamily="34" charset="0"/>
            </a:endParaRPr>
          </a:p>
          <a:p>
            <a:pPr lvl="0" algn="ctr"/>
            <a:r>
              <a:rPr lang="it-IT" sz="1400" dirty="0">
                <a:solidFill>
                  <a:srgbClr val="002060"/>
                </a:solidFill>
                <a:latin typeface="Verdana" panose="020B0604030504040204" pitchFamily="34" charset="0"/>
                <a:ea typeface="Verdana" panose="020B0604030504040204" pitchFamily="34" charset="0"/>
                <a:cs typeface="Verdana" panose="020B0604030504040204" pitchFamily="34" charset="0"/>
              </a:rPr>
              <a:t>Pubblicazione elenchi definitivi NCD</a:t>
            </a:r>
          </a:p>
        </p:txBody>
      </p:sp>
    </p:spTree>
    <p:extLst>
      <p:ext uri="{BB962C8B-B14F-4D97-AF65-F5344CB8AC3E}">
        <p14:creationId xmlns:p14="http://schemas.microsoft.com/office/powerpoint/2010/main" val="25957665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gnaposto contenuto 8">
            <a:extLst>
              <a:ext uri="{FF2B5EF4-FFF2-40B4-BE49-F238E27FC236}">
                <a16:creationId xmlns:a16="http://schemas.microsoft.com/office/drawing/2014/main" id="{3BD699DE-1B11-4A6A-F568-4FC07B0CC0B3}"/>
              </a:ext>
            </a:extLst>
          </p:cNvPr>
          <p:cNvPicPr>
            <a:picLocks noGrp="1" noChangeAspect="1"/>
          </p:cNvPicPr>
          <p:nvPr>
            <p:ph idx="1"/>
          </p:nvPr>
        </p:nvPicPr>
        <p:blipFill>
          <a:blip r:embed="rId2"/>
          <a:stretch>
            <a:fillRect/>
          </a:stretch>
        </p:blipFill>
        <p:spPr>
          <a:xfrm>
            <a:off x="968791" y="532014"/>
            <a:ext cx="10342060" cy="4791365"/>
          </a:xfrm>
        </p:spPr>
      </p:pic>
    </p:spTree>
    <p:extLst>
      <p:ext uri="{BB962C8B-B14F-4D97-AF65-F5344CB8AC3E}">
        <p14:creationId xmlns:p14="http://schemas.microsoft.com/office/powerpoint/2010/main" val="32700108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ccia circolare in giù 5"/>
          <p:cNvSpPr/>
          <p:nvPr/>
        </p:nvSpPr>
        <p:spPr>
          <a:xfrm rot="19900483">
            <a:off x="1222894" y="2837157"/>
            <a:ext cx="2494458" cy="998038"/>
          </a:xfrm>
          <a:prstGeom prst="curvedDownArrow">
            <a:avLst>
              <a:gd name="adj1" fmla="val 24363"/>
              <a:gd name="adj2" fmla="val 63889"/>
              <a:gd name="adj3" fmla="val 25000"/>
            </a:avLst>
          </a:prstGeom>
          <a:solidFill>
            <a:schemeClr val="bg1"/>
          </a:solidFill>
          <a:ln>
            <a:solidFill>
              <a:schemeClr val="tx1"/>
            </a:solid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2" name="Titolo 1"/>
          <p:cNvSpPr>
            <a:spLocks noGrp="1"/>
          </p:cNvSpPr>
          <p:nvPr>
            <p:ph type="title"/>
          </p:nvPr>
        </p:nvSpPr>
        <p:spPr>
          <a:xfrm>
            <a:off x="107081" y="92923"/>
            <a:ext cx="8742792" cy="694416"/>
          </a:xfrm>
        </p:spPr>
        <p:txBody>
          <a:bodyPr/>
          <a:lstStyle/>
          <a:p>
            <a:r>
              <a:rPr lang="it-IT" sz="1800" b="1" dirty="0">
                <a:latin typeface="Verdana" panose="020B0604030504040204" pitchFamily="34" charset="0"/>
                <a:ea typeface="Verdana" panose="020B0604030504040204" pitchFamily="34" charset="0"/>
              </a:rPr>
              <a:t>Avviso pubblico ISI 2023 – </a:t>
            </a:r>
            <a:r>
              <a:rPr lang="it-IT" sz="1400" dirty="0">
                <a:latin typeface="Verdana" panose="020B0604030504040204" pitchFamily="34" charset="0"/>
                <a:ea typeface="Verdana" panose="020B0604030504040204" pitchFamily="34" charset="0"/>
              </a:rPr>
              <a:t>introdotti gli elenchi cronologici </a:t>
            </a:r>
            <a:r>
              <a:rPr lang="it-IT" sz="1400" dirty="0">
                <a:solidFill>
                  <a:srgbClr val="FF0000"/>
                </a:solidFill>
                <a:latin typeface="Verdana" panose="020B0604030504040204" pitchFamily="34" charset="0"/>
                <a:ea typeface="Verdana" panose="020B0604030504040204" pitchFamily="34" charset="0"/>
              </a:rPr>
              <a:t>senza click-day</a:t>
            </a:r>
          </a:p>
        </p:txBody>
      </p:sp>
      <p:sp>
        <p:nvSpPr>
          <p:cNvPr id="16" name="CasellaDiTesto 15"/>
          <p:cNvSpPr txBox="1"/>
          <p:nvPr/>
        </p:nvSpPr>
        <p:spPr>
          <a:xfrm>
            <a:off x="6020746" y="5129349"/>
            <a:ext cx="824191" cy="369332"/>
          </a:xfrm>
          <a:prstGeom prst="rect">
            <a:avLst/>
          </a:prstGeom>
          <a:noFill/>
        </p:spPr>
        <p:txBody>
          <a:bodyPr wrap="square" rtlCol="0">
            <a:spAutoFit/>
          </a:bodyPr>
          <a:lstStyle/>
          <a:p>
            <a:endParaRPr lang="it-IT" dirty="0">
              <a:latin typeface="Verdana" panose="020B0604030504040204" pitchFamily="34" charset="0"/>
              <a:ea typeface="Verdana" panose="020B0604030504040204" pitchFamily="34" charset="0"/>
            </a:endParaRPr>
          </a:p>
        </p:txBody>
      </p:sp>
      <p:sp>
        <p:nvSpPr>
          <p:cNvPr id="22" name="Rettangolo 21"/>
          <p:cNvSpPr/>
          <p:nvPr/>
        </p:nvSpPr>
        <p:spPr>
          <a:xfrm>
            <a:off x="107081" y="538046"/>
            <a:ext cx="11827329" cy="2062103"/>
          </a:xfrm>
          <a:prstGeom prst="rect">
            <a:avLst/>
          </a:prstGeom>
        </p:spPr>
        <p:txBody>
          <a:bodyPr wrap="square">
            <a:spAutoFit/>
          </a:bodyPr>
          <a:lstStyle/>
          <a:p>
            <a:pPr algn="just"/>
            <a:r>
              <a:rPr lang="it-IT" sz="1600" dirty="0">
                <a:solidFill>
                  <a:schemeClr val="accent1"/>
                </a:solidFill>
                <a:latin typeface="Verdana" panose="020B0604030504040204" pitchFamily="34" charset="0"/>
                <a:ea typeface="Verdana" panose="020B0604030504040204" pitchFamily="34" charset="0"/>
              </a:rPr>
              <a:t>Alla chiusura della procedura di registrazione delle domande, se le risorse economiche complessivamente stanziate per un determinato elenco (Asse/regione) sono sufficienti a soddisfare tutte le domande di finanziamento, l’Istituto provvederà alla tempestiva pubblicazione dei corrispondenti elenchi regionali (NCD) le cui domande saranno ordinate in base al tempo di registrazione ottenuto in procedura domanda e</a:t>
            </a:r>
            <a:r>
              <a:rPr lang="it-IT" sz="1600" b="1" dirty="0">
                <a:solidFill>
                  <a:schemeClr val="accent1"/>
                </a:solidFill>
                <a:latin typeface="Verdana" panose="020B0604030504040204" pitchFamily="34" charset="0"/>
                <a:ea typeface="Verdana" panose="020B0604030504040204" pitchFamily="34" charset="0"/>
              </a:rPr>
              <a:t> ammesse direttamente alla fase di upload della documentazione. </a:t>
            </a:r>
            <a:endParaRPr lang="it-IT" sz="1600" dirty="0">
              <a:solidFill>
                <a:schemeClr val="accent1"/>
              </a:solidFill>
              <a:latin typeface="Verdana" panose="020B0604030504040204" pitchFamily="34" charset="0"/>
              <a:ea typeface="Verdana" panose="020B0604030504040204" pitchFamily="34" charset="0"/>
            </a:endParaRPr>
          </a:p>
          <a:p>
            <a:pPr algn="just"/>
            <a:endParaRPr lang="it-IT" sz="1600" dirty="0">
              <a:solidFill>
                <a:schemeClr val="accent1"/>
              </a:solidFill>
              <a:latin typeface="Verdana" panose="020B0604030504040204" pitchFamily="34" charset="0"/>
              <a:ea typeface="Verdana" panose="020B0604030504040204" pitchFamily="34" charset="0"/>
            </a:endParaRPr>
          </a:p>
          <a:p>
            <a:pPr algn="just"/>
            <a:r>
              <a:rPr lang="it-IT" sz="1600" dirty="0">
                <a:solidFill>
                  <a:schemeClr val="accent1"/>
                </a:solidFill>
                <a:latin typeface="Verdana" panose="020B0604030504040204" pitchFamily="34" charset="0"/>
                <a:ea typeface="Verdana" panose="020B0604030504040204" pitchFamily="34" charset="0"/>
              </a:rPr>
              <a:t>Eventuali risorse economiche regionali/provinciali in eccedenza verranno destinate agli elenchi regionali in cui le risorse economiche risultano insufficienti.</a:t>
            </a:r>
          </a:p>
        </p:txBody>
      </p:sp>
      <p:pic>
        <p:nvPicPr>
          <p:cNvPr id="15" name="Immagine 14">
            <a:extLst>
              <a:ext uri="{FF2B5EF4-FFF2-40B4-BE49-F238E27FC236}">
                <a16:creationId xmlns:a16="http://schemas.microsoft.com/office/drawing/2014/main" id="{4EE0E546-1CEF-8E5B-6D4A-F9CCA8839655}"/>
              </a:ext>
            </a:extLst>
          </p:cNvPr>
          <p:cNvPicPr>
            <a:picLocks noChangeAspect="1"/>
          </p:cNvPicPr>
          <p:nvPr/>
        </p:nvPicPr>
        <p:blipFill>
          <a:blip r:embed="rId2"/>
          <a:stretch>
            <a:fillRect/>
          </a:stretch>
        </p:blipFill>
        <p:spPr>
          <a:xfrm>
            <a:off x="4728689" y="2623746"/>
            <a:ext cx="4763016" cy="3486963"/>
          </a:xfrm>
          <a:custGeom>
            <a:avLst/>
            <a:gdLst/>
            <a:ahLst/>
            <a:cxnLst/>
            <a:rect l="l" t="t" r="r" b="b"/>
            <a:pathLst>
              <a:path w="5017317" h="5380277">
                <a:moveTo>
                  <a:pt x="0" y="0"/>
                </a:moveTo>
                <a:lnTo>
                  <a:pt x="5017317" y="0"/>
                </a:lnTo>
                <a:lnTo>
                  <a:pt x="5017317" y="5380277"/>
                </a:lnTo>
                <a:lnTo>
                  <a:pt x="0" y="5380277"/>
                </a:lnTo>
                <a:close/>
              </a:path>
            </a:pathLst>
          </a:custGeom>
        </p:spPr>
      </p:pic>
      <p:pic>
        <p:nvPicPr>
          <p:cNvPr id="3" name="Immagine 2"/>
          <p:cNvPicPr>
            <a:picLocks noChangeAspect="1"/>
          </p:cNvPicPr>
          <p:nvPr/>
        </p:nvPicPr>
        <p:blipFill>
          <a:blip r:embed="rId3"/>
          <a:stretch>
            <a:fillRect/>
          </a:stretch>
        </p:blipFill>
        <p:spPr>
          <a:xfrm rot="20920725">
            <a:off x="-211065" y="3866188"/>
            <a:ext cx="4339775" cy="18364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CasellaDiTesto 7">
            <a:extLst>
              <a:ext uri="{FF2B5EF4-FFF2-40B4-BE49-F238E27FC236}">
                <a16:creationId xmlns:a16="http://schemas.microsoft.com/office/drawing/2014/main" id="{B2564180-72DB-C9D4-3F61-B23624F18872}"/>
              </a:ext>
            </a:extLst>
          </p:cNvPr>
          <p:cNvSpPr txBox="1"/>
          <p:nvPr/>
        </p:nvSpPr>
        <p:spPr>
          <a:xfrm>
            <a:off x="9491705" y="2859123"/>
            <a:ext cx="2406078" cy="923330"/>
          </a:xfrm>
          <a:prstGeom prst="rect">
            <a:avLst/>
          </a:prstGeom>
          <a:noFill/>
        </p:spPr>
        <p:txBody>
          <a:bodyPr wrap="square" rtlCol="0">
            <a:spAutoFit/>
          </a:bodyPr>
          <a:lstStyle/>
          <a:p>
            <a:pPr algn="ctr"/>
            <a:r>
              <a:rPr lang="it-IT" dirty="0"/>
              <a:t>Simulazione elenchi NCD</a:t>
            </a:r>
          </a:p>
          <a:p>
            <a:pPr algn="ctr"/>
            <a:r>
              <a:rPr lang="it-IT" dirty="0"/>
              <a:t> su ISI 2022</a:t>
            </a:r>
          </a:p>
        </p:txBody>
      </p:sp>
      <p:cxnSp>
        <p:nvCxnSpPr>
          <p:cNvPr id="10" name="Connettore 2 9">
            <a:extLst>
              <a:ext uri="{FF2B5EF4-FFF2-40B4-BE49-F238E27FC236}">
                <a16:creationId xmlns:a16="http://schemas.microsoft.com/office/drawing/2014/main" id="{4E29FFCB-2BE7-2320-3846-012673C57388}"/>
              </a:ext>
            </a:extLst>
          </p:cNvPr>
          <p:cNvCxnSpPr>
            <a:cxnSpLocks/>
          </p:cNvCxnSpPr>
          <p:nvPr/>
        </p:nvCxnSpPr>
        <p:spPr>
          <a:xfrm flipH="1">
            <a:off x="9124659" y="3715134"/>
            <a:ext cx="2594900" cy="0"/>
          </a:xfrm>
          <a:prstGeom prst="straightConnector1">
            <a:avLst/>
          </a:prstGeom>
          <a:ln w="34925">
            <a:tailEnd type="triangle"/>
          </a:ln>
        </p:spPr>
        <p:style>
          <a:lnRef idx="3">
            <a:schemeClr val="dk1"/>
          </a:lnRef>
          <a:fillRef idx="0">
            <a:schemeClr val="dk1"/>
          </a:fillRef>
          <a:effectRef idx="2">
            <a:schemeClr val="dk1"/>
          </a:effectRef>
          <a:fontRef idx="minor">
            <a:schemeClr val="tx1"/>
          </a:fontRef>
        </p:style>
      </p:cxnSp>
      <p:sp>
        <p:nvSpPr>
          <p:cNvPr id="4" name="Rettangolo 3">
            <a:extLst>
              <a:ext uri="{FF2B5EF4-FFF2-40B4-BE49-F238E27FC236}">
                <a16:creationId xmlns:a16="http://schemas.microsoft.com/office/drawing/2014/main" id="{CF9AD684-439A-531D-799A-BBE15B6CE687}"/>
              </a:ext>
            </a:extLst>
          </p:cNvPr>
          <p:cNvSpPr/>
          <p:nvPr/>
        </p:nvSpPr>
        <p:spPr>
          <a:xfrm>
            <a:off x="3274018" y="3320788"/>
            <a:ext cx="761747" cy="400110"/>
          </a:xfrm>
          <a:prstGeom prst="rect">
            <a:avLst/>
          </a:prstGeom>
          <a:noFill/>
        </p:spPr>
        <p:txBody>
          <a:bodyPr wrap="none" lIns="91440" tIns="45720" rIns="91440" bIns="45720">
            <a:spAutoFit/>
          </a:bodyPr>
          <a:lstStyle/>
          <a:p>
            <a:pPr algn="ctr"/>
            <a:r>
              <a:rPr lang="it-IT" sz="2000" dirty="0">
                <a:ln w="0"/>
                <a:effectLst>
                  <a:outerShdw blurRad="38100" dist="19050" dir="2700000" algn="tl" rotWithShape="0">
                    <a:schemeClr val="dk1">
                      <a:alpha val="40000"/>
                    </a:schemeClr>
                  </a:outerShdw>
                </a:effectLst>
              </a:rPr>
              <a:t>NCD</a:t>
            </a:r>
            <a:r>
              <a:rPr lang="it-IT" sz="2000" b="0" cap="none" spc="0" dirty="0">
                <a:ln w="0"/>
                <a:solidFill>
                  <a:schemeClr val="tx1"/>
                </a:solidFill>
                <a:effectLst>
                  <a:outerShdw blurRad="38100" dist="19050" dir="2700000" algn="tl" rotWithShape="0">
                    <a:schemeClr val="dk1">
                      <a:alpha val="40000"/>
                    </a:schemeClr>
                  </a:outerShdw>
                </a:effectLst>
              </a:rPr>
              <a:t>?</a:t>
            </a:r>
          </a:p>
        </p:txBody>
      </p:sp>
    </p:spTree>
    <p:extLst>
      <p:ext uri="{BB962C8B-B14F-4D97-AF65-F5344CB8AC3E}">
        <p14:creationId xmlns:p14="http://schemas.microsoft.com/office/powerpoint/2010/main" val="5095856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E7C4C9B0-2F2C-3151-1316-C405F92BE0F0}"/>
              </a:ext>
            </a:extLst>
          </p:cNvPr>
          <p:cNvSpPr>
            <a:spLocks noGrp="1"/>
          </p:cNvSpPr>
          <p:nvPr>
            <p:ph type="title"/>
          </p:nvPr>
        </p:nvSpPr>
        <p:spPr>
          <a:xfrm>
            <a:off x="176602" y="88531"/>
            <a:ext cx="5994176" cy="550536"/>
          </a:xfrm>
        </p:spPr>
        <p:txBody>
          <a:bodyPr vert="horz" lIns="91440" tIns="45720" rIns="91440" bIns="45720" rtlCol="0" anchor="t">
            <a:normAutofit/>
          </a:bodyPr>
          <a:lstStyle/>
          <a:p>
            <a:r>
              <a:rPr lang="en-US" sz="2800" kern="1200" dirty="0">
                <a:solidFill>
                  <a:srgbClr val="002060"/>
                </a:solidFill>
                <a:latin typeface="Verdana" panose="020B0604030504040204" pitchFamily="34" charset="0"/>
                <a:ea typeface="Verdana" panose="020B0604030504040204" pitchFamily="34" charset="0"/>
              </a:rPr>
              <a:t>Elenchi NCD – No Click-day</a:t>
            </a:r>
            <a:endParaRPr lang="en-US" sz="2800" kern="1200" dirty="0">
              <a:solidFill>
                <a:schemeClr val="tx2"/>
              </a:solidFill>
              <a:latin typeface="Verdana" panose="020B0604030504040204" pitchFamily="34" charset="0"/>
              <a:ea typeface="Verdana" panose="020B0604030504040204" pitchFamily="34" charset="0"/>
            </a:endParaRPr>
          </a:p>
        </p:txBody>
      </p:sp>
      <p:pic>
        <p:nvPicPr>
          <p:cNvPr id="5" name="Immagine 4">
            <a:extLst>
              <a:ext uri="{FF2B5EF4-FFF2-40B4-BE49-F238E27FC236}">
                <a16:creationId xmlns:a16="http://schemas.microsoft.com/office/drawing/2014/main" id="{4EE0E546-1CEF-8E5B-6D4A-F9CCA8839655}"/>
              </a:ext>
            </a:extLst>
          </p:cNvPr>
          <p:cNvPicPr>
            <a:picLocks noChangeAspect="1"/>
          </p:cNvPicPr>
          <p:nvPr/>
        </p:nvPicPr>
        <p:blipFill rotWithShape="1">
          <a:blip r:embed="rId2"/>
          <a:srcRect t="4290"/>
          <a:stretch/>
        </p:blipFill>
        <p:spPr>
          <a:xfrm>
            <a:off x="5900739" y="1480457"/>
            <a:ext cx="5507803" cy="4079960"/>
          </a:xfrm>
          <a:custGeom>
            <a:avLst/>
            <a:gdLst/>
            <a:ahLst/>
            <a:cxnLst/>
            <a:rect l="l" t="t" r="r" b="b"/>
            <a:pathLst>
              <a:path w="5017317" h="5380277">
                <a:moveTo>
                  <a:pt x="0" y="0"/>
                </a:moveTo>
                <a:lnTo>
                  <a:pt x="5017317" y="0"/>
                </a:lnTo>
                <a:lnTo>
                  <a:pt x="5017317" y="5380277"/>
                </a:lnTo>
                <a:lnTo>
                  <a:pt x="0" y="5380277"/>
                </a:lnTo>
                <a:close/>
              </a:path>
            </a:pathLst>
          </a:custGeom>
        </p:spPr>
      </p:pic>
      <p:sp>
        <p:nvSpPr>
          <p:cNvPr id="6" name="CasellaDiTesto 5">
            <a:extLst>
              <a:ext uri="{FF2B5EF4-FFF2-40B4-BE49-F238E27FC236}">
                <a16:creationId xmlns:a16="http://schemas.microsoft.com/office/drawing/2014/main" id="{360ACD25-7B5D-6779-2F76-152196E00F76}"/>
              </a:ext>
            </a:extLst>
          </p:cNvPr>
          <p:cNvSpPr txBox="1"/>
          <p:nvPr/>
        </p:nvSpPr>
        <p:spPr>
          <a:xfrm>
            <a:off x="5734961" y="268070"/>
            <a:ext cx="5507803" cy="1412685"/>
          </a:xfrm>
          <a:prstGeom prst="rect">
            <a:avLst/>
          </a:prstGeom>
        </p:spPr>
        <p:txBody>
          <a:bodyPr vert="horz" lIns="91440" tIns="45720" rIns="91440" bIns="45720" rtlCol="0" anchor="t">
            <a:normAutofit/>
          </a:bodyPr>
          <a:lstStyle>
            <a:lvl1pPr>
              <a:lnSpc>
                <a:spcPct val="90000"/>
              </a:lnSpc>
              <a:spcBef>
                <a:spcPct val="0"/>
              </a:spcBef>
              <a:buNone/>
              <a:defRPr sz="4000" b="1">
                <a:solidFill>
                  <a:schemeClr val="tx2"/>
                </a:solidFill>
                <a:effectLst>
                  <a:outerShdw blurRad="60007" dist="310007" dir="7680000" sy="30000" kx="1300200" algn="ctr" rotWithShape="0">
                    <a:prstClr val="black">
                      <a:alpha val="32000"/>
                    </a:prstClr>
                  </a:outerShdw>
                </a:effectLst>
                <a:latin typeface="+mj-lt"/>
                <a:ea typeface="+mj-ea"/>
                <a:cs typeface="+mj-cs"/>
              </a:defRPr>
            </a:lvl1pPr>
          </a:lstStyle>
          <a:p>
            <a:pPr algn="ctr"/>
            <a:r>
              <a:rPr lang="it-IT" sz="1800" b="0" dirty="0">
                <a:effectLst/>
              </a:rPr>
              <a:t>Per le imprese rientranti negli elenchi il cui stanziamento sia sufficiente a soddisfare le richieste di finanziamento presentate</a:t>
            </a:r>
          </a:p>
        </p:txBody>
      </p:sp>
      <p:sp>
        <p:nvSpPr>
          <p:cNvPr id="7" name="CasellaDiTesto 6">
            <a:extLst>
              <a:ext uri="{FF2B5EF4-FFF2-40B4-BE49-F238E27FC236}">
                <a16:creationId xmlns:a16="http://schemas.microsoft.com/office/drawing/2014/main" id="{B2E1910F-76E8-AB7E-527D-5FBD67E02F3C}"/>
              </a:ext>
            </a:extLst>
          </p:cNvPr>
          <p:cNvSpPr txBox="1"/>
          <p:nvPr/>
        </p:nvSpPr>
        <p:spPr>
          <a:xfrm>
            <a:off x="5900739" y="5753100"/>
            <a:ext cx="5507803" cy="646331"/>
          </a:xfrm>
          <a:prstGeom prst="rect">
            <a:avLst/>
          </a:prstGeom>
          <a:noFill/>
        </p:spPr>
        <p:txBody>
          <a:bodyPr wrap="square" rtlCol="0">
            <a:spAutoFit/>
          </a:bodyPr>
          <a:lstStyle/>
          <a:p>
            <a:pPr algn="ctr"/>
            <a:r>
              <a:rPr lang="it-IT" dirty="0"/>
              <a:t>Nell’esempio 51 elenchi su 147 hanno risorse sufficienti per l’ammissione della totalità dei progetti.</a:t>
            </a:r>
          </a:p>
        </p:txBody>
      </p:sp>
      <p:pic>
        <p:nvPicPr>
          <p:cNvPr id="9" name="Immagine 8">
            <a:extLst>
              <a:ext uri="{FF2B5EF4-FFF2-40B4-BE49-F238E27FC236}">
                <a16:creationId xmlns:a16="http://schemas.microsoft.com/office/drawing/2014/main" id="{768D5699-DDFE-223A-BF07-B7A9A955AFA2}"/>
              </a:ext>
            </a:extLst>
          </p:cNvPr>
          <p:cNvPicPr>
            <a:picLocks noChangeAspect="1"/>
          </p:cNvPicPr>
          <p:nvPr/>
        </p:nvPicPr>
        <p:blipFill>
          <a:blip r:embed="rId3"/>
          <a:stretch>
            <a:fillRect/>
          </a:stretch>
        </p:blipFill>
        <p:spPr>
          <a:xfrm>
            <a:off x="7276651" y="1285807"/>
            <a:ext cx="4131891" cy="194649"/>
          </a:xfrm>
          <a:prstGeom prst="rect">
            <a:avLst/>
          </a:prstGeom>
        </p:spPr>
      </p:pic>
      <p:grpSp>
        <p:nvGrpSpPr>
          <p:cNvPr id="20" name="Gruppo 19">
            <a:extLst>
              <a:ext uri="{FF2B5EF4-FFF2-40B4-BE49-F238E27FC236}">
                <a16:creationId xmlns:a16="http://schemas.microsoft.com/office/drawing/2014/main" id="{F1E87219-6DD0-639A-851C-BCAC77D3A8F5}"/>
              </a:ext>
            </a:extLst>
          </p:cNvPr>
          <p:cNvGrpSpPr/>
          <p:nvPr/>
        </p:nvGrpSpPr>
        <p:grpSpPr>
          <a:xfrm>
            <a:off x="136403" y="1622650"/>
            <a:ext cx="1697902" cy="2776591"/>
            <a:chOff x="150141" y="1812966"/>
            <a:chExt cx="1697902" cy="2776591"/>
          </a:xfrm>
        </p:grpSpPr>
        <p:sp>
          <p:nvSpPr>
            <p:cNvPr id="16" name="Rettangolo 15">
              <a:extLst>
                <a:ext uri="{FF2B5EF4-FFF2-40B4-BE49-F238E27FC236}">
                  <a16:creationId xmlns:a16="http://schemas.microsoft.com/office/drawing/2014/main" id="{0E47B77F-177E-8438-1A15-A87979DBADA6}"/>
                </a:ext>
              </a:extLst>
            </p:cNvPr>
            <p:cNvSpPr/>
            <p:nvPr/>
          </p:nvSpPr>
          <p:spPr>
            <a:xfrm>
              <a:off x="150141" y="1812966"/>
              <a:ext cx="1697902" cy="400110"/>
            </a:xfrm>
            <a:prstGeom prst="rect">
              <a:avLst/>
            </a:prstGeom>
            <a:noFill/>
          </p:spPr>
          <p:txBody>
            <a:bodyPr wrap="none" lIns="91440" tIns="45720" rIns="91440" bIns="45720">
              <a:spAutoFit/>
            </a:bodyPr>
            <a:lstStyle/>
            <a:p>
              <a:pPr algn="ctr"/>
              <a:r>
                <a:rPr lang="it-IT" sz="2000" b="0" cap="none" spc="0" dirty="0">
                  <a:ln w="0"/>
                  <a:solidFill>
                    <a:schemeClr val="accent1"/>
                  </a:solidFill>
                  <a:effectLst>
                    <a:outerShdw blurRad="38100" dist="25400" dir="5400000" algn="ctr" rotWithShape="0">
                      <a:srgbClr val="6E747A">
                        <a:alpha val="43000"/>
                      </a:srgbClr>
                    </a:outerShdw>
                  </a:effectLst>
                </a:rPr>
                <a:t>Asse 1.2 - NCD</a:t>
              </a:r>
            </a:p>
          </p:txBody>
        </p:sp>
        <p:pic>
          <p:nvPicPr>
            <p:cNvPr id="2" name="Immagine 1">
              <a:extLst>
                <a:ext uri="{FF2B5EF4-FFF2-40B4-BE49-F238E27FC236}">
                  <a16:creationId xmlns:a16="http://schemas.microsoft.com/office/drawing/2014/main" id="{DD30BA00-8EBB-7EB8-D827-07705E5CCA80}"/>
                </a:ext>
              </a:extLst>
            </p:cNvPr>
            <p:cNvPicPr>
              <a:picLocks noChangeAspect="1"/>
            </p:cNvPicPr>
            <p:nvPr/>
          </p:nvPicPr>
          <p:blipFill>
            <a:blip r:embed="rId4"/>
            <a:stretch>
              <a:fillRect/>
            </a:stretch>
          </p:blipFill>
          <p:spPr>
            <a:xfrm>
              <a:off x="297083" y="2217618"/>
              <a:ext cx="1376443" cy="2371939"/>
            </a:xfrm>
            <a:prstGeom prst="rect">
              <a:avLst/>
            </a:prstGeom>
          </p:spPr>
        </p:pic>
      </p:grpSp>
      <p:grpSp>
        <p:nvGrpSpPr>
          <p:cNvPr id="22" name="Gruppo 21">
            <a:extLst>
              <a:ext uri="{FF2B5EF4-FFF2-40B4-BE49-F238E27FC236}">
                <a16:creationId xmlns:a16="http://schemas.microsoft.com/office/drawing/2014/main" id="{CC66C404-8B03-FD98-2C13-6DC79E724586}"/>
              </a:ext>
            </a:extLst>
          </p:cNvPr>
          <p:cNvGrpSpPr/>
          <p:nvPr/>
        </p:nvGrpSpPr>
        <p:grpSpPr>
          <a:xfrm>
            <a:off x="155851" y="5235350"/>
            <a:ext cx="1503937" cy="974656"/>
            <a:chOff x="282634" y="4647738"/>
            <a:chExt cx="1503937" cy="974656"/>
          </a:xfrm>
        </p:grpSpPr>
        <p:pic>
          <p:nvPicPr>
            <p:cNvPr id="3" name="Immagine 2">
              <a:extLst>
                <a:ext uri="{FF2B5EF4-FFF2-40B4-BE49-F238E27FC236}">
                  <a16:creationId xmlns:a16="http://schemas.microsoft.com/office/drawing/2014/main" id="{BBA1B68B-AF4A-6ADF-B3C4-250CB733EC7F}"/>
                </a:ext>
              </a:extLst>
            </p:cNvPr>
            <p:cNvPicPr>
              <a:picLocks noChangeAspect="1"/>
            </p:cNvPicPr>
            <p:nvPr/>
          </p:nvPicPr>
          <p:blipFill>
            <a:blip r:embed="rId5"/>
            <a:stretch>
              <a:fillRect/>
            </a:stretch>
          </p:blipFill>
          <p:spPr>
            <a:xfrm>
              <a:off x="390538" y="5055256"/>
              <a:ext cx="1396033" cy="567138"/>
            </a:xfrm>
            <a:prstGeom prst="rect">
              <a:avLst/>
            </a:prstGeom>
          </p:spPr>
        </p:pic>
        <p:sp>
          <p:nvSpPr>
            <p:cNvPr id="8" name="Rettangolo 7">
              <a:extLst>
                <a:ext uri="{FF2B5EF4-FFF2-40B4-BE49-F238E27FC236}">
                  <a16:creationId xmlns:a16="http://schemas.microsoft.com/office/drawing/2014/main" id="{1538E011-654E-82FE-FF94-8335528A9EC9}"/>
                </a:ext>
              </a:extLst>
            </p:cNvPr>
            <p:cNvSpPr/>
            <p:nvPr/>
          </p:nvSpPr>
          <p:spPr>
            <a:xfrm>
              <a:off x="282634" y="4647738"/>
              <a:ext cx="1503937" cy="400110"/>
            </a:xfrm>
            <a:prstGeom prst="rect">
              <a:avLst/>
            </a:prstGeom>
            <a:noFill/>
          </p:spPr>
          <p:txBody>
            <a:bodyPr wrap="none" lIns="91440" tIns="45720" rIns="91440" bIns="45720">
              <a:spAutoFit/>
            </a:bodyPr>
            <a:lstStyle/>
            <a:p>
              <a:pPr algn="ctr"/>
              <a:r>
                <a:rPr lang="it-IT" sz="2000" b="0" cap="none" spc="0" dirty="0">
                  <a:ln w="0"/>
                  <a:solidFill>
                    <a:schemeClr val="accent1"/>
                  </a:solidFill>
                  <a:effectLst>
                    <a:outerShdw blurRad="38100" dist="25400" dir="5400000" algn="ctr" rotWithShape="0">
                      <a:srgbClr val="6E747A">
                        <a:alpha val="43000"/>
                      </a:srgbClr>
                    </a:outerShdw>
                  </a:effectLst>
                </a:rPr>
                <a:t>Asse 2 - NCD</a:t>
              </a:r>
            </a:p>
          </p:txBody>
        </p:sp>
      </p:grpSp>
      <p:grpSp>
        <p:nvGrpSpPr>
          <p:cNvPr id="25" name="Gruppo 24">
            <a:extLst>
              <a:ext uri="{FF2B5EF4-FFF2-40B4-BE49-F238E27FC236}">
                <a16:creationId xmlns:a16="http://schemas.microsoft.com/office/drawing/2014/main" id="{DDD3E62D-9EE3-03F0-974A-835A028C3E32}"/>
              </a:ext>
            </a:extLst>
          </p:cNvPr>
          <p:cNvGrpSpPr/>
          <p:nvPr/>
        </p:nvGrpSpPr>
        <p:grpSpPr>
          <a:xfrm>
            <a:off x="133571" y="603538"/>
            <a:ext cx="5250642" cy="1401582"/>
            <a:chOff x="208491" y="859152"/>
            <a:chExt cx="5250642" cy="1401582"/>
          </a:xfrm>
        </p:grpSpPr>
        <p:sp>
          <p:nvSpPr>
            <p:cNvPr id="15" name="Rettangolo 14">
              <a:extLst>
                <a:ext uri="{FF2B5EF4-FFF2-40B4-BE49-F238E27FC236}">
                  <a16:creationId xmlns:a16="http://schemas.microsoft.com/office/drawing/2014/main" id="{113A4C4E-C8FE-4EBD-B36F-CFBD235E407C}"/>
                </a:ext>
              </a:extLst>
            </p:cNvPr>
            <p:cNvSpPr/>
            <p:nvPr/>
          </p:nvSpPr>
          <p:spPr>
            <a:xfrm>
              <a:off x="208491" y="859152"/>
              <a:ext cx="1697902" cy="400110"/>
            </a:xfrm>
            <a:prstGeom prst="rect">
              <a:avLst/>
            </a:prstGeom>
            <a:noFill/>
          </p:spPr>
          <p:txBody>
            <a:bodyPr wrap="none" lIns="91440" tIns="45720" rIns="91440" bIns="45720">
              <a:spAutoFit/>
            </a:bodyPr>
            <a:lstStyle/>
            <a:p>
              <a:pPr algn="ctr"/>
              <a:r>
                <a:rPr lang="it-IT" sz="2000" b="0" cap="none" spc="0" dirty="0">
                  <a:ln w="0"/>
                  <a:solidFill>
                    <a:schemeClr val="accent1"/>
                  </a:solidFill>
                  <a:effectLst>
                    <a:outerShdw blurRad="38100" dist="25400" dir="5400000" algn="ctr" rotWithShape="0">
                      <a:srgbClr val="6E747A">
                        <a:alpha val="43000"/>
                      </a:srgbClr>
                    </a:outerShdw>
                  </a:effectLst>
                </a:rPr>
                <a:t>Asse 1.1 - NCD</a:t>
              </a:r>
            </a:p>
          </p:txBody>
        </p:sp>
        <p:pic>
          <p:nvPicPr>
            <p:cNvPr id="11" name="Immagine 10">
              <a:extLst>
                <a:ext uri="{FF2B5EF4-FFF2-40B4-BE49-F238E27FC236}">
                  <a16:creationId xmlns:a16="http://schemas.microsoft.com/office/drawing/2014/main" id="{45F54EB9-A369-A7DD-E036-A290A36FB321}"/>
                </a:ext>
              </a:extLst>
            </p:cNvPr>
            <p:cNvPicPr>
              <a:picLocks noChangeAspect="1"/>
            </p:cNvPicPr>
            <p:nvPr/>
          </p:nvPicPr>
          <p:blipFill>
            <a:blip r:embed="rId6"/>
            <a:stretch>
              <a:fillRect/>
            </a:stretch>
          </p:blipFill>
          <p:spPr>
            <a:xfrm>
              <a:off x="390538" y="1252207"/>
              <a:ext cx="1369150" cy="556217"/>
            </a:xfrm>
            <a:prstGeom prst="rect">
              <a:avLst/>
            </a:prstGeom>
          </p:spPr>
        </p:pic>
        <p:sp>
          <p:nvSpPr>
            <p:cNvPr id="33" name="Rettangolo 32">
              <a:extLst>
                <a:ext uri="{FF2B5EF4-FFF2-40B4-BE49-F238E27FC236}">
                  <a16:creationId xmlns:a16="http://schemas.microsoft.com/office/drawing/2014/main" id="{62AB71F8-D6D3-E7AB-C4CB-69FA739E7340}"/>
                </a:ext>
              </a:extLst>
            </p:cNvPr>
            <p:cNvSpPr/>
            <p:nvPr/>
          </p:nvSpPr>
          <p:spPr>
            <a:xfrm>
              <a:off x="3727787" y="904310"/>
              <a:ext cx="1697901" cy="400110"/>
            </a:xfrm>
            <a:prstGeom prst="rect">
              <a:avLst/>
            </a:prstGeom>
            <a:noFill/>
          </p:spPr>
          <p:txBody>
            <a:bodyPr wrap="none" lIns="91440" tIns="45720" rIns="91440" bIns="45720">
              <a:spAutoFit/>
            </a:bodyPr>
            <a:lstStyle/>
            <a:p>
              <a:pPr algn="ctr"/>
              <a:r>
                <a:rPr lang="it-IT" sz="2000" b="0" cap="none" spc="0" dirty="0">
                  <a:ln w="0"/>
                  <a:solidFill>
                    <a:schemeClr val="accent1"/>
                  </a:solidFill>
                  <a:effectLst>
                    <a:outerShdw blurRad="38100" dist="25400" dir="5400000" algn="ctr" rotWithShape="0">
                      <a:srgbClr val="6E747A">
                        <a:alpha val="43000"/>
                      </a:srgbClr>
                    </a:outerShdw>
                  </a:effectLst>
                </a:rPr>
                <a:t>Asse 5.1 - NCD</a:t>
              </a:r>
            </a:p>
          </p:txBody>
        </p:sp>
        <p:sp>
          <p:nvSpPr>
            <p:cNvPr id="35" name="Rettangolo 34">
              <a:extLst>
                <a:ext uri="{FF2B5EF4-FFF2-40B4-BE49-F238E27FC236}">
                  <a16:creationId xmlns:a16="http://schemas.microsoft.com/office/drawing/2014/main" id="{6CC6B76C-8D05-BDCE-D950-83F7F447D76C}"/>
                </a:ext>
              </a:extLst>
            </p:cNvPr>
            <p:cNvSpPr/>
            <p:nvPr/>
          </p:nvSpPr>
          <p:spPr>
            <a:xfrm>
              <a:off x="3761232" y="1860624"/>
              <a:ext cx="1697901" cy="400110"/>
            </a:xfrm>
            <a:prstGeom prst="rect">
              <a:avLst/>
            </a:prstGeom>
            <a:noFill/>
          </p:spPr>
          <p:txBody>
            <a:bodyPr wrap="none" lIns="91440" tIns="45720" rIns="91440" bIns="45720">
              <a:spAutoFit/>
            </a:bodyPr>
            <a:lstStyle/>
            <a:p>
              <a:pPr algn="ctr"/>
              <a:r>
                <a:rPr lang="it-IT" sz="2000" b="0" cap="none" spc="0" dirty="0">
                  <a:ln w="0"/>
                  <a:solidFill>
                    <a:schemeClr val="accent1"/>
                  </a:solidFill>
                  <a:effectLst>
                    <a:outerShdw blurRad="38100" dist="25400" dir="5400000" algn="ctr" rotWithShape="0">
                      <a:srgbClr val="6E747A">
                        <a:alpha val="43000"/>
                      </a:srgbClr>
                    </a:outerShdw>
                  </a:effectLst>
                </a:rPr>
                <a:t>Asse 5.2 - NCD</a:t>
              </a:r>
            </a:p>
          </p:txBody>
        </p:sp>
      </p:grpSp>
      <p:pic>
        <p:nvPicPr>
          <p:cNvPr id="18" name="Immagine 17">
            <a:extLst>
              <a:ext uri="{FF2B5EF4-FFF2-40B4-BE49-F238E27FC236}">
                <a16:creationId xmlns:a16="http://schemas.microsoft.com/office/drawing/2014/main" id="{6859940B-6710-D3F1-5A15-D273A5A1A9E2}"/>
              </a:ext>
            </a:extLst>
          </p:cNvPr>
          <p:cNvPicPr>
            <a:picLocks noChangeAspect="1"/>
          </p:cNvPicPr>
          <p:nvPr/>
        </p:nvPicPr>
        <p:blipFill>
          <a:blip r:embed="rId7"/>
          <a:stretch>
            <a:fillRect/>
          </a:stretch>
        </p:blipFill>
        <p:spPr>
          <a:xfrm>
            <a:off x="2125131" y="1052026"/>
            <a:ext cx="1413566" cy="2268356"/>
          </a:xfrm>
          <a:prstGeom prst="rect">
            <a:avLst/>
          </a:prstGeom>
        </p:spPr>
      </p:pic>
      <p:sp>
        <p:nvSpPr>
          <p:cNvPr id="19" name="Rettangolo 18">
            <a:extLst>
              <a:ext uri="{FF2B5EF4-FFF2-40B4-BE49-F238E27FC236}">
                <a16:creationId xmlns:a16="http://schemas.microsoft.com/office/drawing/2014/main" id="{038F7E1D-0505-F0CB-D89C-FF81AE5EDC7C}"/>
              </a:ext>
            </a:extLst>
          </p:cNvPr>
          <p:cNvSpPr/>
          <p:nvPr/>
        </p:nvSpPr>
        <p:spPr>
          <a:xfrm>
            <a:off x="1992798" y="685180"/>
            <a:ext cx="1450239" cy="388734"/>
          </a:xfrm>
          <a:prstGeom prst="rect">
            <a:avLst/>
          </a:prstGeom>
          <a:noFill/>
        </p:spPr>
        <p:txBody>
          <a:bodyPr wrap="none" lIns="91440" tIns="45720" rIns="91440" bIns="45720">
            <a:spAutoFit/>
          </a:bodyPr>
          <a:lstStyle/>
          <a:p>
            <a:pPr algn="ctr"/>
            <a:r>
              <a:rPr lang="it-IT" sz="2000" b="0" cap="none" spc="0" dirty="0">
                <a:ln w="0"/>
                <a:solidFill>
                  <a:schemeClr val="accent1"/>
                </a:solidFill>
                <a:effectLst>
                  <a:outerShdw blurRad="38100" dist="25400" dir="5400000" algn="ctr" rotWithShape="0">
                    <a:srgbClr val="6E747A">
                      <a:alpha val="43000"/>
                    </a:srgbClr>
                  </a:outerShdw>
                </a:effectLst>
              </a:rPr>
              <a:t>Asse 3 - NCD</a:t>
            </a:r>
          </a:p>
        </p:txBody>
      </p:sp>
      <p:sp>
        <p:nvSpPr>
          <p:cNvPr id="26" name="Rettangolo 25">
            <a:extLst>
              <a:ext uri="{FF2B5EF4-FFF2-40B4-BE49-F238E27FC236}">
                <a16:creationId xmlns:a16="http://schemas.microsoft.com/office/drawing/2014/main" id="{8592F5D8-5CDA-D967-64BE-2F51C7D51C5D}"/>
              </a:ext>
            </a:extLst>
          </p:cNvPr>
          <p:cNvSpPr/>
          <p:nvPr/>
        </p:nvSpPr>
        <p:spPr>
          <a:xfrm>
            <a:off x="3835380" y="2615564"/>
            <a:ext cx="1503938" cy="400110"/>
          </a:xfrm>
          <a:prstGeom prst="rect">
            <a:avLst/>
          </a:prstGeom>
          <a:noFill/>
        </p:spPr>
        <p:txBody>
          <a:bodyPr wrap="none" lIns="91440" tIns="45720" rIns="91440" bIns="45720">
            <a:spAutoFit/>
          </a:bodyPr>
          <a:lstStyle/>
          <a:p>
            <a:pPr algn="ctr"/>
            <a:r>
              <a:rPr lang="it-IT" sz="2000" b="0" cap="none" spc="0" dirty="0">
                <a:ln w="0"/>
                <a:solidFill>
                  <a:schemeClr val="accent1"/>
                </a:solidFill>
                <a:effectLst>
                  <a:outerShdw blurRad="38100" dist="25400" dir="5400000" algn="ctr" rotWithShape="0">
                    <a:srgbClr val="6E747A">
                      <a:alpha val="43000"/>
                    </a:srgbClr>
                  </a:outerShdw>
                </a:effectLst>
              </a:rPr>
              <a:t>Asse 4 - NCD</a:t>
            </a:r>
          </a:p>
        </p:txBody>
      </p:sp>
      <p:pic>
        <p:nvPicPr>
          <p:cNvPr id="24" name="Immagine 23">
            <a:extLst>
              <a:ext uri="{FF2B5EF4-FFF2-40B4-BE49-F238E27FC236}">
                <a16:creationId xmlns:a16="http://schemas.microsoft.com/office/drawing/2014/main" id="{6ABBAB4D-D689-C47B-D649-BC9E22B4FD56}"/>
              </a:ext>
            </a:extLst>
          </p:cNvPr>
          <p:cNvPicPr>
            <a:picLocks noChangeAspect="1"/>
          </p:cNvPicPr>
          <p:nvPr/>
        </p:nvPicPr>
        <p:blipFill>
          <a:blip r:embed="rId8"/>
          <a:stretch>
            <a:fillRect/>
          </a:stretch>
        </p:blipFill>
        <p:spPr>
          <a:xfrm>
            <a:off x="3852509" y="3034932"/>
            <a:ext cx="1413566" cy="3173163"/>
          </a:xfrm>
          <a:prstGeom prst="rect">
            <a:avLst/>
          </a:prstGeom>
        </p:spPr>
      </p:pic>
      <p:pic>
        <p:nvPicPr>
          <p:cNvPr id="32" name="Immagine 31">
            <a:extLst>
              <a:ext uri="{FF2B5EF4-FFF2-40B4-BE49-F238E27FC236}">
                <a16:creationId xmlns:a16="http://schemas.microsoft.com/office/drawing/2014/main" id="{4B411793-B124-477F-BDFC-EBB653C30C95}"/>
              </a:ext>
            </a:extLst>
          </p:cNvPr>
          <p:cNvPicPr>
            <a:picLocks noChangeAspect="1"/>
          </p:cNvPicPr>
          <p:nvPr/>
        </p:nvPicPr>
        <p:blipFill>
          <a:blip r:embed="rId9"/>
          <a:stretch>
            <a:fillRect/>
          </a:stretch>
        </p:blipFill>
        <p:spPr>
          <a:xfrm>
            <a:off x="3815133" y="1222540"/>
            <a:ext cx="1459450" cy="400110"/>
          </a:xfrm>
          <a:prstGeom prst="rect">
            <a:avLst/>
          </a:prstGeom>
        </p:spPr>
      </p:pic>
      <p:pic>
        <p:nvPicPr>
          <p:cNvPr id="34" name="Immagine 33">
            <a:extLst>
              <a:ext uri="{FF2B5EF4-FFF2-40B4-BE49-F238E27FC236}">
                <a16:creationId xmlns:a16="http://schemas.microsoft.com/office/drawing/2014/main" id="{93694B4C-E0F4-8BF0-2688-B4E84E3549EC}"/>
              </a:ext>
            </a:extLst>
          </p:cNvPr>
          <p:cNvPicPr>
            <a:picLocks noChangeAspect="1"/>
          </p:cNvPicPr>
          <p:nvPr/>
        </p:nvPicPr>
        <p:blipFill>
          <a:blip r:embed="rId10"/>
          <a:stretch>
            <a:fillRect/>
          </a:stretch>
        </p:blipFill>
        <p:spPr>
          <a:xfrm>
            <a:off x="3793197" y="1977471"/>
            <a:ext cx="1557571" cy="533415"/>
          </a:xfrm>
          <a:prstGeom prst="rect">
            <a:avLst/>
          </a:prstGeom>
        </p:spPr>
      </p:pic>
      <p:sp>
        <p:nvSpPr>
          <p:cNvPr id="10" name="CasellaDiTesto 9">
            <a:extLst>
              <a:ext uri="{FF2B5EF4-FFF2-40B4-BE49-F238E27FC236}">
                <a16:creationId xmlns:a16="http://schemas.microsoft.com/office/drawing/2014/main" id="{FF93EFDB-CD50-6DAB-7FEB-4EBBE0FB3013}"/>
              </a:ext>
            </a:extLst>
          </p:cNvPr>
          <p:cNvSpPr txBox="1"/>
          <p:nvPr/>
        </p:nvSpPr>
        <p:spPr>
          <a:xfrm>
            <a:off x="3845451" y="1253089"/>
            <a:ext cx="590603" cy="145427"/>
          </a:xfrm>
          <a:prstGeom prst="rect">
            <a:avLst/>
          </a:prstGeom>
          <a:solidFill>
            <a:schemeClr val="bg1"/>
          </a:solidFill>
        </p:spPr>
        <p:txBody>
          <a:bodyPr wrap="square" rtlCol="0">
            <a:spAutoFit/>
          </a:bodyPr>
          <a:lstStyle/>
          <a:p>
            <a:endParaRPr lang="it-IT" sz="1100" dirty="0"/>
          </a:p>
        </p:txBody>
      </p:sp>
      <p:sp>
        <p:nvSpPr>
          <p:cNvPr id="12" name="CasellaDiTesto 11">
            <a:extLst>
              <a:ext uri="{FF2B5EF4-FFF2-40B4-BE49-F238E27FC236}">
                <a16:creationId xmlns:a16="http://schemas.microsoft.com/office/drawing/2014/main" id="{BE7F308E-A822-7B0D-251F-58109F2F4A56}"/>
              </a:ext>
            </a:extLst>
          </p:cNvPr>
          <p:cNvSpPr txBox="1"/>
          <p:nvPr/>
        </p:nvSpPr>
        <p:spPr>
          <a:xfrm>
            <a:off x="3849798" y="1440325"/>
            <a:ext cx="590603" cy="145427"/>
          </a:xfrm>
          <a:prstGeom prst="rect">
            <a:avLst/>
          </a:prstGeom>
          <a:solidFill>
            <a:schemeClr val="bg1"/>
          </a:solidFill>
        </p:spPr>
        <p:txBody>
          <a:bodyPr wrap="square" rtlCol="0">
            <a:spAutoFit/>
          </a:bodyPr>
          <a:lstStyle/>
          <a:p>
            <a:endParaRPr lang="it-IT" sz="1100" dirty="0"/>
          </a:p>
        </p:txBody>
      </p:sp>
      <p:sp>
        <p:nvSpPr>
          <p:cNvPr id="14" name="CasellaDiTesto 13">
            <a:extLst>
              <a:ext uri="{FF2B5EF4-FFF2-40B4-BE49-F238E27FC236}">
                <a16:creationId xmlns:a16="http://schemas.microsoft.com/office/drawing/2014/main" id="{4A435BC8-F3CB-8331-B671-2B9C29A8C3C3}"/>
              </a:ext>
            </a:extLst>
          </p:cNvPr>
          <p:cNvSpPr txBox="1"/>
          <p:nvPr/>
        </p:nvSpPr>
        <p:spPr>
          <a:xfrm>
            <a:off x="3821938" y="1173019"/>
            <a:ext cx="843714" cy="307777"/>
          </a:xfrm>
          <a:prstGeom prst="rect">
            <a:avLst/>
          </a:prstGeom>
          <a:noFill/>
        </p:spPr>
        <p:txBody>
          <a:bodyPr wrap="square">
            <a:spAutoFit/>
          </a:bodyPr>
          <a:lstStyle/>
          <a:p>
            <a:r>
              <a:rPr lang="it-IT" sz="1400" dirty="0"/>
              <a:t>Liguria</a:t>
            </a:r>
          </a:p>
        </p:txBody>
      </p:sp>
      <p:sp>
        <p:nvSpPr>
          <p:cNvPr id="17" name="CasellaDiTesto 16">
            <a:extLst>
              <a:ext uri="{FF2B5EF4-FFF2-40B4-BE49-F238E27FC236}">
                <a16:creationId xmlns:a16="http://schemas.microsoft.com/office/drawing/2014/main" id="{2A84B5D5-DA8F-AAAC-2288-A2BFAAFBBDA8}"/>
              </a:ext>
            </a:extLst>
          </p:cNvPr>
          <p:cNvSpPr txBox="1"/>
          <p:nvPr/>
        </p:nvSpPr>
        <p:spPr>
          <a:xfrm>
            <a:off x="3775013" y="1387362"/>
            <a:ext cx="926972" cy="261610"/>
          </a:xfrm>
          <a:prstGeom prst="rect">
            <a:avLst/>
          </a:prstGeom>
          <a:noFill/>
        </p:spPr>
        <p:txBody>
          <a:bodyPr wrap="square">
            <a:spAutoFit/>
          </a:bodyPr>
          <a:lstStyle/>
          <a:p>
            <a:r>
              <a:rPr lang="it-IT" sz="1100" dirty="0" err="1"/>
              <a:t>V.d’Aosta</a:t>
            </a:r>
            <a:endParaRPr lang="it-IT" sz="1100" dirty="0"/>
          </a:p>
        </p:txBody>
      </p:sp>
      <p:sp>
        <p:nvSpPr>
          <p:cNvPr id="13" name="Rettangolo 12">
            <a:extLst>
              <a:ext uri="{FF2B5EF4-FFF2-40B4-BE49-F238E27FC236}">
                <a16:creationId xmlns:a16="http://schemas.microsoft.com/office/drawing/2014/main" id="{D53A9B08-AC60-2FE6-CCD8-C5ABD6A9AD8B}"/>
              </a:ext>
            </a:extLst>
          </p:cNvPr>
          <p:cNvSpPr/>
          <p:nvPr/>
        </p:nvSpPr>
        <p:spPr>
          <a:xfrm>
            <a:off x="3821938" y="5765688"/>
            <a:ext cx="1140056" cy="923330"/>
          </a:xfrm>
          <a:prstGeom prst="rect">
            <a:avLst/>
          </a:prstGeom>
          <a:noFill/>
        </p:spPr>
        <p:txBody>
          <a:bodyPr wrap="none" lIns="91440" tIns="45720" rIns="91440" bIns="45720">
            <a:spAutoFit/>
          </a:bodyPr>
          <a:lstStyle/>
          <a:p>
            <a:pPr algn="ctr"/>
            <a:r>
              <a:rPr lang="it-IT" sz="5400" b="0" u="sng" cap="none" spc="0" dirty="0">
                <a:ln w="0"/>
                <a:solidFill>
                  <a:schemeClr val="accent1"/>
                </a:solidFill>
                <a:effectLst>
                  <a:outerShdw blurRad="38100" dist="25400" dir="5400000" algn="ctr" rotWithShape="0">
                    <a:srgbClr val="6E747A">
                      <a:alpha val="43000"/>
                    </a:srgbClr>
                  </a:outerShdw>
                </a:effectLst>
              </a:rPr>
              <a:t>……</a:t>
            </a:r>
          </a:p>
        </p:txBody>
      </p:sp>
      <p:sp>
        <p:nvSpPr>
          <p:cNvPr id="23" name="Rettangolo 22">
            <a:extLst>
              <a:ext uri="{FF2B5EF4-FFF2-40B4-BE49-F238E27FC236}">
                <a16:creationId xmlns:a16="http://schemas.microsoft.com/office/drawing/2014/main" id="{4B90263D-5BB4-234A-BEFA-FE0A11E5A845}"/>
              </a:ext>
            </a:extLst>
          </p:cNvPr>
          <p:cNvSpPr/>
          <p:nvPr/>
        </p:nvSpPr>
        <p:spPr>
          <a:xfrm>
            <a:off x="213430" y="3937576"/>
            <a:ext cx="1140056" cy="923330"/>
          </a:xfrm>
          <a:prstGeom prst="rect">
            <a:avLst/>
          </a:prstGeom>
          <a:noFill/>
        </p:spPr>
        <p:txBody>
          <a:bodyPr wrap="none" lIns="91440" tIns="45720" rIns="91440" bIns="45720">
            <a:spAutoFit/>
          </a:bodyPr>
          <a:lstStyle/>
          <a:p>
            <a:pPr algn="ctr"/>
            <a:r>
              <a:rPr lang="it-IT" sz="5400" b="0" u="sng" cap="none" spc="0" dirty="0">
                <a:ln w="0"/>
                <a:solidFill>
                  <a:schemeClr val="accent1"/>
                </a:solidFill>
                <a:effectLst>
                  <a:outerShdw blurRad="38100" dist="25400" dir="5400000" algn="ctr" rotWithShape="0">
                    <a:srgbClr val="6E747A">
                      <a:alpha val="43000"/>
                    </a:srgbClr>
                  </a:outerShdw>
                </a:effectLst>
              </a:rPr>
              <a:t>……</a:t>
            </a:r>
          </a:p>
        </p:txBody>
      </p:sp>
    </p:spTree>
    <p:extLst>
      <p:ext uri="{BB962C8B-B14F-4D97-AF65-F5344CB8AC3E}">
        <p14:creationId xmlns:p14="http://schemas.microsoft.com/office/powerpoint/2010/main" val="14891831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id="{CC918BC2-85B7-B0D9-817D-D0BA65631268}"/>
              </a:ext>
            </a:extLst>
          </p:cNvPr>
          <p:cNvPicPr>
            <a:picLocks noChangeAspect="1"/>
          </p:cNvPicPr>
          <p:nvPr/>
        </p:nvPicPr>
        <p:blipFill>
          <a:blip r:embed="rId2"/>
          <a:stretch>
            <a:fillRect/>
          </a:stretch>
        </p:blipFill>
        <p:spPr>
          <a:xfrm>
            <a:off x="482845" y="323264"/>
            <a:ext cx="5926802" cy="5113899"/>
          </a:xfrm>
          <a:prstGeom prst="rect">
            <a:avLst/>
          </a:prstGeom>
        </p:spPr>
      </p:pic>
      <p:pic>
        <p:nvPicPr>
          <p:cNvPr id="11" name="Immagine 10">
            <a:extLst>
              <a:ext uri="{FF2B5EF4-FFF2-40B4-BE49-F238E27FC236}">
                <a16:creationId xmlns:a16="http://schemas.microsoft.com/office/drawing/2014/main" id="{AFDC7F12-2E90-A2C7-3B4A-D2574018D044}"/>
              </a:ext>
            </a:extLst>
          </p:cNvPr>
          <p:cNvPicPr>
            <a:picLocks noChangeAspect="1"/>
          </p:cNvPicPr>
          <p:nvPr/>
        </p:nvPicPr>
        <p:blipFill>
          <a:blip r:embed="rId3"/>
          <a:stretch>
            <a:fillRect/>
          </a:stretch>
        </p:blipFill>
        <p:spPr>
          <a:xfrm>
            <a:off x="6714027" y="502733"/>
            <a:ext cx="4540128" cy="5347081"/>
          </a:xfrm>
          <a:prstGeom prst="rect">
            <a:avLst/>
          </a:prstGeom>
        </p:spPr>
      </p:pic>
    </p:spTree>
    <p:extLst>
      <p:ext uri="{BB962C8B-B14F-4D97-AF65-F5344CB8AC3E}">
        <p14:creationId xmlns:p14="http://schemas.microsoft.com/office/powerpoint/2010/main" val="32652598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057399" y="552036"/>
            <a:ext cx="8401051" cy="552864"/>
          </a:xfrm>
        </p:spPr>
        <p:txBody>
          <a:bodyPr/>
          <a:lstStyle/>
          <a:p>
            <a:pPr algn="ctr"/>
            <a:r>
              <a:rPr lang="it-IT" sz="2400" b="1" kern="0" dirty="0">
                <a:solidFill>
                  <a:srgbClr val="FF00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Times New Roman" pitchFamily="18" charset="0"/>
              </a:rPr>
              <a:t>Avviso Pubblico ISI </a:t>
            </a:r>
            <a:r>
              <a:rPr lang="it-IT" sz="2400" b="1" dirty="0">
                <a:solidFill>
                  <a:srgbClr val="FF0000"/>
                </a:solidFill>
                <a:effectLst>
                  <a:outerShdw blurRad="38100" dist="38100" dir="2700000" algn="tl">
                    <a:srgbClr val="C0C0C0"/>
                  </a:outerShdw>
                </a:effectLst>
                <a:latin typeface="Verdana" panose="020B0604030504040204" pitchFamily="34" charset="0"/>
                <a:ea typeface="Verdana" panose="020B0604030504040204" pitchFamily="34" charset="0"/>
                <a:cs typeface="Verdana" panose="020B0604030504040204" pitchFamily="34" charset="0"/>
              </a:rPr>
              <a:t>2023</a:t>
            </a:r>
            <a:endParaRPr lang="it-IT" b="1"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3" name="Segnaposto contenuto 2"/>
          <p:cNvSpPr>
            <a:spLocks noGrp="1"/>
          </p:cNvSpPr>
          <p:nvPr>
            <p:ph idx="1"/>
          </p:nvPr>
        </p:nvSpPr>
        <p:spPr>
          <a:xfrm>
            <a:off x="1006297" y="1248559"/>
            <a:ext cx="10207488" cy="4096165"/>
          </a:xfrm>
        </p:spPr>
        <p:txBody>
          <a:bodyPr/>
          <a:lstStyle/>
          <a:p>
            <a:pPr marL="433387" indent="-342900" algn="just">
              <a:lnSpc>
                <a:spcPct val="100000"/>
              </a:lnSpc>
              <a:spcBef>
                <a:spcPct val="20000"/>
              </a:spcBef>
              <a:buClr>
                <a:srgbClr val="FF0000"/>
              </a:buClr>
              <a:buFont typeface="Wingdings" panose="05000000000000000000" pitchFamily="2" charset="2"/>
              <a:buChar char="ü"/>
              <a:defRPr/>
            </a:pPr>
            <a:r>
              <a:rPr lang="it-IT" sz="2000" dirty="0">
                <a:solidFill>
                  <a:srgbClr val="002E5D"/>
                </a:solidFill>
                <a:latin typeface="Verdana" panose="020B0604030504040204" pitchFamily="34" charset="0"/>
                <a:ea typeface="Verdana" panose="020B0604030504040204" pitchFamily="34" charset="0"/>
                <a:cs typeface="Verdana" panose="020B0604030504040204" pitchFamily="34" charset="0"/>
              </a:rPr>
              <a:t>L’istituto per i progetti che comportano un contributo pari o </a:t>
            </a:r>
            <a:r>
              <a:rPr lang="it-IT" sz="2000" dirty="0">
                <a:solidFill>
                  <a:srgbClr val="FF0000"/>
                </a:solidFill>
              </a:rPr>
              <a:t>superiore a               € 30.000</a:t>
            </a:r>
            <a:r>
              <a:rPr lang="it-IT" sz="2000" dirty="0">
                <a:solidFill>
                  <a:schemeClr val="accent1">
                    <a:lumMod val="50000"/>
                  </a:schemeClr>
                </a:solidFill>
              </a:rPr>
              <a:t> </a:t>
            </a:r>
            <a:r>
              <a:rPr lang="it-IT" sz="2000" dirty="0">
                <a:solidFill>
                  <a:srgbClr val="002E5D"/>
                </a:solidFill>
                <a:latin typeface="Verdana" panose="020B0604030504040204" pitchFamily="34" charset="0"/>
                <a:ea typeface="Verdana" panose="020B0604030504040204" pitchFamily="34" charset="0"/>
                <a:cs typeface="Verdana" panose="020B0604030504040204" pitchFamily="34" charset="0"/>
              </a:rPr>
              <a:t>concede un’</a:t>
            </a:r>
            <a:r>
              <a:rPr lang="it-IT" sz="2000" dirty="0">
                <a:solidFill>
                  <a:srgbClr val="FF0000"/>
                </a:solidFill>
              </a:rPr>
              <a:t>anticipazione</a:t>
            </a:r>
            <a:r>
              <a:rPr lang="it-IT" sz="2000" dirty="0">
                <a:solidFill>
                  <a:schemeClr val="accent1">
                    <a:lumMod val="50000"/>
                  </a:schemeClr>
                </a:solidFill>
              </a:rPr>
              <a:t> </a:t>
            </a:r>
            <a:r>
              <a:rPr lang="it-IT" sz="2000" dirty="0">
                <a:solidFill>
                  <a:srgbClr val="002E5D"/>
                </a:solidFill>
                <a:latin typeface="Verdana" panose="020B0604030504040204" pitchFamily="34" charset="0"/>
                <a:ea typeface="Verdana" panose="020B0604030504040204" pitchFamily="34" charset="0"/>
                <a:cs typeface="Verdana" panose="020B0604030504040204" pitchFamily="34" charset="0"/>
              </a:rPr>
              <a:t>fino al </a:t>
            </a:r>
            <a:r>
              <a:rPr lang="it-IT" sz="2000" dirty="0">
                <a:solidFill>
                  <a:srgbClr val="FF0000"/>
                </a:solidFill>
              </a:rPr>
              <a:t>50%</a:t>
            </a:r>
            <a:r>
              <a:rPr lang="it-IT" sz="2000" dirty="0">
                <a:solidFill>
                  <a:schemeClr val="accent1">
                    <a:lumMod val="50000"/>
                  </a:schemeClr>
                </a:solidFill>
              </a:rPr>
              <a:t> </a:t>
            </a:r>
            <a:r>
              <a:rPr lang="it-IT" sz="2000" dirty="0">
                <a:solidFill>
                  <a:srgbClr val="002E5D"/>
                </a:solidFill>
                <a:latin typeface="Verdana" panose="020B0604030504040204" pitchFamily="34" charset="0"/>
                <a:ea typeface="Verdana" panose="020B0604030504040204" pitchFamily="34" charset="0"/>
                <a:cs typeface="Verdana" panose="020B0604030504040204" pitchFamily="34" charset="0"/>
              </a:rPr>
              <a:t>dell’importo del contributo, previa costituzione di garanzia fideiussoria (art.20);</a:t>
            </a:r>
          </a:p>
          <a:p>
            <a:pPr marL="433387" indent="-342900" algn="just">
              <a:spcBef>
                <a:spcPct val="20000"/>
              </a:spcBef>
              <a:buClr>
                <a:srgbClr val="FF0000"/>
              </a:buClr>
              <a:buFont typeface="Wingdings" panose="05000000000000000000" pitchFamily="2" charset="2"/>
              <a:buChar char="ü"/>
              <a:defRPr/>
            </a:pPr>
            <a:endParaRPr lang="it-IT" sz="900" dirty="0">
              <a:solidFill>
                <a:schemeClr val="accent1">
                  <a:lumMod val="50000"/>
                </a:schemeClr>
              </a:solidFill>
            </a:endParaRPr>
          </a:p>
          <a:p>
            <a:pPr marL="433387" indent="-342900" algn="just">
              <a:lnSpc>
                <a:spcPct val="100000"/>
              </a:lnSpc>
              <a:buClr>
                <a:srgbClr val="FF0000"/>
              </a:buClr>
              <a:buFont typeface="Wingdings" panose="05000000000000000000" pitchFamily="2" charset="2"/>
              <a:buChar char="ü"/>
              <a:defRPr/>
            </a:pPr>
            <a:r>
              <a:rPr lang="it-IT" sz="2000" dirty="0">
                <a:solidFill>
                  <a:srgbClr val="002E5D"/>
                </a:solidFill>
                <a:latin typeface="Verdana" panose="020B0604030504040204" pitchFamily="34" charset="0"/>
                <a:ea typeface="Verdana" panose="020B0604030504040204" pitchFamily="34" charset="0"/>
                <a:cs typeface="Verdana" panose="020B0604030504040204" pitchFamily="34" charset="0"/>
              </a:rPr>
              <a:t>Il contributo INAIL è compatibile con i benefici derivanti da interventi pubblici di garanzia sul credito, quali quelli gestiti dal Fondo di garanzia per le piccole e medie imprese di cui all’art. 2, comma 100, </a:t>
            </a:r>
            <a:r>
              <a:rPr lang="it-IT" sz="2000" dirty="0" err="1">
                <a:solidFill>
                  <a:srgbClr val="002E5D"/>
                </a:solidFill>
                <a:latin typeface="Verdana" panose="020B0604030504040204" pitchFamily="34" charset="0"/>
                <a:ea typeface="Verdana" panose="020B0604030504040204" pitchFamily="34" charset="0"/>
                <a:cs typeface="Verdana" panose="020B0604030504040204" pitchFamily="34" charset="0"/>
              </a:rPr>
              <a:t>lett</a:t>
            </a:r>
            <a:r>
              <a:rPr lang="it-IT" sz="2000" dirty="0">
                <a:solidFill>
                  <a:srgbClr val="002E5D"/>
                </a:solidFill>
                <a:latin typeface="Verdana" panose="020B0604030504040204" pitchFamily="34" charset="0"/>
                <a:ea typeface="Verdana" panose="020B0604030504040204" pitchFamily="34" charset="0"/>
                <a:cs typeface="Verdana" panose="020B0604030504040204" pitchFamily="34" charset="0"/>
              </a:rPr>
              <a:t>. A), della legge 23 dicembre 1996, n. 662 ovvero quelli gestiti da ISMEA ai sensi dell'art. 17, comma 2, del decreto legislativo 29 marzo 2004, n. 102;</a:t>
            </a:r>
          </a:p>
          <a:p>
            <a:pPr marL="433387" indent="-342900" algn="just">
              <a:lnSpc>
                <a:spcPct val="100000"/>
              </a:lnSpc>
              <a:buClr>
                <a:srgbClr val="FF0000"/>
              </a:buClr>
              <a:defRPr/>
            </a:pPr>
            <a:endParaRPr lang="it-IT" sz="900" dirty="0">
              <a:solidFill>
                <a:srgbClr val="002E5D"/>
              </a:solidFill>
              <a:latin typeface="Verdana" panose="020B0604030504040204" pitchFamily="34" charset="0"/>
              <a:ea typeface="Verdana" panose="020B0604030504040204" pitchFamily="34" charset="0"/>
              <a:cs typeface="Verdana" panose="020B0604030504040204" pitchFamily="34" charset="0"/>
            </a:endParaRPr>
          </a:p>
          <a:p>
            <a:pPr marL="433387" indent="-342900" algn="just">
              <a:lnSpc>
                <a:spcPct val="100000"/>
              </a:lnSpc>
              <a:buClr>
                <a:srgbClr val="FF0000"/>
              </a:buClr>
              <a:buFont typeface="Wingdings" panose="05000000000000000000" pitchFamily="2" charset="2"/>
              <a:buChar char="ü"/>
              <a:defRPr/>
            </a:pPr>
            <a:r>
              <a:rPr lang="it-IT" sz="2000" dirty="0">
                <a:solidFill>
                  <a:srgbClr val="002E5D"/>
                </a:solidFill>
                <a:latin typeface="Verdana" panose="020B0604030504040204" pitchFamily="34" charset="0"/>
                <a:ea typeface="Verdana" panose="020B0604030504040204" pitchFamily="34" charset="0"/>
                <a:cs typeface="Verdana" panose="020B0604030504040204" pitchFamily="34" charset="0"/>
              </a:rPr>
              <a:t>Il richiedente non deve aver chiesto né ricevuto, altri contributi pubblici sul progetto oggetto della domanda.</a:t>
            </a:r>
          </a:p>
          <a:p>
            <a:pPr marL="0" indent="0" algn="just">
              <a:lnSpc>
                <a:spcPct val="100000"/>
              </a:lnSpc>
              <a:buNone/>
              <a:defRPr/>
            </a:pPr>
            <a:r>
              <a:rPr lang="it-IT" sz="2000" dirty="0"/>
              <a:t>	</a:t>
            </a:r>
            <a:endParaRPr lang="it-IT" sz="2000" dirty="0">
              <a:solidFill>
                <a:srgbClr val="513E49"/>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9189204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620322" y="331981"/>
            <a:ext cx="9038154" cy="762970"/>
          </a:xfrm>
        </p:spPr>
        <p:txBody>
          <a:bodyPr/>
          <a:lstStyle/>
          <a:p>
            <a:pPr algn="ctr">
              <a:lnSpc>
                <a:spcPct val="100000"/>
              </a:lnSpc>
            </a:pPr>
            <a:r>
              <a:rPr lang="it-IT" sz="2400" b="1" kern="0" dirty="0">
                <a:solidFill>
                  <a:srgbClr val="FF00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Times New Roman" pitchFamily="18" charset="0"/>
              </a:rPr>
              <a:t>Avviso Pubblico ISI </a:t>
            </a:r>
            <a:r>
              <a:rPr lang="it-IT" sz="2400" b="1" dirty="0">
                <a:solidFill>
                  <a:srgbClr val="FF0000"/>
                </a:solidFill>
                <a:effectLst>
                  <a:outerShdw blurRad="38100" dist="38100" dir="2700000" algn="tl">
                    <a:srgbClr val="C0C0C0"/>
                  </a:outerShdw>
                </a:effectLst>
                <a:latin typeface="Verdana" panose="020B0604030504040204" pitchFamily="34" charset="0"/>
                <a:ea typeface="Verdana" panose="020B0604030504040204" pitchFamily="34" charset="0"/>
                <a:cs typeface="Verdana" panose="020B0604030504040204" pitchFamily="34" charset="0"/>
              </a:rPr>
              <a:t>2023</a:t>
            </a:r>
            <a:br>
              <a:rPr lang="it-IT" sz="2400" b="1" dirty="0">
                <a:solidFill>
                  <a:srgbClr val="FF0000"/>
                </a:solidFill>
                <a:effectLst>
                  <a:outerShdw blurRad="38100" dist="38100" dir="2700000" algn="tl">
                    <a:srgbClr val="C0C0C0"/>
                  </a:outerShdw>
                </a:effectLst>
                <a:latin typeface="Verdana" panose="020B0604030504040204" pitchFamily="34" charset="0"/>
                <a:ea typeface="Verdana" panose="020B0604030504040204" pitchFamily="34" charset="0"/>
                <a:cs typeface="Verdana" panose="020B0604030504040204" pitchFamily="34" charset="0"/>
              </a:rPr>
            </a:br>
            <a:r>
              <a:rPr lang="it-IT" b="1" dirty="0">
                <a:latin typeface="Verdana" panose="020B0604030504040204" pitchFamily="34" charset="0"/>
                <a:ea typeface="Verdana" panose="020B0604030504040204" pitchFamily="34" charset="0"/>
                <a:cs typeface="Verdana" panose="020B0604030504040204" pitchFamily="34" charset="0"/>
              </a:rPr>
              <a:t>– Condizioni di ammissibilità -</a:t>
            </a:r>
            <a:br>
              <a:rPr lang="it-IT" b="1" dirty="0">
                <a:solidFill>
                  <a:srgbClr val="000000"/>
                </a:solidFill>
                <a:latin typeface="Verdana" panose="020B0604030504040204" pitchFamily="34" charset="0"/>
                <a:ea typeface="Verdana" panose="020B0604030504040204" pitchFamily="34" charset="0"/>
                <a:cs typeface="Verdana" panose="020B0604030504040204" pitchFamily="34" charset="0"/>
              </a:rPr>
            </a:br>
            <a:endParaRPr lang="it-IT" b="1"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3" name="Segnaposto contenuto 2"/>
          <p:cNvSpPr>
            <a:spLocks noGrp="1"/>
          </p:cNvSpPr>
          <p:nvPr>
            <p:ph idx="1"/>
          </p:nvPr>
        </p:nvSpPr>
        <p:spPr>
          <a:xfrm>
            <a:off x="1074822" y="1252203"/>
            <a:ext cx="10246808" cy="4601122"/>
          </a:xfrm>
        </p:spPr>
        <p:txBody>
          <a:bodyPr/>
          <a:lstStyle/>
          <a:p>
            <a:pPr algn="just">
              <a:lnSpc>
                <a:spcPct val="150000"/>
              </a:lnSpc>
              <a:defRPr/>
            </a:pPr>
            <a:r>
              <a:rPr lang="it-IT" sz="1800" dirty="0">
                <a:solidFill>
                  <a:srgbClr val="002E5D"/>
                </a:solidFill>
                <a:latin typeface="Verdana" panose="020B0604030504040204" pitchFamily="34" charset="0"/>
                <a:ea typeface="Verdana" panose="020B0604030504040204" pitchFamily="34" charset="0"/>
                <a:cs typeface="Verdana" panose="020B0604030504040204" pitchFamily="34" charset="0"/>
              </a:rPr>
              <a:t>IMPRESE, anche individuali, iscritte al Registro delle Imprese o all’Albo delle Imprese Artigiane e</a:t>
            </a:r>
            <a:r>
              <a:rPr lang="it-IT" sz="1800" dirty="0">
                <a:latin typeface="Verdana" panose="020B0604030504040204" pitchFamily="34" charset="0"/>
              </a:rPr>
              <a:t> Agricoltura (CCIAA),</a:t>
            </a:r>
            <a:r>
              <a:rPr lang="it-IT" sz="1800" dirty="0">
                <a:solidFill>
                  <a:srgbClr val="002E5D"/>
                </a:solidFill>
                <a:latin typeface="Verdana" panose="020B0604030504040204" pitchFamily="34" charset="0"/>
                <a:ea typeface="Verdana" panose="020B0604030504040204" pitchFamily="34" charset="0"/>
                <a:cs typeface="Verdana" panose="020B0604030504040204" pitchFamily="34" charset="0"/>
              </a:rPr>
              <a:t> in regola con gli obblighi assicurativi e contributivi di cui al D.U.R.C. e con unità produttiva attiva sul territorio della regione;</a:t>
            </a:r>
          </a:p>
          <a:p>
            <a:pPr algn="just">
              <a:lnSpc>
                <a:spcPct val="150000"/>
              </a:lnSpc>
              <a:defRPr/>
            </a:pPr>
            <a:r>
              <a:rPr lang="it-IT" sz="1800" dirty="0">
                <a:solidFill>
                  <a:srgbClr val="002E5D"/>
                </a:solidFill>
                <a:latin typeface="Verdana" panose="020B0604030504040204" pitchFamily="34" charset="0"/>
                <a:ea typeface="Verdana" panose="020B0604030504040204" pitchFamily="34" charset="0"/>
                <a:cs typeface="Verdana" panose="020B0604030504040204" pitchFamily="34" charset="0"/>
              </a:rPr>
              <a:t>gli enti del terzo settore, ai sensi del </a:t>
            </a:r>
            <a:r>
              <a:rPr lang="it-IT" sz="1800" dirty="0" err="1">
                <a:solidFill>
                  <a:srgbClr val="002E5D"/>
                </a:solidFill>
                <a:latin typeface="Verdana" panose="020B0604030504040204" pitchFamily="34" charset="0"/>
                <a:ea typeface="Verdana" panose="020B0604030504040204" pitchFamily="34" charset="0"/>
                <a:cs typeface="Verdana" panose="020B0604030504040204" pitchFamily="34" charset="0"/>
              </a:rPr>
              <a:t>D.lgs</a:t>
            </a:r>
            <a:r>
              <a:rPr lang="it-IT" sz="1800" dirty="0">
                <a:solidFill>
                  <a:srgbClr val="002E5D"/>
                </a:solidFill>
                <a:latin typeface="Verdana" panose="020B0604030504040204" pitchFamily="34" charset="0"/>
                <a:ea typeface="Verdana" panose="020B0604030504040204" pitchFamily="34" charset="0"/>
                <a:cs typeface="Verdana" panose="020B0604030504040204" pitchFamily="34" charset="0"/>
              </a:rPr>
              <a:t> n. 117/2017 modificato con il </a:t>
            </a:r>
            <a:r>
              <a:rPr lang="it-IT" sz="1800" dirty="0" err="1">
                <a:solidFill>
                  <a:srgbClr val="002E5D"/>
                </a:solidFill>
                <a:latin typeface="Verdana" panose="020B0604030504040204" pitchFamily="34" charset="0"/>
                <a:ea typeface="Verdana" panose="020B0604030504040204" pitchFamily="34" charset="0"/>
                <a:cs typeface="Verdana" panose="020B0604030504040204" pitchFamily="34" charset="0"/>
              </a:rPr>
              <a:t>D.lgs</a:t>
            </a:r>
            <a:r>
              <a:rPr lang="it-IT" sz="1800" dirty="0">
                <a:solidFill>
                  <a:srgbClr val="002E5D"/>
                </a:solidFill>
                <a:latin typeface="Verdana" panose="020B0604030504040204" pitchFamily="34" charset="0"/>
                <a:ea typeface="Verdana" panose="020B0604030504040204" pitchFamily="34" charset="0"/>
                <a:cs typeface="Verdana" panose="020B0604030504040204" pitchFamily="34" charset="0"/>
              </a:rPr>
              <a:t> n. 105/2018 che possono accedere all’Asse di finanziamento 1.1 tipologia d dedicato ai progetti per la riduzione del rischio da movimentazione manuale </a:t>
            </a:r>
            <a:r>
              <a:rPr lang="it-IT" sz="1800">
                <a:solidFill>
                  <a:srgbClr val="002E5D"/>
                </a:solidFill>
                <a:latin typeface="Verdana" panose="020B0604030504040204" pitchFamily="34" charset="0"/>
                <a:ea typeface="Verdana" panose="020B0604030504040204" pitchFamily="34" charset="0"/>
                <a:cs typeface="Verdana" panose="020B0604030504040204" pitchFamily="34" charset="0"/>
              </a:rPr>
              <a:t>di persone.</a:t>
            </a:r>
            <a:endParaRPr lang="it-IT" sz="1800" dirty="0">
              <a:solidFill>
                <a:srgbClr val="002E5D"/>
              </a:solidFill>
              <a:latin typeface="Verdana" panose="020B0604030504040204" pitchFamily="34" charset="0"/>
              <a:ea typeface="Verdana" panose="020B0604030504040204" pitchFamily="34" charset="0"/>
              <a:cs typeface="Verdana" panose="020B0604030504040204" pitchFamily="34" charset="0"/>
            </a:endParaRPr>
          </a:p>
          <a:p>
            <a:pPr algn="just">
              <a:lnSpc>
                <a:spcPct val="150000"/>
              </a:lnSpc>
              <a:defRPr/>
            </a:pPr>
            <a:r>
              <a:rPr lang="it-IT" sz="1800" dirty="0">
                <a:solidFill>
                  <a:srgbClr val="002E5D"/>
                </a:solidFill>
                <a:latin typeface="Verdana" panose="020B0604030504040204" pitchFamily="34" charset="0"/>
                <a:ea typeface="Verdana" panose="020B0604030504040204" pitchFamily="34" charset="0"/>
                <a:cs typeface="Verdana" panose="020B0604030504040204" pitchFamily="34" charset="0"/>
              </a:rPr>
              <a:t>Escluse le imprese ammesse a contributo relativamente ai precedenti: </a:t>
            </a:r>
          </a:p>
          <a:p>
            <a:pPr marL="631825" indent="-368300" algn="just">
              <a:lnSpc>
                <a:spcPct val="150000"/>
              </a:lnSpc>
              <a:buClr>
                <a:srgbClr val="FF0000"/>
              </a:buClr>
              <a:buFont typeface="Wingdings" panose="05000000000000000000" pitchFamily="2" charset="2"/>
              <a:buChar char="ü"/>
              <a:defRPr/>
            </a:pPr>
            <a:r>
              <a:rPr lang="it-IT" sz="1800" dirty="0">
                <a:solidFill>
                  <a:srgbClr val="002E5D"/>
                </a:solidFill>
                <a:latin typeface="Verdana" panose="020B0604030504040204" pitchFamily="34" charset="0"/>
                <a:ea typeface="Verdana" panose="020B0604030504040204" pitchFamily="34" charset="0"/>
                <a:cs typeface="Verdana" panose="020B0604030504040204" pitchFamily="34" charset="0"/>
              </a:rPr>
              <a:t>Avvisi Pubblici   </a:t>
            </a:r>
            <a:r>
              <a:rPr lang="it-IT" sz="1800" dirty="0">
                <a:latin typeface="Verdana" panose="020B0604030504040204" pitchFamily="34" charset="0"/>
                <a:ea typeface="Verdana" panose="020B0604030504040204" pitchFamily="34" charset="0"/>
                <a:cs typeface="Verdana" panose="020B0604030504040204" pitchFamily="34" charset="0"/>
              </a:rPr>
              <a:t>ISI Agricoltura 2019/2020</a:t>
            </a:r>
            <a:r>
              <a:rPr lang="it-IT" sz="1800" dirty="0">
                <a:latin typeface="Verdana" panose="020B0604030504040204" pitchFamily="34" charset="0"/>
                <a:ea typeface="Verdana" panose="020B0604030504040204" pitchFamily="34" charset="0"/>
                <a:cs typeface="Times New Roman" pitchFamily="18" charset="0"/>
              </a:rPr>
              <a:t> – 2021 – 2022</a:t>
            </a:r>
          </a:p>
          <a:p>
            <a:pPr marL="263525" indent="0" algn="just">
              <a:lnSpc>
                <a:spcPct val="150000"/>
              </a:lnSpc>
              <a:buClr>
                <a:srgbClr val="FF0000"/>
              </a:buClr>
              <a:buNone/>
              <a:defRPr/>
            </a:pPr>
            <a:r>
              <a:rPr lang="it-IT" sz="1800" dirty="0">
                <a:latin typeface="Verdana" panose="020B0604030504040204" pitchFamily="34" charset="0"/>
                <a:ea typeface="Verdana" panose="020B0604030504040204" pitchFamily="34" charset="0"/>
                <a:cs typeface="Times New Roman" pitchFamily="18" charset="0"/>
              </a:rPr>
              <a:t>		         ISI</a:t>
            </a:r>
            <a:r>
              <a:rPr lang="it-IT" sz="1800" i="0" u="none" strike="noStrike" baseline="0" dirty="0">
                <a:latin typeface="Verdana" panose="020B0604030504040204" pitchFamily="34" charset="0"/>
                <a:ea typeface="Verdana" panose="020B0604030504040204" pitchFamily="34" charset="0"/>
              </a:rPr>
              <a:t> 2020 - 2021 - 2022</a:t>
            </a:r>
            <a:endParaRPr lang="it-IT" sz="1800" dirty="0">
              <a:latin typeface="Verdana" panose="020B0604030504040204" pitchFamily="34" charset="0"/>
              <a:ea typeface="Verdana" panose="020B0604030504040204" pitchFamily="34" charset="0"/>
              <a:cs typeface="Times New Roman" pitchFamily="18" charset="0"/>
            </a:endParaRPr>
          </a:p>
          <a:p>
            <a:pPr marL="0" indent="0">
              <a:buNone/>
            </a:pPr>
            <a:endParaRPr lang="it-IT" b="1"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9197878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019442" y="203616"/>
            <a:ext cx="8551914" cy="985978"/>
          </a:xfrm>
        </p:spPr>
        <p:txBody>
          <a:bodyPr/>
          <a:lstStyle/>
          <a:p>
            <a:pPr algn="ctr"/>
            <a:br>
              <a:rPr lang="it-IT" b="1" dirty="0">
                <a:latin typeface="Verdana" panose="020B0604030504040204" pitchFamily="34" charset="0"/>
                <a:ea typeface="Verdana" panose="020B0604030504040204" pitchFamily="34" charset="0"/>
                <a:cs typeface="Verdana" panose="020B0604030504040204" pitchFamily="34" charset="0"/>
              </a:rPr>
            </a:br>
            <a:r>
              <a:rPr lang="it-IT" sz="2400" b="1" kern="0" dirty="0">
                <a:solidFill>
                  <a:srgbClr val="FF00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Times New Roman" pitchFamily="18" charset="0"/>
              </a:rPr>
              <a:t>Avviso Pubblico ISI </a:t>
            </a:r>
            <a:r>
              <a:rPr lang="it-IT" sz="2400" b="1" dirty="0">
                <a:solidFill>
                  <a:srgbClr val="FF0000"/>
                </a:solidFill>
                <a:effectLst>
                  <a:outerShdw blurRad="38100" dist="38100" dir="2700000" algn="tl">
                    <a:srgbClr val="C0C0C0"/>
                  </a:outerShdw>
                </a:effectLst>
                <a:latin typeface="Verdana" panose="020B0604030504040204" pitchFamily="34" charset="0"/>
                <a:ea typeface="Verdana" panose="020B0604030504040204" pitchFamily="34" charset="0"/>
                <a:cs typeface="Verdana" panose="020B0604030504040204" pitchFamily="34" charset="0"/>
              </a:rPr>
              <a:t>2023</a:t>
            </a:r>
            <a:br>
              <a:rPr lang="it-IT" sz="2400" b="1" dirty="0">
                <a:solidFill>
                  <a:srgbClr val="FF0000"/>
                </a:solidFill>
                <a:effectLst>
                  <a:outerShdw blurRad="38100" dist="38100" dir="2700000" algn="tl">
                    <a:srgbClr val="C0C0C0"/>
                  </a:outerShdw>
                </a:effectLst>
                <a:latin typeface="Verdana" panose="020B0604030504040204" pitchFamily="34" charset="0"/>
                <a:ea typeface="Verdana" panose="020B0604030504040204" pitchFamily="34" charset="0"/>
                <a:cs typeface="Verdana" panose="020B0604030504040204" pitchFamily="34" charset="0"/>
              </a:rPr>
            </a:br>
            <a:r>
              <a:rPr lang="it-IT" b="1" dirty="0">
                <a:latin typeface="Verdana" panose="020B0604030504040204" pitchFamily="34" charset="0"/>
                <a:ea typeface="Verdana" panose="020B0604030504040204" pitchFamily="34" charset="0"/>
                <a:cs typeface="Verdana" panose="020B0604030504040204" pitchFamily="34" charset="0"/>
              </a:rPr>
              <a:t>– Condizione di ammissibilità -</a:t>
            </a:r>
            <a:endParaRPr lang="it-IT" dirty="0"/>
          </a:p>
        </p:txBody>
      </p:sp>
      <p:sp>
        <p:nvSpPr>
          <p:cNvPr id="9" name="Rettangolo 8"/>
          <p:cNvSpPr/>
          <p:nvPr/>
        </p:nvSpPr>
        <p:spPr>
          <a:xfrm>
            <a:off x="2237811" y="1255736"/>
            <a:ext cx="2266456" cy="457729"/>
          </a:xfrm>
          <a:prstGeom prst="rect">
            <a:avLst/>
          </a:prstGeom>
          <a:solidFill>
            <a:schemeClr val="bg1"/>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sp>
        <p:nvSpPr>
          <p:cNvPr id="11" name="Rettangolo 10"/>
          <p:cNvSpPr/>
          <p:nvPr/>
        </p:nvSpPr>
        <p:spPr>
          <a:xfrm>
            <a:off x="2237811" y="5053155"/>
            <a:ext cx="914400" cy="914400"/>
          </a:xfrm>
          <a:prstGeom prst="rect">
            <a:avLst/>
          </a:prstGeom>
          <a:solidFill>
            <a:schemeClr val="bg1"/>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sp>
        <p:nvSpPr>
          <p:cNvPr id="3" name="Segnaposto contenuto 2"/>
          <p:cNvSpPr>
            <a:spLocks noGrp="1"/>
          </p:cNvSpPr>
          <p:nvPr>
            <p:ph idx="1"/>
          </p:nvPr>
        </p:nvSpPr>
        <p:spPr>
          <a:xfrm>
            <a:off x="735507" y="1388020"/>
            <a:ext cx="10984058" cy="2539015"/>
          </a:xfrm>
        </p:spPr>
        <p:txBody>
          <a:bodyPr/>
          <a:lstStyle/>
          <a:p>
            <a:pPr algn="just">
              <a:lnSpc>
                <a:spcPct val="100000"/>
              </a:lnSpc>
              <a:spcBef>
                <a:spcPts val="0"/>
              </a:spcBef>
              <a:buFont typeface="Wingdings" panose="05000000000000000000" pitchFamily="2" charset="2"/>
              <a:buChar char="Ø"/>
            </a:pPr>
            <a:r>
              <a:rPr lang="it-IT" dirty="0">
                <a:solidFill>
                  <a:srgbClr val="002E5D"/>
                </a:solidFill>
                <a:latin typeface="Verdana" panose="020B0604030504040204" pitchFamily="34" charset="0"/>
                <a:ea typeface="Verdana" panose="020B0604030504040204" pitchFamily="34" charset="0"/>
                <a:cs typeface="Verdana" panose="020B0604030504040204" pitchFamily="34" charset="0"/>
              </a:rPr>
              <a:t> «Il titolare o il legale rappresentante non abbia riportato condanne con sentenza passata in giudicato</a:t>
            </a:r>
          </a:p>
          <a:p>
            <a:pPr marL="0" indent="0" algn="just">
              <a:lnSpc>
                <a:spcPct val="100000"/>
              </a:lnSpc>
              <a:spcBef>
                <a:spcPts val="0"/>
              </a:spcBef>
              <a:buNone/>
            </a:pPr>
            <a:r>
              <a:rPr lang="it-IT" dirty="0">
                <a:solidFill>
                  <a:srgbClr val="002E5D"/>
                </a:solidFill>
                <a:latin typeface="Verdana" panose="020B0604030504040204" pitchFamily="34" charset="0"/>
                <a:ea typeface="Verdana" panose="020B0604030504040204" pitchFamily="34" charset="0"/>
                <a:cs typeface="Verdana" panose="020B0604030504040204" pitchFamily="34" charset="0"/>
              </a:rPr>
              <a:t>      per i delitti di omicidio colposo o di  lesioni personali colpose, se il fatto è  commesso con violazione </a:t>
            </a:r>
          </a:p>
          <a:p>
            <a:pPr marL="0" indent="0" algn="just">
              <a:lnSpc>
                <a:spcPct val="100000"/>
              </a:lnSpc>
              <a:spcBef>
                <a:spcPts val="0"/>
              </a:spcBef>
              <a:buNone/>
            </a:pPr>
            <a:r>
              <a:rPr lang="it-IT" dirty="0">
                <a:solidFill>
                  <a:srgbClr val="002E5D"/>
                </a:solidFill>
                <a:latin typeface="Verdana" panose="020B0604030504040204" pitchFamily="34" charset="0"/>
                <a:ea typeface="Verdana" panose="020B0604030504040204" pitchFamily="34" charset="0"/>
                <a:cs typeface="Verdana" panose="020B0604030504040204" pitchFamily="34" charset="0"/>
              </a:rPr>
              <a:t>      delle norme per la  prevenzione degli  infortuni sul lavoro o relative  all’igiene del lavoro o che abbia</a:t>
            </a:r>
          </a:p>
          <a:p>
            <a:pPr marL="0" indent="0">
              <a:lnSpc>
                <a:spcPct val="100000"/>
              </a:lnSpc>
              <a:spcBef>
                <a:spcPts val="0"/>
              </a:spcBef>
              <a:buNone/>
            </a:pPr>
            <a:r>
              <a:rPr lang="it-IT" dirty="0">
                <a:solidFill>
                  <a:srgbClr val="002E5D"/>
                </a:solidFill>
                <a:latin typeface="Verdana" panose="020B0604030504040204" pitchFamily="34" charset="0"/>
                <a:ea typeface="Verdana" panose="020B0604030504040204" pitchFamily="34" charset="0"/>
                <a:cs typeface="Verdana" panose="020B0604030504040204" pitchFamily="34" charset="0"/>
              </a:rPr>
              <a:t>      determinato una malattia professionale…salvo che…»</a:t>
            </a:r>
          </a:p>
          <a:p>
            <a:pPr>
              <a:lnSpc>
                <a:spcPct val="100000"/>
              </a:lnSpc>
              <a:spcBef>
                <a:spcPts val="0"/>
              </a:spcBef>
              <a:buFont typeface="Wingdings" panose="05000000000000000000" pitchFamily="2" charset="2"/>
              <a:buChar char="Ø"/>
            </a:pPr>
            <a:endParaRPr lang="it-IT" dirty="0">
              <a:solidFill>
                <a:srgbClr val="002E5D"/>
              </a:solidFill>
              <a:latin typeface="Verdana" panose="020B0604030504040204" pitchFamily="34" charset="0"/>
              <a:ea typeface="Verdana" panose="020B0604030504040204" pitchFamily="34" charset="0"/>
              <a:cs typeface="Verdana" panose="020B0604030504040204" pitchFamily="34" charset="0"/>
            </a:endParaRPr>
          </a:p>
          <a:p>
            <a:pPr>
              <a:lnSpc>
                <a:spcPct val="100000"/>
              </a:lnSpc>
              <a:spcBef>
                <a:spcPts val="0"/>
              </a:spcBef>
              <a:buFont typeface="Wingdings" panose="05000000000000000000" pitchFamily="2" charset="2"/>
              <a:buChar char="Ø"/>
            </a:pPr>
            <a:r>
              <a:rPr lang="it-IT" dirty="0">
                <a:solidFill>
                  <a:srgbClr val="002E5D"/>
                </a:solidFill>
                <a:latin typeface="Verdana" panose="020B0604030504040204" pitchFamily="34" charset="0"/>
                <a:ea typeface="Verdana" panose="020B0604030504040204" pitchFamily="34" charset="0"/>
                <a:cs typeface="Verdana" panose="020B0604030504040204" pitchFamily="34" charset="0"/>
              </a:rPr>
              <a:t> «Aver  effettuato la verifica  del rispetto  delle condizioni  poste dai regolamenti  europei applicabili al </a:t>
            </a:r>
          </a:p>
          <a:p>
            <a:pPr marL="0" indent="0">
              <a:lnSpc>
                <a:spcPct val="100000"/>
              </a:lnSpc>
              <a:spcBef>
                <a:spcPts val="0"/>
              </a:spcBef>
              <a:buNone/>
            </a:pPr>
            <a:r>
              <a:rPr lang="it-IT" dirty="0">
                <a:solidFill>
                  <a:srgbClr val="002E5D"/>
                </a:solidFill>
                <a:latin typeface="Verdana" panose="020B0604030504040204" pitchFamily="34" charset="0"/>
                <a:ea typeface="Verdana" panose="020B0604030504040204" pitchFamily="34" charset="0"/>
                <a:cs typeface="Verdana" panose="020B0604030504040204" pitchFamily="34" charset="0"/>
              </a:rPr>
              <a:t>      settore produttivo di appartenenza»</a:t>
            </a:r>
          </a:p>
          <a:p>
            <a:pPr marL="0" indent="0">
              <a:lnSpc>
                <a:spcPct val="100000"/>
              </a:lnSpc>
              <a:spcBef>
                <a:spcPts val="0"/>
              </a:spcBef>
              <a:buNone/>
            </a:pPr>
            <a:endParaRPr lang="it-IT" dirty="0">
              <a:solidFill>
                <a:srgbClr val="002E5D"/>
              </a:solidFill>
              <a:latin typeface="Verdana" panose="020B0604030504040204" pitchFamily="34" charset="0"/>
              <a:ea typeface="Verdana" panose="020B0604030504040204" pitchFamily="34" charset="0"/>
              <a:cs typeface="Verdana" panose="020B0604030504040204" pitchFamily="34" charset="0"/>
            </a:endParaRPr>
          </a:p>
          <a:p>
            <a:pPr>
              <a:lnSpc>
                <a:spcPct val="100000"/>
              </a:lnSpc>
              <a:spcBef>
                <a:spcPts val="0"/>
              </a:spcBef>
              <a:buFont typeface="Wingdings" panose="05000000000000000000" pitchFamily="2" charset="2"/>
              <a:buChar char="Ø"/>
            </a:pPr>
            <a:r>
              <a:rPr lang="it-IT" dirty="0">
                <a:solidFill>
                  <a:srgbClr val="002E5D"/>
                </a:solidFill>
                <a:latin typeface="Verdana" panose="020B0604030504040204" pitchFamily="34" charset="0"/>
                <a:ea typeface="Verdana" panose="020B0604030504040204" pitchFamily="34" charset="0"/>
                <a:cs typeface="Verdana" panose="020B0604030504040204" pitchFamily="34" charset="0"/>
              </a:rPr>
              <a:t> «sottoscrizione  da  parte  dei  soggetti  beneficiari  del  ‘‘</a:t>
            </a:r>
            <a:r>
              <a:rPr lang="it-IT" b="1" dirty="0">
                <a:solidFill>
                  <a:srgbClr val="002E5D"/>
                </a:solidFill>
                <a:latin typeface="Verdana" panose="020B0604030504040204" pitchFamily="34" charset="0"/>
                <a:ea typeface="Verdana" panose="020B0604030504040204" pitchFamily="34" charset="0"/>
                <a:cs typeface="Verdana" panose="020B0604030504040204" pitchFamily="34" charset="0"/>
              </a:rPr>
              <a:t>Patto di integrità</a:t>
            </a:r>
            <a:r>
              <a:rPr lang="it-IT" dirty="0">
                <a:solidFill>
                  <a:srgbClr val="002E5D"/>
                </a:solidFill>
                <a:latin typeface="Verdana" panose="020B0604030504040204" pitchFamily="34" charset="0"/>
                <a:ea typeface="Verdana" panose="020B0604030504040204" pitchFamily="34" charset="0"/>
                <a:cs typeface="Verdana" panose="020B0604030504040204" pitchFamily="34" charset="0"/>
              </a:rPr>
              <a:t>’’  (Modulo G)  di  cui alla </a:t>
            </a:r>
          </a:p>
          <a:p>
            <a:pPr marL="0" indent="0">
              <a:lnSpc>
                <a:spcPct val="100000"/>
              </a:lnSpc>
              <a:spcBef>
                <a:spcPts val="0"/>
              </a:spcBef>
              <a:buNone/>
            </a:pPr>
            <a:r>
              <a:rPr lang="it-IT" dirty="0">
                <a:solidFill>
                  <a:srgbClr val="002E5D"/>
                </a:solidFill>
                <a:latin typeface="Verdana" panose="020B0604030504040204" pitchFamily="34" charset="0"/>
                <a:ea typeface="Verdana" panose="020B0604030504040204" pitchFamily="34" charset="0"/>
                <a:cs typeface="Verdana" panose="020B0604030504040204" pitchFamily="34" charset="0"/>
              </a:rPr>
              <a:t>      determina del Presidente n. 524/2018</a:t>
            </a:r>
          </a:p>
        </p:txBody>
      </p:sp>
      <p:pic>
        <p:nvPicPr>
          <p:cNvPr id="12" name="Immagine 11"/>
          <p:cNvPicPr/>
          <p:nvPr/>
        </p:nvPicPr>
        <p:blipFill>
          <a:blip r:embed="rId2"/>
          <a:stretch>
            <a:fillRect/>
          </a:stretch>
        </p:blipFill>
        <p:spPr>
          <a:xfrm>
            <a:off x="4394074" y="4056037"/>
            <a:ext cx="3304540" cy="2160000"/>
          </a:xfrm>
          <a:prstGeom prst="rect">
            <a:avLst/>
          </a:prstGeom>
        </p:spPr>
      </p:pic>
    </p:spTree>
    <p:extLst>
      <p:ext uri="{BB962C8B-B14F-4D97-AF65-F5344CB8AC3E}">
        <p14:creationId xmlns:p14="http://schemas.microsoft.com/office/powerpoint/2010/main" val="23315171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a:xfrm>
            <a:off x="3402764" y="2081941"/>
            <a:ext cx="5956826" cy="2931462"/>
          </a:xfrm>
        </p:spPr>
        <p:txBody>
          <a:bodyPr/>
          <a:lstStyle/>
          <a:p>
            <a:pPr lvl="0" eaLnBrk="0" fontAlgn="base" hangingPunct="0">
              <a:lnSpc>
                <a:spcPct val="100000"/>
              </a:lnSpc>
              <a:spcBef>
                <a:spcPct val="20000"/>
              </a:spcBef>
              <a:spcAft>
                <a:spcPct val="20000"/>
              </a:spcAft>
              <a:defRPr/>
            </a:pPr>
            <a:br>
              <a:rPr lang="it-IT" sz="2400" b="1" dirty="0">
                <a:solidFill>
                  <a:srgbClr val="FF0000"/>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br>
            <a:br>
              <a:rPr lang="it-IT" sz="2400" b="1" dirty="0">
                <a:solidFill>
                  <a:srgbClr val="FF0000"/>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br>
            <a:r>
              <a:rPr lang="it-IT" sz="3200" b="1" kern="0" dirty="0">
                <a:solidFill>
                  <a:srgbClr val="FF00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Times New Roman" pitchFamily="18" charset="0"/>
              </a:rPr>
              <a:t>Avviso Pubblico ISI </a:t>
            </a:r>
            <a:r>
              <a:rPr lang="it-IT" sz="3200" b="1" dirty="0">
                <a:solidFill>
                  <a:srgbClr val="FF0000"/>
                </a:solidFill>
                <a:effectLst>
                  <a:outerShdw blurRad="38100" dist="38100" dir="2700000" algn="tl">
                    <a:srgbClr val="C0C0C0"/>
                  </a:outerShdw>
                </a:effectLst>
                <a:latin typeface="Verdana" panose="020B0604030504040204" pitchFamily="34" charset="0"/>
                <a:ea typeface="Verdana" panose="020B0604030504040204" pitchFamily="34" charset="0"/>
                <a:cs typeface="Verdana" panose="020B0604030504040204" pitchFamily="34" charset="0"/>
              </a:rPr>
              <a:t>2023</a:t>
            </a:r>
            <a:br>
              <a:rPr lang="it-IT" sz="2400" b="1" dirty="0">
                <a:solidFill>
                  <a:srgbClr val="FF0000"/>
                </a:solidFill>
                <a:effectLst>
                  <a:outerShdw blurRad="38100" dist="38100" dir="2700000" algn="tl">
                    <a:srgbClr val="C0C0C0"/>
                  </a:outerShdw>
                </a:effectLst>
                <a:latin typeface="Verdana" panose="020B0604030504040204" pitchFamily="34" charset="0"/>
                <a:ea typeface="Verdana" panose="020B0604030504040204" pitchFamily="34" charset="0"/>
                <a:cs typeface="Verdana" panose="020B0604030504040204" pitchFamily="34" charset="0"/>
              </a:rPr>
            </a:br>
            <a:r>
              <a:rPr lang="it-IT" sz="2000" dirty="0">
                <a:latin typeface="Verdana" panose="020B0604030504040204" pitchFamily="34" charset="0"/>
                <a:ea typeface="Verdana" panose="020B0604030504040204" pitchFamily="34" charset="0"/>
                <a:cs typeface="Verdana" panose="020B0604030504040204" pitchFamily="34" charset="0"/>
              </a:rPr>
              <a:t>(</a:t>
            </a:r>
            <a:r>
              <a:rPr lang="it-IT" sz="2000" i="1" dirty="0"/>
              <a:t>G.U. n. 26 del 1 febbraio 2023</a:t>
            </a:r>
            <a:r>
              <a:rPr lang="it-IT" sz="2000" dirty="0">
                <a:latin typeface="Verdana" panose="020B0604030504040204" pitchFamily="34" charset="0"/>
                <a:ea typeface="Verdana" panose="020B0604030504040204" pitchFamily="34" charset="0"/>
                <a:cs typeface="Verdana" panose="020B0604030504040204" pitchFamily="34" charset="0"/>
              </a:rPr>
              <a:t>)</a:t>
            </a:r>
            <a:br>
              <a:rPr lang="it-IT" sz="2000" dirty="0">
                <a:solidFill>
                  <a:schemeClr val="accent1">
                    <a:lumMod val="50000"/>
                  </a:schemeClr>
                </a:solidFill>
                <a:ea typeface="Verdana" pitchFamily="34" charset="0"/>
                <a:cs typeface="Times New Roman" pitchFamily="18" charset="0"/>
              </a:rPr>
            </a:br>
            <a:br>
              <a:rPr lang="it-IT" sz="2000" dirty="0">
                <a:solidFill>
                  <a:schemeClr val="accent1">
                    <a:lumMod val="50000"/>
                  </a:schemeClr>
                </a:solidFill>
                <a:ea typeface="Verdana" pitchFamily="34" charset="0"/>
                <a:cs typeface="Times New Roman" pitchFamily="18" charset="0"/>
              </a:rPr>
            </a:br>
            <a:br>
              <a:rPr lang="it-IT" sz="2400" b="1" dirty="0">
                <a:solidFill>
                  <a:srgbClr val="FF0000"/>
                </a:solidFill>
                <a:effectLst>
                  <a:outerShdw blurRad="38100" dist="38100" dir="2700000" algn="tl">
                    <a:srgbClr val="C0C0C0"/>
                  </a:outerShdw>
                </a:effectLst>
                <a:latin typeface="Verdana" panose="020B0604030504040204" pitchFamily="34" charset="0"/>
                <a:ea typeface="Verdana" panose="020B0604030504040204" pitchFamily="34" charset="0"/>
                <a:cs typeface="Verdana" panose="020B0604030504040204" pitchFamily="34" charset="0"/>
              </a:rPr>
            </a:br>
            <a:r>
              <a:rPr lang="it-IT" sz="2000" dirty="0">
                <a:latin typeface="Verdana" panose="020B0604030504040204" pitchFamily="34" charset="0"/>
                <a:ea typeface="Verdana" panose="020B0604030504040204" pitchFamily="34" charset="0"/>
                <a:cs typeface="Verdana" panose="020B0604030504040204" pitchFamily="34" charset="0"/>
              </a:rPr>
              <a:t>Incentivi alle Imprese </a:t>
            </a:r>
            <a:br>
              <a:rPr lang="it-IT" sz="2000" dirty="0">
                <a:latin typeface="Verdana" panose="020B0604030504040204" pitchFamily="34" charset="0"/>
                <a:ea typeface="Verdana" panose="020B0604030504040204" pitchFamily="34" charset="0"/>
                <a:cs typeface="Verdana" panose="020B0604030504040204" pitchFamily="34" charset="0"/>
              </a:rPr>
            </a:br>
            <a:br>
              <a:rPr lang="it-IT" sz="2000" b="1" kern="0" dirty="0">
                <a:solidFill>
                  <a:srgbClr val="1C4C74">
                    <a:lumMod val="50000"/>
                  </a:srgbClr>
                </a:solidFill>
                <a:latin typeface="Arial"/>
                <a:ea typeface="Verdana" pitchFamily="34" charset="0"/>
                <a:cs typeface="Times New Roman" pitchFamily="18" charset="0"/>
              </a:rPr>
            </a:br>
            <a:r>
              <a:rPr lang="it-IT" sz="2000" b="1" kern="0" dirty="0">
                <a:solidFill>
                  <a:srgbClr val="1C4C74">
                    <a:lumMod val="50000"/>
                  </a:srgbClr>
                </a:solidFill>
                <a:latin typeface="Arial"/>
                <a:ea typeface="Verdana" pitchFamily="34" charset="0"/>
                <a:cs typeface="Times New Roman" pitchFamily="18" charset="0"/>
              </a:rPr>
              <a:t>  </a:t>
            </a:r>
            <a:br>
              <a:rPr lang="it-IT" sz="2000" b="1" kern="0" dirty="0">
                <a:solidFill>
                  <a:srgbClr val="1C4C74">
                    <a:lumMod val="50000"/>
                  </a:srgbClr>
                </a:solidFill>
                <a:effectLst>
                  <a:outerShdw blurRad="38100" dist="38100" dir="2700000" algn="tl">
                    <a:srgbClr val="000000">
                      <a:alpha val="43137"/>
                    </a:srgbClr>
                  </a:outerShdw>
                </a:effectLst>
                <a:latin typeface="Arial"/>
                <a:ea typeface="+mn-ea"/>
                <a:cs typeface="Times New Roman" pitchFamily="18" charset="0"/>
              </a:rPr>
            </a:br>
            <a:br>
              <a:rPr lang="it-IT" sz="2400" b="1" dirty="0">
                <a:solidFill>
                  <a:srgbClr val="FF0000"/>
                </a:solidFill>
                <a:effectLst>
                  <a:outerShdw blurRad="38100" dist="38100" dir="2700000" algn="tl">
                    <a:srgbClr val="C0C0C0"/>
                  </a:outerShdw>
                </a:effectLst>
                <a:latin typeface="Verdana" panose="020B0604030504040204" pitchFamily="34" charset="0"/>
                <a:ea typeface="Verdana" panose="020B0604030504040204" pitchFamily="34" charset="0"/>
                <a:cs typeface="Verdana" panose="020B0604030504040204" pitchFamily="34" charset="0"/>
              </a:rPr>
            </a:br>
            <a:br>
              <a:rPr lang="it-IT" sz="2400" b="1" dirty="0">
                <a:solidFill>
                  <a:srgbClr val="FF0000"/>
                </a:solidFill>
                <a:effectLst>
                  <a:outerShdw blurRad="38100" dist="38100" dir="2700000" algn="tl">
                    <a:srgbClr val="C0C0C0"/>
                  </a:outerShdw>
                </a:effectLst>
                <a:latin typeface="Verdana" panose="020B0604030504040204" pitchFamily="34" charset="0"/>
                <a:ea typeface="Verdana" panose="020B0604030504040204" pitchFamily="34" charset="0"/>
                <a:cs typeface="Verdana" panose="020B0604030504040204" pitchFamily="34" charset="0"/>
              </a:rPr>
            </a:br>
            <a:endParaRPr lang="it-IT" sz="2400" dirty="0">
              <a:latin typeface="Verdana" panose="020B0604030504040204" pitchFamily="34" charset="0"/>
              <a:ea typeface="Verdana" panose="020B0604030504040204" pitchFamily="34" charset="0"/>
              <a:cs typeface="Verdana" panose="020B0604030504040204" pitchFamily="34" charset="0"/>
            </a:endParaRPr>
          </a:p>
        </p:txBody>
      </p:sp>
      <p:sp>
        <p:nvSpPr>
          <p:cNvPr id="4" name="Segnaposto testo 3"/>
          <p:cNvSpPr>
            <a:spLocks noGrp="1"/>
          </p:cNvSpPr>
          <p:nvPr>
            <p:ph type="body" sz="quarter" idx="14"/>
          </p:nvPr>
        </p:nvSpPr>
        <p:spPr>
          <a:xfrm>
            <a:off x="3402764" y="1096888"/>
            <a:ext cx="4719909" cy="646383"/>
          </a:xfrm>
        </p:spPr>
        <p:txBody>
          <a:bodyPr/>
          <a:lstStyle/>
          <a:p>
            <a:endParaRPr lang="it-IT" sz="2000" dirty="0">
              <a:solidFill>
                <a:srgbClr val="002E5D"/>
              </a:solidFill>
              <a:latin typeface="Verdana" panose="020B0604030504040204" pitchFamily="34" charset="0"/>
              <a:ea typeface="Verdana" panose="020B0604030504040204" pitchFamily="34" charset="0"/>
              <a:cs typeface="Verdana" panose="020B0604030504040204" pitchFamily="34" charset="0"/>
            </a:endParaRPr>
          </a:p>
          <a:p>
            <a:r>
              <a:rPr lang="it-IT" sz="2000" dirty="0">
                <a:solidFill>
                  <a:srgbClr val="002E5D"/>
                </a:solidFill>
                <a:latin typeface="Verdana" panose="020B0604030504040204" pitchFamily="34" charset="0"/>
                <a:ea typeface="Verdana" panose="020B0604030504040204" pitchFamily="34" charset="0"/>
                <a:cs typeface="Verdana" panose="020B0604030504040204" pitchFamily="34" charset="0"/>
              </a:rPr>
              <a:t>I.N.A.I.L.</a:t>
            </a:r>
          </a:p>
          <a:p>
            <a:r>
              <a:rPr lang="it-IT" sz="2000" dirty="0">
                <a:solidFill>
                  <a:srgbClr val="002E5D"/>
                </a:solidFill>
                <a:latin typeface="Verdana" panose="020B0604030504040204" pitchFamily="34" charset="0"/>
                <a:ea typeface="Verdana" panose="020B0604030504040204" pitchFamily="34" charset="0"/>
                <a:cs typeface="Verdana" panose="020B0604030504040204" pitchFamily="34" charset="0"/>
              </a:rPr>
              <a:t>Direzione Regionale per la Toscana</a:t>
            </a:r>
          </a:p>
        </p:txBody>
      </p:sp>
      <p:sp>
        <p:nvSpPr>
          <p:cNvPr id="5" name="Segnaposto testo 4"/>
          <p:cNvSpPr>
            <a:spLocks noGrp="1"/>
          </p:cNvSpPr>
          <p:nvPr>
            <p:ph type="body" sz="quarter" idx="15"/>
          </p:nvPr>
        </p:nvSpPr>
        <p:spPr>
          <a:xfrm>
            <a:off x="1649080" y="468482"/>
            <a:ext cx="7642405" cy="289736"/>
          </a:xfrm>
        </p:spPr>
        <p:txBody>
          <a:bodyPr/>
          <a:lstStyle/>
          <a:p>
            <a:r>
              <a:rPr lang="it-IT" dirty="0">
                <a:latin typeface="Calibri"/>
              </a:rPr>
              <a:t>	</a:t>
            </a:r>
            <a:endParaRPr lang="it-IT" dirty="0"/>
          </a:p>
        </p:txBody>
      </p:sp>
      <p:sp>
        <p:nvSpPr>
          <p:cNvPr id="2" name="Rettangolo 1"/>
          <p:cNvSpPr/>
          <p:nvPr/>
        </p:nvSpPr>
        <p:spPr>
          <a:xfrm>
            <a:off x="2926501" y="3244334"/>
            <a:ext cx="4222867" cy="1477328"/>
          </a:xfrm>
          <a:prstGeom prst="rect">
            <a:avLst/>
          </a:prstGeom>
        </p:spPr>
        <p:txBody>
          <a:bodyPr wrap="square">
            <a:spAutoFit/>
          </a:bodyPr>
          <a:lstStyle/>
          <a:p>
            <a:endParaRPr lang="it-IT" b="1" dirty="0"/>
          </a:p>
          <a:p>
            <a:endParaRPr lang="it-IT" b="1" dirty="0"/>
          </a:p>
          <a:p>
            <a:endParaRPr lang="it-IT" b="1" dirty="0"/>
          </a:p>
          <a:p>
            <a:endParaRPr lang="it-IT" b="1" dirty="0"/>
          </a:p>
          <a:p>
            <a:endParaRPr lang="it-IT" b="1" dirty="0"/>
          </a:p>
        </p:txBody>
      </p:sp>
      <p:pic>
        <p:nvPicPr>
          <p:cNvPr id="1026" name="Picture 2" descr="Con il Bando Isi 2023 l'INAIL mette a disposizione delle imprese 508  milioni di euro per progetti sulla sicurezza sul lavoro! - Veronese  Sicurezza">
            <a:extLst>
              <a:ext uri="{FF2B5EF4-FFF2-40B4-BE49-F238E27FC236}">
                <a16:creationId xmlns:a16="http://schemas.microsoft.com/office/drawing/2014/main" id="{23EA9DA5-594E-19CE-25EA-43FD9A3226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39942" y="3295439"/>
            <a:ext cx="3280756" cy="32807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ando Isi 2023 - Certifico Srl">
            <a:extLst>
              <a:ext uri="{FF2B5EF4-FFF2-40B4-BE49-F238E27FC236}">
                <a16:creationId xmlns:a16="http://schemas.microsoft.com/office/drawing/2014/main" id="{C5281B31-158A-E769-5EAC-32478762C3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386" y="209839"/>
            <a:ext cx="2388524" cy="1533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02098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uppo 11"/>
          <p:cNvGrpSpPr/>
          <p:nvPr/>
        </p:nvGrpSpPr>
        <p:grpSpPr>
          <a:xfrm>
            <a:off x="284244" y="777771"/>
            <a:ext cx="2160000" cy="4810285"/>
            <a:chOff x="5292005" y="1"/>
            <a:chExt cx="3011518" cy="5345205"/>
          </a:xfrm>
        </p:grpSpPr>
        <p:sp>
          <p:nvSpPr>
            <p:cNvPr id="13" name="Rettangolo arrotondato 12"/>
            <p:cNvSpPr/>
            <p:nvPr/>
          </p:nvSpPr>
          <p:spPr>
            <a:xfrm>
              <a:off x="5292005" y="1"/>
              <a:ext cx="3011518" cy="5345205"/>
            </a:xfrm>
            <a:prstGeom prst="roundRect">
              <a:avLst>
                <a:gd name="adj" fmla="val 10000"/>
              </a:avLst>
            </a:prstGeom>
            <a:solidFill>
              <a:schemeClr val="accent2"/>
            </a:solidFill>
          </p:spPr>
          <p:style>
            <a:lnRef idx="0">
              <a:schemeClr val="accent3">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txBody>
            <a:bodyPr/>
            <a:lstStyle/>
            <a:p>
              <a:endParaRPr lang="it-IT"/>
            </a:p>
          </p:txBody>
        </p:sp>
        <p:sp>
          <p:nvSpPr>
            <p:cNvPr id="14" name="Rettangolo 13"/>
            <p:cNvSpPr/>
            <p:nvPr/>
          </p:nvSpPr>
          <p:spPr>
            <a:xfrm>
              <a:off x="5292005" y="4"/>
              <a:ext cx="3011518" cy="155453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0960" tIns="60960" rIns="60960" bIns="60960" numCol="1" spcCol="1270" anchor="t" anchorCtr="0">
              <a:noAutofit/>
            </a:bodyPr>
            <a:lstStyle/>
            <a:p>
              <a:pPr lvl="0" algn="ctr"/>
              <a:r>
                <a:rPr lang="it-IT" sz="1500" dirty="0">
                  <a:latin typeface="Verdana" panose="020B0604030504040204" pitchFamily="34" charset="0"/>
                  <a:ea typeface="Verdana" panose="020B0604030504040204" pitchFamily="34" charset="0"/>
                  <a:cs typeface="Verdana" panose="020B0604030504040204" pitchFamily="34" charset="0"/>
                </a:rPr>
                <a:t>Progetti di riduzione rischi </a:t>
              </a:r>
              <a:r>
                <a:rPr lang="it-IT" sz="1500" dirty="0" err="1">
                  <a:latin typeface="Verdana" panose="020B0604030504040204" pitchFamily="34" charset="0"/>
                  <a:ea typeface="Verdana" panose="020B0604030504040204" pitchFamily="34" charset="0"/>
                  <a:cs typeface="Verdana" panose="020B0604030504040204" pitchFamily="34" charset="0"/>
                </a:rPr>
                <a:t>tecnopatici</a:t>
              </a:r>
              <a:r>
                <a:rPr lang="it-IT" sz="1500" dirty="0">
                  <a:latin typeface="Verdana" panose="020B0604030504040204" pitchFamily="34" charset="0"/>
                  <a:ea typeface="Verdana" panose="020B0604030504040204" pitchFamily="34" charset="0"/>
                  <a:cs typeface="Verdana" panose="020B0604030504040204" pitchFamily="34" charset="0"/>
                </a:rPr>
                <a:t> e </a:t>
              </a:r>
            </a:p>
            <a:p>
              <a:pPr lvl="0" algn="ctr"/>
              <a:r>
                <a:rPr lang="it-IT" sz="1500" dirty="0">
                  <a:latin typeface="Verdana" panose="020B0604030504040204" pitchFamily="34" charset="0"/>
                  <a:ea typeface="Verdana" panose="020B0604030504040204" pitchFamily="34" charset="0"/>
                  <a:cs typeface="Verdana" panose="020B0604030504040204" pitchFamily="34" charset="0"/>
                </a:rPr>
                <a:t>per l’adozione di modelli organizzativi e di responsabilità sociale: </a:t>
              </a:r>
              <a:endParaRPr lang="it-IT" sz="1500" b="1" dirty="0">
                <a:latin typeface="Verdana" panose="020B0604030504040204" pitchFamily="34" charset="0"/>
                <a:ea typeface="Verdana" panose="020B0604030504040204" pitchFamily="34" charset="0"/>
                <a:cs typeface="Verdana" panose="020B0604030504040204" pitchFamily="34" charset="0"/>
              </a:endParaRPr>
            </a:p>
            <a:p>
              <a:pPr lvl="0" algn="ctr" defTabSz="711200">
                <a:lnSpc>
                  <a:spcPct val="90000"/>
                </a:lnSpc>
                <a:spcBef>
                  <a:spcPct val="0"/>
                </a:spcBef>
                <a:spcAft>
                  <a:spcPct val="35000"/>
                </a:spcAft>
              </a:pPr>
              <a:endParaRPr lang="it-IT" sz="1600" b="1" dirty="0">
                <a:latin typeface="Verdana" panose="020B0604030504040204" pitchFamily="34" charset="0"/>
                <a:ea typeface="Verdana" panose="020B0604030504040204" pitchFamily="34" charset="0"/>
                <a:cs typeface="Verdana" panose="020B0604030504040204" pitchFamily="34" charset="0"/>
              </a:endParaRPr>
            </a:p>
            <a:p>
              <a:pPr lvl="0" algn="ctr" defTabSz="711200">
                <a:lnSpc>
                  <a:spcPct val="90000"/>
                </a:lnSpc>
                <a:spcBef>
                  <a:spcPct val="0"/>
                </a:spcBef>
                <a:spcAft>
                  <a:spcPct val="35000"/>
                </a:spcAft>
              </a:pPr>
              <a:endParaRPr lang="it-IT" sz="1600" b="1" dirty="0">
                <a:latin typeface="Verdana" panose="020B0604030504040204" pitchFamily="34" charset="0"/>
                <a:ea typeface="Verdana" panose="020B0604030504040204" pitchFamily="34" charset="0"/>
                <a:cs typeface="Verdana" panose="020B0604030504040204" pitchFamily="34" charset="0"/>
              </a:endParaRPr>
            </a:p>
            <a:p>
              <a:pPr lvl="0" algn="ctr" defTabSz="711200">
                <a:lnSpc>
                  <a:spcPct val="90000"/>
                </a:lnSpc>
                <a:spcBef>
                  <a:spcPct val="0"/>
                </a:spcBef>
                <a:spcAft>
                  <a:spcPct val="35000"/>
                </a:spcAft>
              </a:pPr>
              <a:endParaRPr lang="it-IT" sz="1600" b="1" dirty="0">
                <a:latin typeface="Verdana" panose="020B0604030504040204" pitchFamily="34" charset="0"/>
                <a:ea typeface="Verdana" panose="020B0604030504040204" pitchFamily="34" charset="0"/>
                <a:cs typeface="Verdana" panose="020B0604030504040204" pitchFamily="34" charset="0"/>
              </a:endParaRPr>
            </a:p>
          </p:txBody>
        </p:sp>
      </p:grpSp>
      <p:grpSp>
        <p:nvGrpSpPr>
          <p:cNvPr id="15" name="Gruppo 14"/>
          <p:cNvGrpSpPr/>
          <p:nvPr/>
        </p:nvGrpSpPr>
        <p:grpSpPr>
          <a:xfrm>
            <a:off x="416678" y="3575698"/>
            <a:ext cx="1895131" cy="1801474"/>
            <a:chOff x="5415187" y="2192390"/>
            <a:chExt cx="2867188" cy="2142164"/>
          </a:xfrm>
        </p:grpSpPr>
        <p:sp>
          <p:nvSpPr>
            <p:cNvPr id="16" name="Rettangolo arrotondato 15"/>
            <p:cNvSpPr/>
            <p:nvPr/>
          </p:nvSpPr>
          <p:spPr>
            <a:xfrm>
              <a:off x="5415187" y="2192390"/>
              <a:ext cx="2867188" cy="2072497"/>
            </a:xfrm>
            <a:prstGeom prst="roundRect">
              <a:avLst>
                <a:gd name="adj" fmla="val 10000"/>
              </a:avLst>
            </a:prstGeom>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algn="ctr"/>
              <a:endParaRPr lang="it-IT" sz="1500" dirty="0">
                <a:latin typeface="Verdana" panose="020B0604030504040204" pitchFamily="34" charset="0"/>
                <a:ea typeface="Verdana" panose="020B0604030504040204" pitchFamily="34" charset="0"/>
                <a:cs typeface="Verdana" panose="020B0604030504040204" pitchFamily="34" charset="0"/>
              </a:endParaRPr>
            </a:p>
          </p:txBody>
        </p:sp>
        <p:sp>
          <p:nvSpPr>
            <p:cNvPr id="17" name="Rettangolo 16"/>
            <p:cNvSpPr/>
            <p:nvPr/>
          </p:nvSpPr>
          <p:spPr>
            <a:xfrm>
              <a:off x="5840061" y="2383459"/>
              <a:ext cx="2442314" cy="195109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it-IT" sz="1600" kern="1200" dirty="0">
                  <a:latin typeface="Verdana" panose="020B0604030504040204" pitchFamily="34" charset="0"/>
                  <a:ea typeface="Verdana" panose="020B0604030504040204" pitchFamily="34" charset="0"/>
                  <a:cs typeface="Verdana" panose="020B0604030504040204" pitchFamily="34" charset="0"/>
                </a:rPr>
                <a:t> </a:t>
              </a:r>
            </a:p>
          </p:txBody>
        </p:sp>
      </p:grpSp>
      <p:grpSp>
        <p:nvGrpSpPr>
          <p:cNvPr id="84" name="Gruppo 83"/>
          <p:cNvGrpSpPr/>
          <p:nvPr/>
        </p:nvGrpSpPr>
        <p:grpSpPr>
          <a:xfrm>
            <a:off x="2678100" y="777772"/>
            <a:ext cx="2160000" cy="4810284"/>
            <a:chOff x="5292005" y="-12766"/>
            <a:chExt cx="3011518" cy="5345205"/>
          </a:xfrm>
        </p:grpSpPr>
        <p:sp>
          <p:nvSpPr>
            <p:cNvPr id="85" name="Rettangolo arrotondato 84"/>
            <p:cNvSpPr/>
            <p:nvPr/>
          </p:nvSpPr>
          <p:spPr>
            <a:xfrm>
              <a:off x="5292005" y="-12766"/>
              <a:ext cx="3011518" cy="5345205"/>
            </a:xfrm>
            <a:prstGeom prst="roundRect">
              <a:avLst>
                <a:gd name="adj" fmla="val 10000"/>
              </a:avLst>
            </a:prstGeom>
          </p:spPr>
          <p:style>
            <a:lnRef idx="0">
              <a:schemeClr val="accent3">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txBody>
            <a:bodyPr/>
            <a:lstStyle/>
            <a:p>
              <a:endParaRPr lang="it-IT"/>
            </a:p>
          </p:txBody>
        </p:sp>
        <p:sp>
          <p:nvSpPr>
            <p:cNvPr id="86" name="Rettangolo 85"/>
            <p:cNvSpPr/>
            <p:nvPr/>
          </p:nvSpPr>
          <p:spPr>
            <a:xfrm>
              <a:off x="5292005" y="1"/>
              <a:ext cx="3011518" cy="310906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0960" tIns="60960" rIns="60960" bIns="60960" numCol="1" spcCol="1270" anchor="t" anchorCtr="0">
              <a:noAutofit/>
            </a:bodyPr>
            <a:lstStyle/>
            <a:p>
              <a:pPr algn="ctr" defTabSz="711200">
                <a:lnSpc>
                  <a:spcPct val="90000"/>
                </a:lnSpc>
                <a:spcBef>
                  <a:spcPct val="0"/>
                </a:spcBef>
                <a:spcAft>
                  <a:spcPct val="35000"/>
                </a:spcAft>
              </a:pPr>
              <a:r>
                <a:rPr lang="it-IT" sz="1500" dirty="0">
                  <a:latin typeface="Verdana" panose="020B0604030504040204" pitchFamily="34" charset="0"/>
                  <a:ea typeface="Verdana" panose="020B0604030504040204" pitchFamily="34" charset="0"/>
                  <a:cs typeface="Verdana" panose="020B0604030504040204" pitchFamily="34" charset="0"/>
                </a:rPr>
                <a:t>Progetti per la riduzione dei rischi infortunistici – sostituzione macchine</a:t>
              </a:r>
              <a:endParaRPr lang="it-IT" sz="1300" dirty="0">
                <a:latin typeface="Verdana" panose="020B0604030504040204" pitchFamily="34" charset="0"/>
                <a:ea typeface="Verdana" panose="020B0604030504040204" pitchFamily="34" charset="0"/>
                <a:cs typeface="Verdana" panose="020B0604030504040204" pitchFamily="34" charset="0"/>
              </a:endParaRPr>
            </a:p>
            <a:p>
              <a:pPr algn="ctr" defTabSz="711200">
                <a:lnSpc>
                  <a:spcPct val="90000"/>
                </a:lnSpc>
                <a:spcBef>
                  <a:spcPct val="0"/>
                </a:spcBef>
                <a:spcAft>
                  <a:spcPct val="35000"/>
                </a:spcAft>
              </a:pPr>
              <a:endParaRPr lang="it-IT" sz="1400" dirty="0">
                <a:latin typeface="Verdana" panose="020B0604030504040204" pitchFamily="34" charset="0"/>
                <a:ea typeface="Verdana" panose="020B0604030504040204" pitchFamily="34" charset="0"/>
                <a:cs typeface="Verdana" panose="020B0604030504040204" pitchFamily="34" charset="0"/>
              </a:endParaRPr>
            </a:p>
            <a:p>
              <a:pPr algn="ctr" defTabSz="711200">
                <a:lnSpc>
                  <a:spcPct val="90000"/>
                </a:lnSpc>
                <a:spcBef>
                  <a:spcPct val="0"/>
                </a:spcBef>
                <a:spcAft>
                  <a:spcPct val="35000"/>
                </a:spcAft>
              </a:pPr>
              <a:endParaRPr lang="it-IT" sz="1400" dirty="0">
                <a:latin typeface="Verdana" panose="020B0604030504040204" pitchFamily="34" charset="0"/>
                <a:ea typeface="Verdana" panose="020B0604030504040204" pitchFamily="34" charset="0"/>
                <a:cs typeface="Verdana" panose="020B0604030504040204" pitchFamily="34" charset="0"/>
              </a:endParaRPr>
            </a:p>
            <a:p>
              <a:pPr algn="ctr" defTabSz="711200">
                <a:lnSpc>
                  <a:spcPct val="90000"/>
                </a:lnSpc>
                <a:spcBef>
                  <a:spcPct val="0"/>
                </a:spcBef>
                <a:spcAft>
                  <a:spcPct val="35000"/>
                </a:spcAft>
              </a:pPr>
              <a:endParaRPr lang="it-IT" sz="1400" dirty="0">
                <a:latin typeface="Verdana" panose="020B0604030504040204" pitchFamily="34" charset="0"/>
                <a:ea typeface="Verdana" panose="020B0604030504040204" pitchFamily="34" charset="0"/>
                <a:cs typeface="Verdana" panose="020B0604030504040204" pitchFamily="34" charset="0"/>
              </a:endParaRPr>
            </a:p>
          </p:txBody>
        </p:sp>
      </p:grpSp>
      <p:grpSp>
        <p:nvGrpSpPr>
          <p:cNvPr id="87" name="Gruppo 86"/>
          <p:cNvGrpSpPr/>
          <p:nvPr/>
        </p:nvGrpSpPr>
        <p:grpSpPr>
          <a:xfrm>
            <a:off x="2810534" y="3573634"/>
            <a:ext cx="1895131" cy="1816361"/>
            <a:chOff x="5415187" y="2174688"/>
            <a:chExt cx="2867188" cy="2159866"/>
          </a:xfrm>
        </p:grpSpPr>
        <p:sp>
          <p:nvSpPr>
            <p:cNvPr id="88" name="Rettangolo arrotondato 87"/>
            <p:cNvSpPr/>
            <p:nvPr/>
          </p:nvSpPr>
          <p:spPr>
            <a:xfrm>
              <a:off x="5415187" y="2174688"/>
              <a:ext cx="2867188" cy="2072497"/>
            </a:xfrm>
            <a:prstGeom prst="roundRect">
              <a:avLst>
                <a:gd name="adj" fmla="val 10000"/>
              </a:avLst>
            </a:prstGeom>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nchor="ctr"/>
            <a:lstStyle/>
            <a:p>
              <a:pPr algn="ctr"/>
              <a:r>
                <a:rPr lang="it-IT" sz="1200" dirty="0">
                  <a:latin typeface="Verdana" panose="020B0604030504040204" pitchFamily="34" charset="0"/>
                  <a:ea typeface="Verdana" panose="020B0604030504040204" pitchFamily="34" charset="0"/>
                  <a:cs typeface="Verdana" panose="020B0604030504040204" pitchFamily="34" charset="0"/>
                </a:rPr>
                <a:t>Escluse micro e piccole imprese della produzione primaria dei prodotti agricoli e destinatari esclusivi dei progetti per specifici settori di attività</a:t>
              </a:r>
            </a:p>
          </p:txBody>
        </p:sp>
        <p:sp>
          <p:nvSpPr>
            <p:cNvPr id="89" name="Rettangolo 88"/>
            <p:cNvSpPr/>
            <p:nvPr/>
          </p:nvSpPr>
          <p:spPr>
            <a:xfrm>
              <a:off x="5840061" y="2383459"/>
              <a:ext cx="2442314" cy="195109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it-IT" sz="1600" kern="1200" dirty="0">
                  <a:latin typeface="Verdana" panose="020B0604030504040204" pitchFamily="34" charset="0"/>
                  <a:ea typeface="Verdana" panose="020B0604030504040204" pitchFamily="34" charset="0"/>
                  <a:cs typeface="Verdana" panose="020B0604030504040204" pitchFamily="34" charset="0"/>
                </a:rPr>
                <a:t> </a:t>
              </a:r>
            </a:p>
          </p:txBody>
        </p:sp>
      </p:grpSp>
      <p:grpSp>
        <p:nvGrpSpPr>
          <p:cNvPr id="90" name="Gruppo 89"/>
          <p:cNvGrpSpPr/>
          <p:nvPr/>
        </p:nvGrpSpPr>
        <p:grpSpPr>
          <a:xfrm>
            <a:off x="4956870" y="756247"/>
            <a:ext cx="2160000" cy="4810283"/>
            <a:chOff x="5292005" y="1"/>
            <a:chExt cx="3011518" cy="5345205"/>
          </a:xfrm>
          <a:solidFill>
            <a:schemeClr val="accent4"/>
          </a:solidFill>
        </p:grpSpPr>
        <p:sp>
          <p:nvSpPr>
            <p:cNvPr id="91" name="Rettangolo arrotondato 90"/>
            <p:cNvSpPr/>
            <p:nvPr/>
          </p:nvSpPr>
          <p:spPr>
            <a:xfrm>
              <a:off x="5292005" y="1"/>
              <a:ext cx="3011518" cy="5345205"/>
            </a:xfrm>
            <a:prstGeom prst="roundRect">
              <a:avLst>
                <a:gd name="adj" fmla="val 10000"/>
              </a:avLst>
            </a:prstGeom>
            <a:grpFill/>
          </p:spPr>
          <p:style>
            <a:lnRef idx="0">
              <a:schemeClr val="accent3">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txBody>
            <a:bodyPr/>
            <a:lstStyle/>
            <a:p>
              <a:endParaRPr lang="it-IT"/>
            </a:p>
          </p:txBody>
        </p:sp>
        <p:sp>
          <p:nvSpPr>
            <p:cNvPr id="92" name="Rettangolo 91"/>
            <p:cNvSpPr/>
            <p:nvPr/>
          </p:nvSpPr>
          <p:spPr>
            <a:xfrm>
              <a:off x="5292005" y="2"/>
              <a:ext cx="3011518" cy="3109064"/>
            </a:xfrm>
            <a:prstGeom prst="rect">
              <a:avLst/>
            </a:prstGeom>
            <a:no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0960" tIns="60960" rIns="60960" bIns="60960" numCol="1" spcCol="1270" anchor="t" anchorCtr="0">
              <a:noAutofit/>
            </a:bodyPr>
            <a:lstStyle/>
            <a:p>
              <a:pPr algn="ctr" defTabSz="711200">
                <a:lnSpc>
                  <a:spcPct val="90000"/>
                </a:lnSpc>
                <a:spcBef>
                  <a:spcPct val="0"/>
                </a:spcBef>
                <a:spcAft>
                  <a:spcPct val="35000"/>
                </a:spcAft>
              </a:pPr>
              <a:r>
                <a:rPr lang="it-IT" sz="1500" dirty="0">
                  <a:latin typeface="Verdana" panose="020B0604030504040204" pitchFamily="34" charset="0"/>
                  <a:ea typeface="Verdana" panose="020B0604030504040204" pitchFamily="34" charset="0"/>
                  <a:cs typeface="Verdana" panose="020B0604030504040204" pitchFamily="34" charset="0"/>
                </a:rPr>
                <a:t>Progetti di bonifica da materiali contenenti amianto:</a:t>
              </a:r>
            </a:p>
            <a:p>
              <a:pPr algn="ctr" defTabSz="711200">
                <a:lnSpc>
                  <a:spcPct val="90000"/>
                </a:lnSpc>
                <a:spcBef>
                  <a:spcPct val="0"/>
                </a:spcBef>
                <a:spcAft>
                  <a:spcPct val="35000"/>
                </a:spcAft>
              </a:pPr>
              <a:endParaRPr lang="it-IT" sz="1400" dirty="0">
                <a:latin typeface="Verdana" panose="020B0604030504040204" pitchFamily="34" charset="0"/>
                <a:ea typeface="Verdana" panose="020B0604030504040204" pitchFamily="34" charset="0"/>
                <a:cs typeface="Verdana" panose="020B0604030504040204" pitchFamily="34" charset="0"/>
              </a:endParaRPr>
            </a:p>
            <a:p>
              <a:pPr lvl="0" algn="ctr" defTabSz="711200">
                <a:lnSpc>
                  <a:spcPct val="90000"/>
                </a:lnSpc>
                <a:spcBef>
                  <a:spcPct val="0"/>
                </a:spcBef>
                <a:spcAft>
                  <a:spcPct val="35000"/>
                </a:spcAft>
              </a:pPr>
              <a:endParaRPr lang="it-IT" sz="1600" b="1" kern="1200" dirty="0">
                <a:latin typeface="Verdana" panose="020B0604030504040204" pitchFamily="34" charset="0"/>
                <a:ea typeface="Verdana" panose="020B0604030504040204" pitchFamily="34" charset="0"/>
                <a:cs typeface="Verdana" panose="020B0604030504040204" pitchFamily="34" charset="0"/>
              </a:endParaRPr>
            </a:p>
          </p:txBody>
        </p:sp>
      </p:grpSp>
      <p:grpSp>
        <p:nvGrpSpPr>
          <p:cNvPr id="96" name="Gruppo 95"/>
          <p:cNvGrpSpPr/>
          <p:nvPr/>
        </p:nvGrpSpPr>
        <p:grpSpPr>
          <a:xfrm>
            <a:off x="7201399" y="796410"/>
            <a:ext cx="2677080" cy="4810283"/>
            <a:chOff x="5292005" y="1"/>
            <a:chExt cx="3011518" cy="5345205"/>
          </a:xfrm>
        </p:grpSpPr>
        <p:sp>
          <p:nvSpPr>
            <p:cNvPr id="97" name="Rettangolo arrotondato 96"/>
            <p:cNvSpPr/>
            <p:nvPr/>
          </p:nvSpPr>
          <p:spPr>
            <a:xfrm>
              <a:off x="5292005" y="1"/>
              <a:ext cx="3011518" cy="5345205"/>
            </a:xfrm>
            <a:prstGeom prst="roundRect">
              <a:avLst>
                <a:gd name="adj" fmla="val 10000"/>
              </a:avLst>
            </a:prstGeom>
            <a:solidFill>
              <a:schemeClr val="accent5"/>
            </a:solidFill>
          </p:spPr>
          <p:style>
            <a:lnRef idx="0">
              <a:schemeClr val="accent3">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txBody>
            <a:bodyPr/>
            <a:lstStyle/>
            <a:p>
              <a:endParaRPr lang="it-IT" dirty="0"/>
            </a:p>
          </p:txBody>
        </p:sp>
        <p:sp>
          <p:nvSpPr>
            <p:cNvPr id="98" name="Rettangolo 97"/>
            <p:cNvSpPr/>
            <p:nvPr/>
          </p:nvSpPr>
          <p:spPr>
            <a:xfrm>
              <a:off x="5292005" y="3"/>
              <a:ext cx="3011518" cy="310906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0960" tIns="60960" rIns="60960" bIns="60960" numCol="1" spcCol="1270" anchor="t" anchorCtr="0">
              <a:noAutofit/>
            </a:bodyPr>
            <a:lstStyle/>
            <a:p>
              <a:pPr lvl="0" algn="ctr" defTabSz="711200">
                <a:lnSpc>
                  <a:spcPct val="90000"/>
                </a:lnSpc>
                <a:spcBef>
                  <a:spcPct val="0"/>
                </a:spcBef>
                <a:spcAft>
                  <a:spcPct val="35000"/>
                </a:spcAft>
              </a:pPr>
              <a:r>
                <a:rPr lang="it-IT" sz="1500" i="0" kern="1200" dirty="0">
                  <a:latin typeface="Verdana" panose="020B0604030504040204" pitchFamily="34" charset="0"/>
                  <a:ea typeface="Verdana" panose="020B0604030504040204" pitchFamily="34" charset="0"/>
                  <a:cs typeface="Verdana" panose="020B0604030504040204" pitchFamily="34" charset="0"/>
                </a:rPr>
                <a:t>Progetti per micro e piccole imprese</a:t>
              </a:r>
              <a:r>
                <a:rPr lang="it-IT" sz="1500" dirty="0">
                  <a:latin typeface="Verdana" panose="020B0604030504040204" pitchFamily="34" charset="0"/>
                  <a:ea typeface="Verdana" panose="020B0604030504040204" pitchFamily="34" charset="0"/>
                  <a:cs typeface="Verdana" panose="020B0604030504040204" pitchFamily="34" charset="0"/>
                </a:rPr>
                <a:t> con</a:t>
              </a:r>
              <a:r>
                <a:rPr lang="it-IT" sz="1500" b="1" dirty="0">
                  <a:latin typeface="Verdana" panose="020B0604030504040204" pitchFamily="34" charset="0"/>
                  <a:ea typeface="Verdana" panose="020B0604030504040204" pitchFamily="34" charset="0"/>
                  <a:cs typeface="Verdana" panose="020B0604030504040204" pitchFamily="34" charset="0"/>
                </a:rPr>
                <a:t> </a:t>
              </a:r>
              <a:r>
                <a:rPr lang="it-IT" sz="1500" b="1" dirty="0" err="1">
                  <a:latin typeface="Verdana" panose="020B0604030504040204" pitchFamily="34" charset="0"/>
                  <a:ea typeface="Verdana" panose="020B0604030504040204" pitchFamily="34" charset="0"/>
                  <a:cs typeface="Verdana" panose="020B0604030504040204" pitchFamily="34" charset="0"/>
                </a:rPr>
                <a:t>Pat</a:t>
              </a:r>
              <a:r>
                <a:rPr lang="it-IT" sz="1500" b="1" dirty="0">
                  <a:latin typeface="Verdana" panose="020B0604030504040204" pitchFamily="34" charset="0"/>
                  <a:ea typeface="Verdana" panose="020B0604030504040204" pitchFamily="34" charset="0"/>
                  <a:cs typeface="Verdana" panose="020B0604030504040204" pitchFamily="34" charset="0"/>
                </a:rPr>
                <a:t> Inail</a:t>
              </a:r>
              <a:r>
                <a:rPr lang="it-IT" sz="1500" b="1" i="0" kern="1200" dirty="0">
                  <a:latin typeface="Verdana" panose="020B0604030504040204" pitchFamily="34" charset="0"/>
                  <a:ea typeface="Verdana" panose="020B0604030504040204" pitchFamily="34" charset="0"/>
                  <a:cs typeface="Verdana" panose="020B0604030504040204" pitchFamily="34" charset="0"/>
                </a:rPr>
                <a:t> </a:t>
              </a:r>
              <a:r>
                <a:rPr lang="it-IT" sz="1500" i="0" kern="1200" dirty="0">
                  <a:latin typeface="Verdana" panose="020B0604030504040204" pitchFamily="34" charset="0"/>
                  <a:ea typeface="Verdana" panose="020B0604030504040204" pitchFamily="34" charset="0"/>
                  <a:cs typeface="Verdana" panose="020B0604030504040204" pitchFamily="34" charset="0"/>
                </a:rPr>
                <a:t>operanti in specifici settori di attività:</a:t>
              </a:r>
            </a:p>
            <a:p>
              <a:pPr lvl="0" algn="ctr" defTabSz="711200">
                <a:lnSpc>
                  <a:spcPct val="90000"/>
                </a:lnSpc>
                <a:spcBef>
                  <a:spcPct val="0"/>
                </a:spcBef>
                <a:spcAft>
                  <a:spcPct val="35000"/>
                </a:spcAft>
              </a:pPr>
              <a:endParaRPr lang="it-IT" sz="1200" dirty="0">
                <a:latin typeface="Verdana" panose="020B0604030504040204" pitchFamily="34" charset="0"/>
                <a:ea typeface="Verdana" panose="020B0604030504040204" pitchFamily="34" charset="0"/>
                <a:cs typeface="Verdana" panose="020B0604030504040204" pitchFamily="34" charset="0"/>
              </a:endParaRPr>
            </a:p>
            <a:p>
              <a:pPr lvl="0" algn="ctr" defTabSz="711200">
                <a:lnSpc>
                  <a:spcPct val="90000"/>
                </a:lnSpc>
                <a:spcBef>
                  <a:spcPct val="0"/>
                </a:spcBef>
                <a:spcAft>
                  <a:spcPct val="35000"/>
                </a:spcAft>
              </a:pPr>
              <a:endParaRPr lang="it-IT" sz="1200" dirty="0">
                <a:latin typeface="Verdana" panose="020B0604030504040204" pitchFamily="34" charset="0"/>
                <a:ea typeface="Verdana" panose="020B0604030504040204" pitchFamily="34" charset="0"/>
                <a:cs typeface="Verdana" panose="020B0604030504040204" pitchFamily="34" charset="0"/>
              </a:endParaRPr>
            </a:p>
            <a:p>
              <a:pPr lvl="0" algn="ctr" defTabSz="711200">
                <a:lnSpc>
                  <a:spcPct val="90000"/>
                </a:lnSpc>
                <a:spcBef>
                  <a:spcPct val="0"/>
                </a:spcBef>
                <a:spcAft>
                  <a:spcPct val="35000"/>
                </a:spcAft>
              </a:pPr>
              <a:endParaRPr lang="it-IT" sz="1200" i="0" kern="1200" dirty="0">
                <a:latin typeface="Verdana" panose="020B0604030504040204" pitchFamily="34" charset="0"/>
                <a:ea typeface="Verdana" panose="020B0604030504040204" pitchFamily="34" charset="0"/>
                <a:cs typeface="Verdana" panose="020B0604030504040204" pitchFamily="34" charset="0"/>
              </a:endParaRPr>
            </a:p>
          </p:txBody>
        </p:sp>
      </p:grpSp>
      <p:grpSp>
        <p:nvGrpSpPr>
          <p:cNvPr id="102" name="Gruppo 101"/>
          <p:cNvGrpSpPr/>
          <p:nvPr/>
        </p:nvGrpSpPr>
        <p:grpSpPr>
          <a:xfrm>
            <a:off x="9979571" y="808995"/>
            <a:ext cx="2160000" cy="4810283"/>
            <a:chOff x="5292005" y="1"/>
            <a:chExt cx="3011518" cy="5345205"/>
          </a:xfrm>
          <a:solidFill>
            <a:schemeClr val="accent6"/>
          </a:solidFill>
        </p:grpSpPr>
        <p:sp>
          <p:nvSpPr>
            <p:cNvPr id="103" name="Rettangolo arrotondato 102"/>
            <p:cNvSpPr/>
            <p:nvPr/>
          </p:nvSpPr>
          <p:spPr>
            <a:xfrm>
              <a:off x="5292005" y="1"/>
              <a:ext cx="3011518" cy="5345205"/>
            </a:xfrm>
            <a:prstGeom prst="roundRect">
              <a:avLst>
                <a:gd name="adj" fmla="val 10000"/>
              </a:avLst>
            </a:prstGeom>
            <a:grpFill/>
          </p:spPr>
          <p:style>
            <a:lnRef idx="0">
              <a:schemeClr val="accent3">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txBody>
            <a:bodyPr/>
            <a:lstStyle/>
            <a:p>
              <a:endParaRPr lang="it-IT"/>
            </a:p>
          </p:txBody>
        </p:sp>
        <p:sp>
          <p:nvSpPr>
            <p:cNvPr id="104" name="Rettangolo 103"/>
            <p:cNvSpPr/>
            <p:nvPr/>
          </p:nvSpPr>
          <p:spPr>
            <a:xfrm>
              <a:off x="5292005" y="2"/>
              <a:ext cx="3011518" cy="3109063"/>
            </a:xfrm>
            <a:prstGeom prst="rect">
              <a:avLst/>
            </a:prstGeom>
            <a:no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0960" tIns="60960" rIns="60960" bIns="60960" numCol="1" spcCol="1270" anchor="t" anchorCtr="0">
              <a:noAutofit/>
            </a:bodyPr>
            <a:lstStyle/>
            <a:p>
              <a:pPr lvl="0" algn="ctr" defTabSz="711200">
                <a:lnSpc>
                  <a:spcPct val="90000"/>
                </a:lnSpc>
                <a:spcBef>
                  <a:spcPct val="0"/>
                </a:spcBef>
                <a:spcAft>
                  <a:spcPct val="35000"/>
                </a:spcAft>
              </a:pPr>
              <a:r>
                <a:rPr lang="it-IT" sz="1500" i="0" kern="1200" dirty="0">
                  <a:latin typeface="Verdana" panose="020B0604030504040204" pitchFamily="34" charset="0"/>
                  <a:ea typeface="Verdana" panose="020B0604030504040204" pitchFamily="34" charset="0"/>
                  <a:cs typeface="Verdana" panose="020B0604030504040204" pitchFamily="34" charset="0"/>
                </a:rPr>
                <a:t>Progetti per micro e piccole imprese operanti </a:t>
              </a:r>
              <a:r>
                <a:rPr lang="it-IT" sz="1500" dirty="0">
                  <a:latin typeface="Verdana" panose="020B0604030504040204" pitchFamily="34" charset="0"/>
                  <a:ea typeface="Verdana" panose="020B0604030504040204" pitchFamily="34" charset="0"/>
                  <a:cs typeface="Verdana" panose="020B0604030504040204" pitchFamily="34" charset="0"/>
                </a:rPr>
                <a:t>nel settore dell’agricoltura primaria</a:t>
              </a:r>
              <a:r>
                <a:rPr lang="it-IT" sz="1500" i="0" kern="1200" dirty="0">
                  <a:latin typeface="Verdana" panose="020B0604030504040204" pitchFamily="34" charset="0"/>
                  <a:ea typeface="Verdana" panose="020B0604030504040204" pitchFamily="34" charset="0"/>
                  <a:cs typeface="Verdana" panose="020B0604030504040204" pitchFamily="34" charset="0"/>
                </a:rPr>
                <a:t>:</a:t>
              </a:r>
            </a:p>
          </p:txBody>
        </p:sp>
      </p:grpSp>
      <p:grpSp>
        <p:nvGrpSpPr>
          <p:cNvPr id="105" name="Gruppo 104"/>
          <p:cNvGrpSpPr/>
          <p:nvPr/>
        </p:nvGrpSpPr>
        <p:grpSpPr>
          <a:xfrm>
            <a:off x="10112005" y="3729808"/>
            <a:ext cx="1895131" cy="1678587"/>
            <a:chOff x="5415187" y="2338517"/>
            <a:chExt cx="2867188" cy="1996037"/>
          </a:xfrm>
        </p:grpSpPr>
        <p:sp>
          <p:nvSpPr>
            <p:cNvPr id="106" name="Rettangolo arrotondato 105"/>
            <p:cNvSpPr/>
            <p:nvPr/>
          </p:nvSpPr>
          <p:spPr>
            <a:xfrm>
              <a:off x="5415187" y="2338517"/>
              <a:ext cx="2867188" cy="1926370"/>
            </a:xfrm>
            <a:prstGeom prst="roundRect">
              <a:avLst>
                <a:gd name="adj" fmla="val 10000"/>
              </a:avLst>
            </a:prstGeom>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nchor="ctr"/>
            <a:lstStyle/>
            <a:p>
              <a:pPr algn="ctr"/>
              <a:r>
                <a:rPr lang="it-IT" sz="1200" dirty="0">
                  <a:latin typeface="Verdana" panose="020B0604030504040204" pitchFamily="34" charset="0"/>
                  <a:ea typeface="Verdana" panose="020B0604030504040204" pitchFamily="34" charset="0"/>
                  <a:cs typeface="Verdana" panose="020B0604030504040204" pitchFamily="34" charset="0"/>
                </a:rPr>
                <a:t>Esclusi tutti i destinatari degli altri assi</a:t>
              </a:r>
            </a:p>
          </p:txBody>
        </p:sp>
        <p:sp>
          <p:nvSpPr>
            <p:cNvPr id="107" name="Rettangolo 106"/>
            <p:cNvSpPr/>
            <p:nvPr/>
          </p:nvSpPr>
          <p:spPr>
            <a:xfrm>
              <a:off x="5840061" y="2383459"/>
              <a:ext cx="2442314" cy="195109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it-IT" sz="1600" kern="1200" dirty="0">
                  <a:latin typeface="Verdana" panose="020B0604030504040204" pitchFamily="34" charset="0"/>
                  <a:ea typeface="Verdana" panose="020B0604030504040204" pitchFamily="34" charset="0"/>
                  <a:cs typeface="Verdana" panose="020B0604030504040204" pitchFamily="34" charset="0"/>
                </a:rPr>
                <a:t> </a:t>
              </a:r>
            </a:p>
          </p:txBody>
        </p:sp>
      </p:grpSp>
      <p:sp>
        <p:nvSpPr>
          <p:cNvPr id="109" name="Rettangolo 108"/>
          <p:cNvSpPr/>
          <p:nvPr/>
        </p:nvSpPr>
        <p:spPr>
          <a:xfrm>
            <a:off x="416678" y="3562535"/>
            <a:ext cx="1895131" cy="1754326"/>
          </a:xfrm>
          <a:prstGeom prst="rect">
            <a:avLst/>
          </a:prstGeom>
        </p:spPr>
        <p:txBody>
          <a:bodyPr wrap="square" anchor="ctr">
            <a:spAutoFit/>
          </a:bodyPr>
          <a:lstStyle/>
          <a:p>
            <a:pPr lvl="0" algn="ctr"/>
            <a:r>
              <a:rPr lang="it-IT" sz="1200" dirty="0">
                <a:latin typeface="Verdana" panose="020B0604030504040204" pitchFamily="34" charset="0"/>
                <a:ea typeface="Verdana" panose="020B0604030504040204" pitchFamily="34" charset="0"/>
                <a:cs typeface="Verdana" panose="020B0604030504040204" pitchFamily="34" charset="0"/>
              </a:rPr>
              <a:t>Escluse micro-piccole imprese della produzione primaria dei prodotti agricoli</a:t>
            </a:r>
          </a:p>
          <a:p>
            <a:pPr lvl="0" algn="ctr"/>
            <a:r>
              <a:rPr lang="it-IT" sz="1200" dirty="0">
                <a:latin typeface="Verdana" panose="020B0604030504040204" pitchFamily="34" charset="0"/>
                <a:ea typeface="Verdana" panose="020B0604030504040204" pitchFamily="34" charset="0"/>
                <a:cs typeface="Verdana" panose="020B0604030504040204" pitchFamily="34" charset="0"/>
              </a:rPr>
              <a:t>e dall’asse 1.2 i destinatari esclusivi dei progetti per specifici settori di attività</a:t>
            </a:r>
          </a:p>
        </p:txBody>
      </p:sp>
      <p:sp>
        <p:nvSpPr>
          <p:cNvPr id="111" name="Rettangolo 110"/>
          <p:cNvSpPr/>
          <p:nvPr/>
        </p:nvSpPr>
        <p:spPr>
          <a:xfrm>
            <a:off x="320812" y="2078671"/>
            <a:ext cx="2160000" cy="162000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it-IT" sz="1600" b="1" i="0" kern="1200" dirty="0">
                <a:latin typeface="Verdana" panose="020B0604030504040204" pitchFamily="34" charset="0"/>
                <a:ea typeface="Verdana" panose="020B0604030504040204" pitchFamily="34" charset="0"/>
                <a:cs typeface="Verdana" panose="020B0604030504040204" pitchFamily="34" charset="0"/>
              </a:rPr>
              <a:t>Tutte le imprese</a:t>
            </a:r>
            <a:endParaRPr lang="it-IT" sz="1600" b="1" kern="1200" dirty="0">
              <a:latin typeface="Verdana" panose="020B0604030504040204" pitchFamily="34" charset="0"/>
              <a:ea typeface="Verdana" panose="020B0604030504040204" pitchFamily="34" charset="0"/>
              <a:cs typeface="Verdana" panose="020B0604030504040204" pitchFamily="34" charset="0"/>
            </a:endParaRPr>
          </a:p>
        </p:txBody>
      </p:sp>
      <p:sp>
        <p:nvSpPr>
          <p:cNvPr id="112" name="Rettangolo 111"/>
          <p:cNvSpPr/>
          <p:nvPr/>
        </p:nvSpPr>
        <p:spPr>
          <a:xfrm>
            <a:off x="2620557" y="1926703"/>
            <a:ext cx="2160000" cy="162000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it-IT" sz="1600" b="1" i="0" kern="1200" dirty="0">
                <a:latin typeface="Verdana" panose="020B0604030504040204" pitchFamily="34" charset="0"/>
                <a:ea typeface="Verdana" panose="020B0604030504040204" pitchFamily="34" charset="0"/>
                <a:cs typeface="Verdana" panose="020B0604030504040204" pitchFamily="34" charset="0"/>
              </a:rPr>
              <a:t>Tutte le imprese</a:t>
            </a:r>
            <a:endParaRPr lang="it-IT" sz="1600" b="1" kern="1200" dirty="0">
              <a:latin typeface="Verdana" panose="020B0604030504040204" pitchFamily="34" charset="0"/>
              <a:ea typeface="Verdana" panose="020B0604030504040204" pitchFamily="34" charset="0"/>
              <a:cs typeface="Verdana" panose="020B0604030504040204" pitchFamily="34" charset="0"/>
            </a:endParaRPr>
          </a:p>
        </p:txBody>
      </p:sp>
      <p:sp>
        <p:nvSpPr>
          <p:cNvPr id="113" name="Rettangolo 112"/>
          <p:cNvSpPr/>
          <p:nvPr/>
        </p:nvSpPr>
        <p:spPr>
          <a:xfrm>
            <a:off x="4968263" y="1934171"/>
            <a:ext cx="2160000" cy="162000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0960" tIns="60960" rIns="60960" bIns="60960" numCol="1" spcCol="1270" anchor="ctr" anchorCtr="0">
            <a:noAutofit/>
          </a:bodyPr>
          <a:lstStyle/>
          <a:p>
            <a:pPr algn="ctr" defTabSz="711200">
              <a:lnSpc>
                <a:spcPct val="90000"/>
              </a:lnSpc>
              <a:spcBef>
                <a:spcPct val="0"/>
              </a:spcBef>
              <a:spcAft>
                <a:spcPct val="35000"/>
              </a:spcAft>
            </a:pPr>
            <a:r>
              <a:rPr lang="it-IT" sz="1600" b="1" dirty="0">
                <a:latin typeface="Verdana" panose="020B0604030504040204" pitchFamily="34" charset="0"/>
                <a:ea typeface="Verdana" panose="020B0604030504040204" pitchFamily="34" charset="0"/>
                <a:cs typeface="Verdana" panose="020B0604030504040204" pitchFamily="34" charset="0"/>
              </a:rPr>
              <a:t>Tutte le imprese</a:t>
            </a:r>
            <a:endParaRPr lang="it-IT" sz="1600" b="1" kern="1200" dirty="0">
              <a:latin typeface="Verdana" panose="020B0604030504040204" pitchFamily="34" charset="0"/>
              <a:ea typeface="Verdana" panose="020B0604030504040204" pitchFamily="34" charset="0"/>
              <a:cs typeface="Verdana" panose="020B0604030504040204" pitchFamily="34" charset="0"/>
            </a:endParaRPr>
          </a:p>
        </p:txBody>
      </p:sp>
      <p:sp>
        <p:nvSpPr>
          <p:cNvPr id="115" name="Rettangolo 114"/>
          <p:cNvSpPr/>
          <p:nvPr/>
        </p:nvSpPr>
        <p:spPr>
          <a:xfrm>
            <a:off x="10032000" y="2372913"/>
            <a:ext cx="2160000" cy="162000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0960" tIns="60960" rIns="60960" bIns="60960" numCol="1" spcCol="1270" anchor="ctr" anchorCtr="0">
            <a:noAutofit/>
          </a:bodyPr>
          <a:lstStyle/>
          <a:p>
            <a:pPr algn="ctr" defTabSz="711200">
              <a:lnSpc>
                <a:spcPct val="90000"/>
              </a:lnSpc>
              <a:spcBef>
                <a:spcPct val="0"/>
              </a:spcBef>
              <a:spcAft>
                <a:spcPct val="35000"/>
              </a:spcAft>
            </a:pPr>
            <a:r>
              <a:rPr lang="it-IT" sz="1400" b="1" dirty="0">
                <a:latin typeface="Verdana" panose="020B0604030504040204" pitchFamily="34" charset="0"/>
                <a:ea typeface="Verdana" panose="020B0604030504040204" pitchFamily="34" charset="0"/>
                <a:cs typeface="Verdana" panose="020B0604030504040204" pitchFamily="34" charset="0"/>
              </a:rPr>
              <a:t>micro e piccole imprese produzione primaria dei prodotti agricoli</a:t>
            </a:r>
            <a:endParaRPr lang="it-IT" sz="1400" b="1" kern="1200" dirty="0">
              <a:latin typeface="Verdana" panose="020B0604030504040204" pitchFamily="34" charset="0"/>
              <a:ea typeface="Verdana" panose="020B0604030504040204" pitchFamily="34" charset="0"/>
              <a:cs typeface="Verdana" panose="020B0604030504040204" pitchFamily="34" charset="0"/>
            </a:endParaRPr>
          </a:p>
        </p:txBody>
      </p:sp>
      <p:sp>
        <p:nvSpPr>
          <p:cNvPr id="2" name="CasellaDiTesto 1"/>
          <p:cNvSpPr txBox="1"/>
          <p:nvPr/>
        </p:nvSpPr>
        <p:spPr>
          <a:xfrm>
            <a:off x="883771" y="5504842"/>
            <a:ext cx="1168621" cy="646331"/>
          </a:xfrm>
          <a:prstGeom prst="rect">
            <a:avLst/>
          </a:prstGeom>
          <a:noFill/>
        </p:spPr>
        <p:txBody>
          <a:bodyPr wrap="square" rtlCol="0">
            <a:spAutoFit/>
          </a:bodyPr>
          <a:lstStyle/>
          <a:p>
            <a:pPr algn="ctr"/>
            <a:r>
              <a:rPr lang="it-IT" b="1" dirty="0">
                <a:effectLst>
                  <a:outerShdw blurRad="38100" dist="38100" dir="2700000" algn="tl">
                    <a:srgbClr val="000000">
                      <a:alpha val="43137"/>
                    </a:srgbClr>
                  </a:outerShdw>
                </a:effectLst>
              </a:rPr>
              <a:t>Asse 1</a:t>
            </a:r>
          </a:p>
          <a:p>
            <a:pPr algn="ctr"/>
            <a:r>
              <a:rPr lang="it-IT" b="1" dirty="0">
                <a:effectLst>
                  <a:outerShdw blurRad="38100" dist="38100" dir="2700000" algn="tl">
                    <a:srgbClr val="000000">
                      <a:alpha val="43137"/>
                    </a:srgbClr>
                  </a:outerShdw>
                </a:effectLst>
              </a:rPr>
              <a:t>(1.1   1.2)</a:t>
            </a:r>
          </a:p>
        </p:txBody>
      </p:sp>
      <p:sp>
        <p:nvSpPr>
          <p:cNvPr id="44" name="CasellaDiTesto 43"/>
          <p:cNvSpPr txBox="1"/>
          <p:nvPr/>
        </p:nvSpPr>
        <p:spPr>
          <a:xfrm>
            <a:off x="3144863" y="5554473"/>
            <a:ext cx="1168621" cy="369332"/>
          </a:xfrm>
          <a:prstGeom prst="rect">
            <a:avLst/>
          </a:prstGeom>
          <a:noFill/>
        </p:spPr>
        <p:txBody>
          <a:bodyPr wrap="square" rtlCol="0">
            <a:spAutoFit/>
          </a:bodyPr>
          <a:lstStyle/>
          <a:p>
            <a:pPr algn="ctr"/>
            <a:r>
              <a:rPr lang="it-IT" b="1" dirty="0">
                <a:effectLst>
                  <a:outerShdw blurRad="38100" dist="38100" dir="2700000" algn="tl">
                    <a:srgbClr val="000000">
                      <a:alpha val="43137"/>
                    </a:srgbClr>
                  </a:outerShdw>
                </a:effectLst>
              </a:rPr>
              <a:t>Asse 2</a:t>
            </a:r>
          </a:p>
        </p:txBody>
      </p:sp>
      <p:sp>
        <p:nvSpPr>
          <p:cNvPr id="45" name="CasellaDiTesto 44"/>
          <p:cNvSpPr txBox="1"/>
          <p:nvPr/>
        </p:nvSpPr>
        <p:spPr>
          <a:xfrm>
            <a:off x="5344961" y="5566530"/>
            <a:ext cx="1168621" cy="369332"/>
          </a:xfrm>
          <a:prstGeom prst="rect">
            <a:avLst/>
          </a:prstGeom>
          <a:noFill/>
        </p:spPr>
        <p:txBody>
          <a:bodyPr wrap="square" rtlCol="0">
            <a:spAutoFit/>
          </a:bodyPr>
          <a:lstStyle/>
          <a:p>
            <a:pPr algn="ctr"/>
            <a:r>
              <a:rPr lang="it-IT" b="1" dirty="0">
                <a:effectLst>
                  <a:outerShdw blurRad="38100" dist="38100" dir="2700000" algn="tl">
                    <a:srgbClr val="000000">
                      <a:alpha val="43137"/>
                    </a:srgbClr>
                  </a:outerShdw>
                </a:effectLst>
              </a:rPr>
              <a:t>Asse 3</a:t>
            </a:r>
          </a:p>
        </p:txBody>
      </p:sp>
      <p:sp>
        <p:nvSpPr>
          <p:cNvPr id="46" name="CasellaDiTesto 45"/>
          <p:cNvSpPr txBox="1"/>
          <p:nvPr/>
        </p:nvSpPr>
        <p:spPr>
          <a:xfrm>
            <a:off x="7678381" y="5588056"/>
            <a:ext cx="1168621" cy="369332"/>
          </a:xfrm>
          <a:prstGeom prst="rect">
            <a:avLst/>
          </a:prstGeom>
          <a:noFill/>
        </p:spPr>
        <p:txBody>
          <a:bodyPr wrap="square" rtlCol="0">
            <a:spAutoFit/>
          </a:bodyPr>
          <a:lstStyle/>
          <a:p>
            <a:pPr algn="ctr"/>
            <a:r>
              <a:rPr lang="it-IT" b="1" dirty="0">
                <a:effectLst>
                  <a:outerShdw blurRad="38100" dist="38100" dir="2700000" algn="tl">
                    <a:srgbClr val="000000">
                      <a:alpha val="43137"/>
                    </a:srgbClr>
                  </a:outerShdw>
                </a:effectLst>
              </a:rPr>
              <a:t>Asse 4</a:t>
            </a:r>
          </a:p>
        </p:txBody>
      </p:sp>
      <p:sp>
        <p:nvSpPr>
          <p:cNvPr id="47" name="CasellaDiTesto 46"/>
          <p:cNvSpPr txBox="1"/>
          <p:nvPr/>
        </p:nvSpPr>
        <p:spPr>
          <a:xfrm>
            <a:off x="10475259" y="5600640"/>
            <a:ext cx="1168621" cy="646331"/>
          </a:xfrm>
          <a:prstGeom prst="rect">
            <a:avLst/>
          </a:prstGeom>
          <a:noFill/>
        </p:spPr>
        <p:txBody>
          <a:bodyPr wrap="square" rtlCol="0">
            <a:spAutoFit/>
          </a:bodyPr>
          <a:lstStyle/>
          <a:p>
            <a:pPr algn="ctr"/>
            <a:r>
              <a:rPr lang="it-IT" b="1" dirty="0">
                <a:effectLst>
                  <a:outerShdw blurRad="38100" dist="38100" dir="2700000" algn="tl">
                    <a:srgbClr val="000000">
                      <a:alpha val="43137"/>
                    </a:srgbClr>
                  </a:outerShdw>
                </a:effectLst>
              </a:rPr>
              <a:t>Asse 5</a:t>
            </a:r>
          </a:p>
          <a:p>
            <a:pPr algn="ctr"/>
            <a:r>
              <a:rPr lang="it-IT" b="1" dirty="0">
                <a:effectLst>
                  <a:outerShdw blurRad="38100" dist="38100" dir="2700000" algn="tl">
                    <a:srgbClr val="000000">
                      <a:alpha val="43137"/>
                    </a:srgbClr>
                  </a:outerShdw>
                </a:effectLst>
              </a:rPr>
              <a:t>(5.1   5.2)</a:t>
            </a:r>
          </a:p>
        </p:txBody>
      </p:sp>
      <p:sp>
        <p:nvSpPr>
          <p:cNvPr id="48" name="Titolo 1"/>
          <p:cNvSpPr>
            <a:spLocks noGrp="1"/>
          </p:cNvSpPr>
          <p:nvPr>
            <p:ph type="title"/>
          </p:nvPr>
        </p:nvSpPr>
        <p:spPr>
          <a:xfrm>
            <a:off x="206863" y="45200"/>
            <a:ext cx="11261294" cy="694416"/>
          </a:xfrm>
        </p:spPr>
        <p:txBody>
          <a:bodyPr>
            <a:noAutofit/>
          </a:bodyPr>
          <a:lstStyle/>
          <a:p>
            <a:r>
              <a:rPr lang="it-IT" sz="3600" dirty="0"/>
              <a:t>Avviso pubblico ISI 2023</a:t>
            </a:r>
            <a:br>
              <a:rPr lang="it-IT" sz="1400" dirty="0"/>
            </a:br>
            <a:r>
              <a:rPr lang="it-IT" sz="1400" dirty="0"/>
              <a:t>Impianto - destinatari</a:t>
            </a:r>
          </a:p>
        </p:txBody>
      </p:sp>
      <p:sp>
        <p:nvSpPr>
          <p:cNvPr id="6" name="CasellaDiTesto 5">
            <a:extLst>
              <a:ext uri="{FF2B5EF4-FFF2-40B4-BE49-F238E27FC236}">
                <a16:creationId xmlns:a16="http://schemas.microsoft.com/office/drawing/2014/main" id="{CE03858E-FAD9-468A-7817-EE4BF947D0B0}"/>
              </a:ext>
            </a:extLst>
          </p:cNvPr>
          <p:cNvSpPr txBox="1"/>
          <p:nvPr/>
        </p:nvSpPr>
        <p:spPr>
          <a:xfrm>
            <a:off x="364931" y="2993891"/>
            <a:ext cx="1985779" cy="523220"/>
          </a:xfrm>
          <a:prstGeom prst="rect">
            <a:avLst/>
          </a:prstGeom>
          <a:noFill/>
        </p:spPr>
        <p:txBody>
          <a:bodyPr wrap="square">
            <a:spAutoFit/>
          </a:bodyPr>
          <a:lstStyle/>
          <a:p>
            <a:pPr algn="ctr"/>
            <a:r>
              <a:rPr lang="it-IT" sz="1400" b="1" i="0" kern="1200" dirty="0">
                <a:latin typeface="Verdana" panose="020B0604030504040204" pitchFamily="34" charset="0"/>
                <a:ea typeface="Verdana" panose="020B0604030504040204" pitchFamily="34" charset="0"/>
                <a:cs typeface="Verdana" panose="020B0604030504040204" pitchFamily="34" charset="0"/>
              </a:rPr>
              <a:t>e Enti del terzo settore</a:t>
            </a:r>
            <a:endParaRPr lang="it-IT" sz="1400" dirty="0"/>
          </a:p>
        </p:txBody>
      </p:sp>
      <p:pic>
        <p:nvPicPr>
          <p:cNvPr id="7" name="Immagine 6">
            <a:extLst>
              <a:ext uri="{FF2B5EF4-FFF2-40B4-BE49-F238E27FC236}">
                <a16:creationId xmlns:a16="http://schemas.microsoft.com/office/drawing/2014/main" id="{D4973423-3FAE-1486-7F3C-06768CA4FA5D}"/>
              </a:ext>
            </a:extLst>
          </p:cNvPr>
          <p:cNvPicPr>
            <a:picLocks noChangeAspect="1"/>
          </p:cNvPicPr>
          <p:nvPr/>
        </p:nvPicPr>
        <p:blipFill>
          <a:blip r:embed="rId2"/>
          <a:stretch>
            <a:fillRect/>
          </a:stretch>
        </p:blipFill>
        <p:spPr>
          <a:xfrm>
            <a:off x="7325065" y="2963273"/>
            <a:ext cx="2470542" cy="1462343"/>
          </a:xfrm>
          <a:prstGeom prst="rect">
            <a:avLst/>
          </a:prstGeom>
        </p:spPr>
      </p:pic>
      <p:sp>
        <p:nvSpPr>
          <p:cNvPr id="8" name="CasellaDiTesto 7">
            <a:extLst>
              <a:ext uri="{FF2B5EF4-FFF2-40B4-BE49-F238E27FC236}">
                <a16:creationId xmlns:a16="http://schemas.microsoft.com/office/drawing/2014/main" id="{4CDBBF7C-F2B2-9014-5F7C-54C769A1FABF}"/>
              </a:ext>
            </a:extLst>
          </p:cNvPr>
          <p:cNvSpPr txBox="1"/>
          <p:nvPr/>
        </p:nvSpPr>
        <p:spPr>
          <a:xfrm>
            <a:off x="546705" y="2176147"/>
            <a:ext cx="1672061" cy="584775"/>
          </a:xfrm>
          <a:prstGeom prst="rect">
            <a:avLst/>
          </a:prstGeom>
          <a:noFill/>
        </p:spPr>
        <p:txBody>
          <a:bodyPr wrap="none" rtlCol="0">
            <a:spAutoFit/>
          </a:bodyPr>
          <a:lstStyle/>
          <a:p>
            <a:r>
              <a:rPr lang="it-IT" sz="1600" b="1" dirty="0"/>
              <a:t>Budget Regionale</a:t>
            </a:r>
          </a:p>
          <a:p>
            <a:r>
              <a:rPr lang="it-IT" sz="1600" b="1" dirty="0"/>
              <a:t>    € 5.294.822</a:t>
            </a:r>
          </a:p>
        </p:txBody>
      </p:sp>
      <p:sp>
        <p:nvSpPr>
          <p:cNvPr id="9" name="CasellaDiTesto 8">
            <a:extLst>
              <a:ext uri="{FF2B5EF4-FFF2-40B4-BE49-F238E27FC236}">
                <a16:creationId xmlns:a16="http://schemas.microsoft.com/office/drawing/2014/main" id="{3E9B825B-99E2-3D93-93B7-236DD1C78F04}"/>
              </a:ext>
            </a:extLst>
          </p:cNvPr>
          <p:cNvSpPr txBox="1"/>
          <p:nvPr/>
        </p:nvSpPr>
        <p:spPr>
          <a:xfrm>
            <a:off x="2913038" y="2024845"/>
            <a:ext cx="1672061" cy="584775"/>
          </a:xfrm>
          <a:prstGeom prst="rect">
            <a:avLst/>
          </a:prstGeom>
          <a:noFill/>
        </p:spPr>
        <p:txBody>
          <a:bodyPr wrap="none" rtlCol="0">
            <a:spAutoFit/>
          </a:bodyPr>
          <a:lstStyle/>
          <a:p>
            <a:r>
              <a:rPr lang="it-IT" sz="1600" b="1" dirty="0"/>
              <a:t>Budget Regionale</a:t>
            </a:r>
          </a:p>
          <a:p>
            <a:r>
              <a:rPr lang="it-IT" sz="1600" b="1" dirty="0"/>
              <a:t>   € </a:t>
            </a:r>
            <a:r>
              <a:rPr lang="it-IT" sz="1600" b="1" dirty="0">
                <a:ea typeface="Verdana" panose="020B0604030504040204" pitchFamily="34" charset="0"/>
                <a:cs typeface="Verdana" panose="020B0604030504040204" pitchFamily="34" charset="0"/>
              </a:rPr>
              <a:t>11.557.437</a:t>
            </a:r>
            <a:endParaRPr lang="it-IT" sz="1600" b="1" dirty="0"/>
          </a:p>
        </p:txBody>
      </p:sp>
      <p:sp>
        <p:nvSpPr>
          <p:cNvPr id="10" name="CasellaDiTesto 9">
            <a:extLst>
              <a:ext uri="{FF2B5EF4-FFF2-40B4-BE49-F238E27FC236}">
                <a16:creationId xmlns:a16="http://schemas.microsoft.com/office/drawing/2014/main" id="{2D9436F5-3042-A2E7-98BE-AE9BFCC7193B}"/>
              </a:ext>
            </a:extLst>
          </p:cNvPr>
          <p:cNvSpPr txBox="1"/>
          <p:nvPr/>
        </p:nvSpPr>
        <p:spPr>
          <a:xfrm>
            <a:off x="5158440" y="1872207"/>
            <a:ext cx="1672061" cy="584775"/>
          </a:xfrm>
          <a:prstGeom prst="rect">
            <a:avLst/>
          </a:prstGeom>
          <a:noFill/>
        </p:spPr>
        <p:txBody>
          <a:bodyPr wrap="none" rtlCol="0">
            <a:spAutoFit/>
          </a:bodyPr>
          <a:lstStyle/>
          <a:p>
            <a:r>
              <a:rPr lang="it-IT" sz="1600" b="1" dirty="0"/>
              <a:t>Budget Regionale</a:t>
            </a:r>
          </a:p>
          <a:p>
            <a:r>
              <a:rPr lang="it-IT" sz="1600" b="1" dirty="0"/>
              <a:t>    € </a:t>
            </a:r>
            <a:r>
              <a:rPr lang="it-IT" sz="1600" b="1" dirty="0">
                <a:ea typeface="Verdana" panose="020B0604030504040204" pitchFamily="34" charset="0"/>
                <a:cs typeface="Verdana" panose="020B0604030504040204" pitchFamily="34" charset="0"/>
              </a:rPr>
              <a:t>11.557.437</a:t>
            </a:r>
            <a:endParaRPr lang="it-IT" sz="1600" b="1" dirty="0"/>
          </a:p>
        </p:txBody>
      </p:sp>
      <p:sp>
        <p:nvSpPr>
          <p:cNvPr id="11" name="CasellaDiTesto 10">
            <a:extLst>
              <a:ext uri="{FF2B5EF4-FFF2-40B4-BE49-F238E27FC236}">
                <a16:creationId xmlns:a16="http://schemas.microsoft.com/office/drawing/2014/main" id="{5DA366B3-90D6-2842-4A2B-E68EFAE34AAF}"/>
              </a:ext>
            </a:extLst>
          </p:cNvPr>
          <p:cNvSpPr txBox="1"/>
          <p:nvPr/>
        </p:nvSpPr>
        <p:spPr>
          <a:xfrm>
            <a:off x="7638921" y="2049747"/>
            <a:ext cx="1672061" cy="584775"/>
          </a:xfrm>
          <a:prstGeom prst="rect">
            <a:avLst/>
          </a:prstGeom>
          <a:noFill/>
        </p:spPr>
        <p:txBody>
          <a:bodyPr wrap="none" rtlCol="0">
            <a:spAutoFit/>
          </a:bodyPr>
          <a:lstStyle/>
          <a:p>
            <a:r>
              <a:rPr lang="it-IT" sz="1600" b="1" dirty="0"/>
              <a:t>Budget Regionale</a:t>
            </a:r>
          </a:p>
          <a:p>
            <a:r>
              <a:rPr lang="it-IT" sz="1600" b="1" dirty="0"/>
              <a:t>    € </a:t>
            </a:r>
            <a:r>
              <a:rPr lang="it-IT" sz="1600" b="1" dirty="0">
                <a:ea typeface="Verdana" panose="020B0604030504040204" pitchFamily="34" charset="0"/>
                <a:cs typeface="Verdana" panose="020B0604030504040204" pitchFamily="34" charset="0"/>
              </a:rPr>
              <a:t>19.631.380</a:t>
            </a:r>
            <a:endParaRPr lang="it-IT" sz="1600" b="1" dirty="0"/>
          </a:p>
        </p:txBody>
      </p:sp>
      <p:sp>
        <p:nvSpPr>
          <p:cNvPr id="18" name="CasellaDiTesto 17">
            <a:extLst>
              <a:ext uri="{FF2B5EF4-FFF2-40B4-BE49-F238E27FC236}">
                <a16:creationId xmlns:a16="http://schemas.microsoft.com/office/drawing/2014/main" id="{C70DDE05-8756-CDAC-D91B-426FD1189495}"/>
              </a:ext>
            </a:extLst>
          </p:cNvPr>
          <p:cNvSpPr txBox="1"/>
          <p:nvPr/>
        </p:nvSpPr>
        <p:spPr>
          <a:xfrm>
            <a:off x="10185047" y="2078671"/>
            <a:ext cx="1672061" cy="584775"/>
          </a:xfrm>
          <a:prstGeom prst="rect">
            <a:avLst/>
          </a:prstGeom>
          <a:noFill/>
        </p:spPr>
        <p:txBody>
          <a:bodyPr wrap="none" rtlCol="0">
            <a:spAutoFit/>
          </a:bodyPr>
          <a:lstStyle/>
          <a:p>
            <a:r>
              <a:rPr lang="it-IT" sz="1600" b="1" dirty="0"/>
              <a:t>Budget Regionale</a:t>
            </a:r>
          </a:p>
          <a:p>
            <a:r>
              <a:rPr lang="it-IT" sz="1600" b="1"/>
              <a:t>     € </a:t>
            </a:r>
            <a:r>
              <a:rPr lang="it-IT" sz="1600" b="1" dirty="0">
                <a:ea typeface="Verdana" panose="020B0604030504040204" pitchFamily="34" charset="0"/>
                <a:cs typeface="Verdana" panose="020B0604030504040204" pitchFamily="34" charset="0"/>
              </a:rPr>
              <a:t>5.167.612</a:t>
            </a:r>
            <a:endParaRPr lang="it-IT" sz="1600" b="1" dirty="0"/>
          </a:p>
        </p:txBody>
      </p:sp>
    </p:spTree>
    <p:extLst>
      <p:ext uri="{BB962C8B-B14F-4D97-AF65-F5344CB8AC3E}">
        <p14:creationId xmlns:p14="http://schemas.microsoft.com/office/powerpoint/2010/main" val="1500217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AC368751-3735-684B-3F2C-F0A7C7379407}"/>
              </a:ext>
            </a:extLst>
          </p:cNvPr>
          <p:cNvPicPr>
            <a:picLocks noChangeAspect="1"/>
          </p:cNvPicPr>
          <p:nvPr/>
        </p:nvPicPr>
        <p:blipFill rotWithShape="1">
          <a:blip r:embed="rId2"/>
          <a:srcRect t="10606"/>
          <a:stretch/>
        </p:blipFill>
        <p:spPr>
          <a:xfrm>
            <a:off x="251457" y="1064472"/>
            <a:ext cx="8892543" cy="4455297"/>
          </a:xfrm>
          <a:prstGeom prst="rect">
            <a:avLst/>
          </a:prstGeom>
        </p:spPr>
      </p:pic>
      <p:sp>
        <p:nvSpPr>
          <p:cNvPr id="3" name="CasellaDiTesto 2">
            <a:extLst>
              <a:ext uri="{FF2B5EF4-FFF2-40B4-BE49-F238E27FC236}">
                <a16:creationId xmlns:a16="http://schemas.microsoft.com/office/drawing/2014/main" id="{045BA653-CEEE-0A87-5A7E-BA1E04E83E3C}"/>
              </a:ext>
            </a:extLst>
          </p:cNvPr>
          <p:cNvSpPr txBox="1"/>
          <p:nvPr/>
        </p:nvSpPr>
        <p:spPr>
          <a:xfrm>
            <a:off x="165463" y="5703191"/>
            <a:ext cx="10726648" cy="369332"/>
          </a:xfrm>
          <a:prstGeom prst="rect">
            <a:avLst/>
          </a:prstGeom>
          <a:noFill/>
        </p:spPr>
        <p:txBody>
          <a:bodyPr wrap="square">
            <a:spAutoFit/>
          </a:bodyPr>
          <a:lstStyle/>
          <a:p>
            <a:pPr algn="just"/>
            <a:r>
              <a:rPr lang="it-IT" sz="1800" b="1" dirty="0">
                <a:latin typeface="Verdana" panose="020B0604030504040204" pitchFamily="34" charset="0"/>
                <a:ea typeface="Verdana" panose="020B0604030504040204" pitchFamily="34" charset="0"/>
              </a:rPr>
              <a:t>ASSE 1</a:t>
            </a:r>
            <a:r>
              <a:rPr lang="it-IT" sz="1800" dirty="0">
                <a:latin typeface="Verdana" panose="020B0604030504040204" pitchFamily="34" charset="0"/>
                <a:ea typeface="Verdana" panose="020B0604030504040204" pitchFamily="34" charset="0"/>
              </a:rPr>
              <a:t> – </a:t>
            </a:r>
            <a:r>
              <a:rPr lang="it-IT" sz="1600" dirty="0">
                <a:latin typeface="Verdana" panose="020B0604030504040204" pitchFamily="34" charset="0"/>
                <a:ea typeface="Verdana" panose="020B0604030504040204" pitchFamily="34" charset="0"/>
              </a:rPr>
              <a:t>Generalista. Incentivi per il sostegno di progetti per la prevenzione del rischio </a:t>
            </a:r>
            <a:r>
              <a:rPr lang="it-IT" sz="1600" dirty="0" err="1">
                <a:latin typeface="Verdana" panose="020B0604030504040204" pitchFamily="34" charset="0"/>
                <a:ea typeface="Verdana" panose="020B0604030504040204" pitchFamily="34" charset="0"/>
              </a:rPr>
              <a:t>tecnopatico</a:t>
            </a:r>
            <a:r>
              <a:rPr lang="it-IT" sz="1600" dirty="0">
                <a:latin typeface="Verdana" panose="020B0604030504040204" pitchFamily="34" charset="0"/>
                <a:ea typeface="Verdana" panose="020B0604030504040204" pitchFamily="34" charset="0"/>
              </a:rPr>
              <a:t>.</a:t>
            </a:r>
            <a:endParaRPr lang="it-IT" sz="1800" dirty="0">
              <a:latin typeface="Verdana" panose="020B0604030504040204" pitchFamily="34" charset="0"/>
              <a:ea typeface="Verdana" panose="020B0604030504040204" pitchFamily="34" charset="0"/>
            </a:endParaRPr>
          </a:p>
        </p:txBody>
      </p:sp>
      <p:pic>
        <p:nvPicPr>
          <p:cNvPr id="6" name="Immagine 5">
            <a:extLst>
              <a:ext uri="{FF2B5EF4-FFF2-40B4-BE49-F238E27FC236}">
                <a16:creationId xmlns:a16="http://schemas.microsoft.com/office/drawing/2014/main" id="{8101330C-BE0B-92EB-BDD7-E508DA550ED0}"/>
              </a:ext>
            </a:extLst>
          </p:cNvPr>
          <p:cNvPicPr>
            <a:picLocks noChangeAspect="1"/>
          </p:cNvPicPr>
          <p:nvPr/>
        </p:nvPicPr>
        <p:blipFill>
          <a:blip r:embed="rId3"/>
          <a:stretch>
            <a:fillRect/>
          </a:stretch>
        </p:blipFill>
        <p:spPr>
          <a:xfrm>
            <a:off x="251457" y="150404"/>
            <a:ext cx="9911295" cy="533474"/>
          </a:xfrm>
          <a:prstGeom prst="rect">
            <a:avLst/>
          </a:prstGeom>
        </p:spPr>
      </p:pic>
      <p:sp>
        <p:nvSpPr>
          <p:cNvPr id="5" name="CasellaDiTesto 4">
            <a:extLst>
              <a:ext uri="{FF2B5EF4-FFF2-40B4-BE49-F238E27FC236}">
                <a16:creationId xmlns:a16="http://schemas.microsoft.com/office/drawing/2014/main" id="{32E6ADF9-9656-B5CF-A92B-38E7F7E34E2D}"/>
              </a:ext>
            </a:extLst>
          </p:cNvPr>
          <p:cNvSpPr txBox="1"/>
          <p:nvPr/>
        </p:nvSpPr>
        <p:spPr>
          <a:xfrm>
            <a:off x="9300754" y="1036320"/>
            <a:ext cx="2786743" cy="4495461"/>
          </a:xfrm>
          <a:prstGeom prst="rect">
            <a:avLst/>
          </a:prstGeom>
          <a:noFill/>
        </p:spPr>
        <p:txBody>
          <a:bodyPr wrap="square">
            <a:spAutoFit/>
          </a:bodyPr>
          <a:lstStyle/>
          <a:p>
            <a:pPr algn="just">
              <a:lnSpc>
                <a:spcPct val="115000"/>
              </a:lnSpc>
              <a:spcAft>
                <a:spcPts val="600"/>
              </a:spcAft>
            </a:pPr>
            <a:r>
              <a:rPr lang="it-IT"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F</a:t>
            </a:r>
            <a:r>
              <a:rPr lang="it-IT"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inanziamento a fondo perduto nella misura del 65% dell’importo delle spese ritenute ammissibili con i seguenti limiti:</a:t>
            </a:r>
          </a:p>
          <a:p>
            <a:pPr algn="just">
              <a:lnSpc>
                <a:spcPct val="115000"/>
              </a:lnSpc>
              <a:spcAft>
                <a:spcPts val="600"/>
              </a:spcAft>
            </a:pPr>
            <a:r>
              <a:rPr lang="it-IT" sz="1600" dirty="0">
                <a:effectLst/>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15000"/>
              </a:lnSpc>
              <a:spcAft>
                <a:spcPts val="600"/>
              </a:spcAft>
            </a:pPr>
            <a:r>
              <a:rPr lang="it-IT" sz="1600" dirty="0">
                <a:effectLst/>
                <a:latin typeface="Times New Roman" panose="02020603050405020304" pitchFamily="18" charset="0"/>
                <a:ea typeface="Calibri" panose="020F0502020204030204" pitchFamily="34" charset="0"/>
                <a:cs typeface="Times New Roman" panose="02020603050405020304" pitchFamily="18" charset="0"/>
              </a:rPr>
              <a:t>Minimo       € 5.000 </a:t>
            </a:r>
          </a:p>
          <a:p>
            <a:pPr algn="just">
              <a:lnSpc>
                <a:spcPct val="115000"/>
              </a:lnSpc>
              <a:spcAft>
                <a:spcPts val="600"/>
              </a:spcAft>
            </a:pPr>
            <a:r>
              <a:rPr lang="it-IT" sz="1600" dirty="0">
                <a:effectLst/>
                <a:latin typeface="Times New Roman" panose="02020603050405020304" pitchFamily="18" charset="0"/>
                <a:ea typeface="Calibri" panose="020F0502020204030204" pitchFamily="34" charset="0"/>
                <a:cs typeface="Times New Roman" panose="02020603050405020304" pitchFamily="18" charset="0"/>
              </a:rPr>
              <a:t>Massimo  € 130.000</a:t>
            </a:r>
          </a:p>
          <a:p>
            <a:pPr algn="just">
              <a:lnSpc>
                <a:spcPct val="115000"/>
              </a:lnSpc>
              <a:spcAft>
                <a:spcPts val="600"/>
              </a:spcAft>
            </a:pPr>
            <a:endParaRPr lang="it-IT" sz="16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600"/>
              </a:spcAft>
            </a:pPr>
            <a:endParaRPr lang="it-IT" sz="1600" dirty="0">
              <a:latin typeface="Times New Roman" panose="02020603050405020304" pitchFamily="18" charset="0"/>
              <a:ea typeface="MS Mincho" panose="02020609040205080304" pitchFamily="49" charset="-128"/>
              <a:cs typeface="Times New Roman" panose="02020603050405020304" pitchFamily="18" charset="0"/>
            </a:endParaRPr>
          </a:p>
          <a:p>
            <a:pPr algn="just">
              <a:lnSpc>
                <a:spcPct val="115000"/>
              </a:lnSpc>
              <a:spcAft>
                <a:spcPts val="600"/>
              </a:spcAft>
            </a:pPr>
            <a:r>
              <a:rPr lang="it-IT" sz="1600" dirty="0">
                <a:effectLst/>
                <a:latin typeface="Times New Roman" panose="02020603050405020304" pitchFamily="18" charset="0"/>
                <a:ea typeface="MS Mincho" panose="02020609040205080304" pitchFamily="49" charset="-128"/>
                <a:cs typeface="Times New Roman" panose="02020603050405020304" pitchFamily="18" charset="0"/>
              </a:rPr>
              <a:t>Sono ammesse tutte le imprese ad eccezione delle micro e piccole imprese agricole destinatarie dell’asse 5.</a:t>
            </a:r>
          </a:p>
        </p:txBody>
      </p:sp>
      <p:sp>
        <p:nvSpPr>
          <p:cNvPr id="7" name="Rettangolo 6">
            <a:extLst>
              <a:ext uri="{FF2B5EF4-FFF2-40B4-BE49-F238E27FC236}">
                <a16:creationId xmlns:a16="http://schemas.microsoft.com/office/drawing/2014/main" id="{80437FBA-2F83-3DDC-11B5-E56E88C843A8}"/>
              </a:ext>
            </a:extLst>
          </p:cNvPr>
          <p:cNvSpPr/>
          <p:nvPr/>
        </p:nvSpPr>
        <p:spPr>
          <a:xfrm>
            <a:off x="9299576" y="3965490"/>
            <a:ext cx="1394549" cy="400110"/>
          </a:xfrm>
          <a:prstGeom prst="rect">
            <a:avLst/>
          </a:prstGeom>
          <a:noFill/>
        </p:spPr>
        <p:txBody>
          <a:bodyPr wrap="none" lIns="91440" tIns="45720" rIns="91440" bIns="45720">
            <a:spAutoFit/>
          </a:bodyPr>
          <a:lstStyle/>
          <a:p>
            <a:pPr algn="ctr"/>
            <a:r>
              <a:rPr lang="it-IT" sz="2000" b="0" cap="none" spc="0" dirty="0">
                <a:ln w="0"/>
                <a:solidFill>
                  <a:schemeClr val="accent1"/>
                </a:solidFill>
                <a:effectLst>
                  <a:outerShdw blurRad="38100" dist="25400" dir="5400000" algn="ctr" rotWithShape="0">
                    <a:srgbClr val="6E747A">
                      <a:alpha val="43000"/>
                    </a:srgbClr>
                  </a:outerShdw>
                </a:effectLst>
              </a:rPr>
              <a:t>Destinatari:</a:t>
            </a:r>
          </a:p>
        </p:txBody>
      </p:sp>
      <p:sp>
        <p:nvSpPr>
          <p:cNvPr id="2" name="Rettangolo 1">
            <a:extLst>
              <a:ext uri="{FF2B5EF4-FFF2-40B4-BE49-F238E27FC236}">
                <a16:creationId xmlns:a16="http://schemas.microsoft.com/office/drawing/2014/main" id="{521E1D36-BDBA-0D6D-1AF2-0D4A08A1E2DF}"/>
              </a:ext>
            </a:extLst>
          </p:cNvPr>
          <p:cNvSpPr/>
          <p:nvPr/>
        </p:nvSpPr>
        <p:spPr>
          <a:xfrm>
            <a:off x="10063796" y="167602"/>
            <a:ext cx="2178693" cy="461665"/>
          </a:xfrm>
          <a:prstGeom prst="rect">
            <a:avLst/>
          </a:prstGeom>
        </p:spPr>
        <p:txBody>
          <a:bodyPr wrap="square">
            <a:spAutoFit/>
          </a:bodyPr>
          <a:lstStyle/>
          <a:p>
            <a:pPr algn="ctr">
              <a:spcAft>
                <a:spcPts val="0"/>
              </a:spcAft>
            </a:pPr>
            <a:r>
              <a:rPr lang="it-IT" sz="1100" b="1" dirty="0">
                <a:solidFill>
                  <a:srgbClr val="C00000"/>
                </a:solidFill>
                <a:latin typeface="Verdana" panose="020B0604030504040204" pitchFamily="34" charset="0"/>
                <a:ea typeface="Verdana" panose="020B0604030504040204" pitchFamily="34" charset="0"/>
                <a:cs typeface="Verdana" panose="020B0604030504040204" pitchFamily="34" charset="0"/>
              </a:rPr>
              <a:t>Stanziamento Regionale</a:t>
            </a:r>
          </a:p>
          <a:p>
            <a:pPr algn="ctr">
              <a:spcAft>
                <a:spcPts val="0"/>
              </a:spcAft>
            </a:pPr>
            <a:r>
              <a:rPr lang="it-IT" sz="1300" b="1" dirty="0">
                <a:solidFill>
                  <a:srgbClr val="C00000"/>
                </a:solidFill>
                <a:latin typeface="Verdana" panose="020B0604030504040204" pitchFamily="34" charset="0"/>
                <a:ea typeface="Verdana" panose="020B0604030504040204" pitchFamily="34" charset="0"/>
                <a:cs typeface="Verdana" panose="020B0604030504040204" pitchFamily="34" charset="0"/>
              </a:rPr>
              <a:t>Euro 4.940.375,00</a:t>
            </a:r>
          </a:p>
        </p:txBody>
      </p:sp>
    </p:spTree>
    <p:extLst>
      <p:ext uri="{BB962C8B-B14F-4D97-AF65-F5344CB8AC3E}">
        <p14:creationId xmlns:p14="http://schemas.microsoft.com/office/powerpoint/2010/main" val="18640482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ttangolo 21"/>
          <p:cNvSpPr/>
          <p:nvPr/>
        </p:nvSpPr>
        <p:spPr>
          <a:xfrm>
            <a:off x="793214" y="647446"/>
            <a:ext cx="10785514" cy="461665"/>
          </a:xfrm>
          <a:prstGeom prst="rect">
            <a:avLst/>
          </a:prstGeom>
        </p:spPr>
        <p:txBody>
          <a:bodyPr wrap="square" anchor="t">
            <a:spAutoFit/>
          </a:bodyPr>
          <a:lstStyle/>
          <a:p>
            <a:pPr algn="ctr">
              <a:spcBef>
                <a:spcPts val="0"/>
              </a:spcBef>
              <a:buFont typeface="Arial" charset="0"/>
              <a:buNone/>
            </a:pPr>
            <a:r>
              <a:rPr lang="it-IT" sz="2400" dirty="0">
                <a:solidFill>
                  <a:srgbClr val="002060"/>
                </a:solidFill>
                <a:latin typeface="Verdana" pitchFamily="34" charset="0"/>
              </a:rPr>
              <a:t>Intervento </a:t>
            </a:r>
            <a:r>
              <a:rPr lang="it-IT" sz="2400" b="1" dirty="0">
                <a:solidFill>
                  <a:srgbClr val="002060"/>
                </a:solidFill>
                <a:latin typeface="Verdana" pitchFamily="34" charset="0"/>
              </a:rPr>
              <a:t>d) </a:t>
            </a:r>
            <a:r>
              <a:rPr lang="it-IT" sz="2400" dirty="0">
                <a:solidFill>
                  <a:srgbClr val="002060"/>
                </a:solidFill>
                <a:latin typeface="Verdana" pitchFamily="34" charset="0"/>
              </a:rPr>
              <a:t>- Riduzione del rischio da MM di persone</a:t>
            </a:r>
          </a:p>
        </p:txBody>
      </p:sp>
      <p:sp>
        <p:nvSpPr>
          <p:cNvPr id="7" name="Titolo 1"/>
          <p:cNvSpPr>
            <a:spLocks noGrp="1"/>
          </p:cNvSpPr>
          <p:nvPr>
            <p:ph type="title"/>
          </p:nvPr>
        </p:nvSpPr>
        <p:spPr>
          <a:xfrm>
            <a:off x="420391" y="159035"/>
            <a:ext cx="11261294" cy="317225"/>
          </a:xfrm>
        </p:spPr>
        <p:txBody>
          <a:bodyPr/>
          <a:lstStyle/>
          <a:p>
            <a:r>
              <a:rPr lang="it-IT" sz="1600" dirty="0">
                <a:solidFill>
                  <a:srgbClr val="002060"/>
                </a:solidFill>
                <a:latin typeface="Verdana" panose="020B0604030504040204" pitchFamily="34" charset="0"/>
                <a:ea typeface="Verdana" panose="020B0604030504040204" pitchFamily="34" charset="0"/>
                <a:cs typeface="Verdana" panose="020B0604030504040204" pitchFamily="34" charset="0"/>
              </a:rPr>
              <a:t>Allegato 1.1. – Intervento d)</a:t>
            </a:r>
            <a:br>
              <a:rPr lang="it-IT" sz="1600" dirty="0">
                <a:solidFill>
                  <a:srgbClr val="002060"/>
                </a:solidFill>
                <a:latin typeface="Verdana" panose="020B0604030504040204" pitchFamily="34" charset="0"/>
                <a:ea typeface="Verdana" panose="020B0604030504040204" pitchFamily="34" charset="0"/>
                <a:cs typeface="Verdana" panose="020B0604030504040204" pitchFamily="34" charset="0"/>
              </a:rPr>
            </a:br>
            <a:endParaRPr lang="it-IT" sz="1600"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Rettangolo 2"/>
          <p:cNvSpPr/>
          <p:nvPr/>
        </p:nvSpPr>
        <p:spPr>
          <a:xfrm>
            <a:off x="329184" y="1174415"/>
            <a:ext cx="11622024" cy="923330"/>
          </a:xfrm>
          <a:prstGeom prst="rect">
            <a:avLst/>
          </a:prstGeom>
        </p:spPr>
        <p:txBody>
          <a:bodyPr wrap="square">
            <a:spAutoFit/>
          </a:bodyPr>
          <a:lstStyle/>
          <a:p>
            <a:r>
              <a:rPr lang="it-IT" i="1" dirty="0">
                <a:solidFill>
                  <a:srgbClr val="002060"/>
                </a:solidFill>
                <a:latin typeface="Verdana" panose="020B0604030504040204" pitchFamily="34" charset="0"/>
              </a:rPr>
              <a:t>6. Soggetti destinatari dei finanziamenti ed esclusioni</a:t>
            </a:r>
          </a:p>
          <a:p>
            <a:r>
              <a:rPr lang="it-IT" i="1" dirty="0">
                <a:solidFill>
                  <a:srgbClr val="002060"/>
                </a:solidFill>
                <a:latin typeface="Verdana" panose="020B0604030504040204" pitchFamily="34" charset="0"/>
              </a:rPr>
              <a:t>… gli enti del terzo settore, di cui al d.lgs. 117/2017, come modificato dal d.lgs. 105/2018, possono accedere all’Asse 1.1 limitatamente all’intervento di tipologia d)</a:t>
            </a:r>
          </a:p>
        </p:txBody>
      </p:sp>
      <p:sp>
        <p:nvSpPr>
          <p:cNvPr id="36" name="Rettangolo 35"/>
          <p:cNvSpPr/>
          <p:nvPr/>
        </p:nvSpPr>
        <p:spPr>
          <a:xfrm>
            <a:off x="2909843" y="2406518"/>
            <a:ext cx="6096000" cy="3139321"/>
          </a:xfrm>
          <a:prstGeom prst="rect">
            <a:avLst/>
          </a:prstGeom>
        </p:spPr>
        <p:txBody>
          <a:bodyPr>
            <a:spAutoFit/>
          </a:bodyPr>
          <a:lstStyle/>
          <a:p>
            <a:r>
              <a:rPr lang="it-IT" dirty="0">
                <a:solidFill>
                  <a:srgbClr val="002060"/>
                </a:solidFill>
                <a:latin typeface="Verdana" panose="020B0604030504040204" pitchFamily="34" charset="0"/>
              </a:rPr>
              <a:t>Enti del terzo settore, in possesso dei requisiti di cui all’articolo 7 e iscritti</a:t>
            </a:r>
          </a:p>
          <a:p>
            <a:r>
              <a:rPr lang="it-IT" dirty="0">
                <a:solidFill>
                  <a:srgbClr val="002060"/>
                </a:solidFill>
                <a:latin typeface="Verdana" panose="020B0604030504040204" pitchFamily="34" charset="0"/>
              </a:rPr>
              <a:t>nel RUNTS, sono:</a:t>
            </a:r>
          </a:p>
          <a:p>
            <a:pPr marL="285750" indent="-285750">
              <a:buFont typeface="Arial" panose="020B0604020202020204" pitchFamily="34" charset="0"/>
              <a:buChar char="•"/>
            </a:pPr>
            <a:r>
              <a:rPr lang="it-IT" dirty="0">
                <a:solidFill>
                  <a:srgbClr val="002060"/>
                </a:solidFill>
                <a:latin typeface="Verdana" panose="020B0604030504040204" pitchFamily="34" charset="0"/>
              </a:rPr>
              <a:t>organizzazioni di volontariato (ODV)</a:t>
            </a:r>
          </a:p>
          <a:p>
            <a:pPr marL="285750" indent="-285750">
              <a:buFont typeface="Arial" panose="020B0604020202020204" pitchFamily="34" charset="0"/>
              <a:buChar char="•"/>
            </a:pPr>
            <a:r>
              <a:rPr lang="it-IT" dirty="0">
                <a:solidFill>
                  <a:srgbClr val="002060"/>
                </a:solidFill>
                <a:latin typeface="Verdana" panose="020B0604030504040204" pitchFamily="34" charset="0"/>
              </a:rPr>
              <a:t>associazioni di promozione sociale (APS)</a:t>
            </a:r>
          </a:p>
          <a:p>
            <a:pPr marL="285750" indent="-285750">
              <a:buFont typeface="Arial" panose="020B0604020202020204" pitchFamily="34" charset="0"/>
              <a:buChar char="•"/>
            </a:pPr>
            <a:r>
              <a:rPr lang="it-IT" dirty="0">
                <a:solidFill>
                  <a:srgbClr val="002060"/>
                </a:solidFill>
                <a:latin typeface="Verdana" panose="020B0604030504040204" pitchFamily="34" charset="0"/>
              </a:rPr>
              <a:t>enti del terzo settore di natura non commerciale già </a:t>
            </a:r>
            <a:r>
              <a:rPr lang="it-IT" dirty="0" err="1">
                <a:solidFill>
                  <a:srgbClr val="002060"/>
                </a:solidFill>
                <a:latin typeface="Verdana" panose="020B0604030504040204" pitchFamily="34" charset="0"/>
              </a:rPr>
              <a:t>Onlus</a:t>
            </a:r>
            <a:endParaRPr lang="it-IT" dirty="0">
              <a:solidFill>
                <a:srgbClr val="002060"/>
              </a:solidFill>
              <a:latin typeface="Verdana" panose="020B0604030504040204" pitchFamily="34" charset="0"/>
            </a:endParaRPr>
          </a:p>
          <a:p>
            <a:pPr marL="285750" indent="-285750">
              <a:buFont typeface="Arial" panose="020B0604020202020204" pitchFamily="34" charset="0"/>
              <a:buChar char="•"/>
            </a:pPr>
            <a:r>
              <a:rPr lang="it-IT" dirty="0">
                <a:solidFill>
                  <a:srgbClr val="002060"/>
                </a:solidFill>
                <a:latin typeface="Verdana" panose="020B0604030504040204" pitchFamily="34" charset="0"/>
              </a:rPr>
              <a:t>cooperative sociali e consorzi costituiti interamente da cooperative sociali</a:t>
            </a:r>
          </a:p>
          <a:p>
            <a:pPr marL="285750" indent="-285750">
              <a:buFont typeface="Arial" panose="020B0604020202020204" pitchFamily="34" charset="0"/>
              <a:buChar char="•"/>
            </a:pPr>
            <a:r>
              <a:rPr lang="it-IT" dirty="0">
                <a:solidFill>
                  <a:srgbClr val="002060"/>
                </a:solidFill>
                <a:latin typeface="Verdana" panose="020B0604030504040204" pitchFamily="34" charset="0"/>
              </a:rPr>
              <a:t>imprese sociali di cui al d.lgs. 112/2017, come modificato dal d.lgs. 95/2018</a:t>
            </a:r>
          </a:p>
        </p:txBody>
      </p:sp>
    </p:spTree>
    <p:extLst>
      <p:ext uri="{BB962C8B-B14F-4D97-AF65-F5344CB8AC3E}">
        <p14:creationId xmlns:p14="http://schemas.microsoft.com/office/powerpoint/2010/main" val="23730874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2F45085F-4A2F-CBE4-D20E-915AE2A6A474}"/>
              </a:ext>
            </a:extLst>
          </p:cNvPr>
          <p:cNvPicPr>
            <a:picLocks noChangeAspect="1"/>
          </p:cNvPicPr>
          <p:nvPr/>
        </p:nvPicPr>
        <p:blipFill rotWithShape="1">
          <a:blip r:embed="rId2"/>
          <a:srcRect t="10350"/>
          <a:stretch/>
        </p:blipFill>
        <p:spPr>
          <a:xfrm>
            <a:off x="217713" y="887603"/>
            <a:ext cx="8745170" cy="4328856"/>
          </a:xfrm>
          <a:prstGeom prst="rect">
            <a:avLst/>
          </a:prstGeom>
        </p:spPr>
      </p:pic>
      <p:sp>
        <p:nvSpPr>
          <p:cNvPr id="5" name="CasellaDiTesto 4">
            <a:extLst>
              <a:ext uri="{FF2B5EF4-FFF2-40B4-BE49-F238E27FC236}">
                <a16:creationId xmlns:a16="http://schemas.microsoft.com/office/drawing/2014/main" id="{E5256A75-D332-7986-CDA3-73E6413D5025}"/>
              </a:ext>
            </a:extLst>
          </p:cNvPr>
          <p:cNvSpPr txBox="1"/>
          <p:nvPr/>
        </p:nvSpPr>
        <p:spPr>
          <a:xfrm>
            <a:off x="217713" y="5766470"/>
            <a:ext cx="10511246" cy="923330"/>
          </a:xfrm>
          <a:prstGeom prst="rect">
            <a:avLst/>
          </a:prstGeom>
          <a:noFill/>
        </p:spPr>
        <p:txBody>
          <a:bodyPr wrap="square">
            <a:spAutoFit/>
          </a:bodyPr>
          <a:lstStyle/>
          <a:p>
            <a:r>
              <a:rPr lang="it-IT" sz="1800" dirty="0">
                <a:latin typeface="Verdana" panose="020B0604030504040204" pitchFamily="34" charset="0"/>
                <a:ea typeface="Verdana" panose="020B0604030504040204" pitchFamily="34" charset="0"/>
              </a:rPr>
              <a:t>Asse 1.2 – Modelli organizzativi e responsabilità sociale</a:t>
            </a:r>
            <a:endParaRPr lang="it-IT" dirty="0"/>
          </a:p>
          <a:p>
            <a:endParaRPr lang="it-IT" sz="1800" dirty="0">
              <a:latin typeface="Verdana" panose="020B0604030504040204" pitchFamily="34" charset="0"/>
              <a:ea typeface="Verdana" panose="020B0604030504040204" pitchFamily="34" charset="0"/>
            </a:endParaRPr>
          </a:p>
          <a:p>
            <a:r>
              <a:rPr lang="it-IT" sz="1800" dirty="0">
                <a:latin typeface="Verdana" panose="020B0604030504040204" pitchFamily="34" charset="0"/>
                <a:ea typeface="Verdana" panose="020B0604030504040204" pitchFamily="34" charset="0"/>
              </a:rPr>
              <a:t>Incentivi ai progetti che prevedono la certificazione dei SGSL e l’asseverazione dei MOG.</a:t>
            </a:r>
            <a:endParaRPr lang="it-IT" dirty="0"/>
          </a:p>
        </p:txBody>
      </p:sp>
      <p:pic>
        <p:nvPicPr>
          <p:cNvPr id="9" name="Immagine 8">
            <a:extLst>
              <a:ext uri="{FF2B5EF4-FFF2-40B4-BE49-F238E27FC236}">
                <a16:creationId xmlns:a16="http://schemas.microsoft.com/office/drawing/2014/main" id="{4E70057B-B81E-E637-D2C2-E054D55CB4C4}"/>
              </a:ext>
            </a:extLst>
          </p:cNvPr>
          <p:cNvPicPr>
            <a:picLocks noChangeAspect="1"/>
          </p:cNvPicPr>
          <p:nvPr/>
        </p:nvPicPr>
        <p:blipFill>
          <a:blip r:embed="rId3"/>
          <a:stretch>
            <a:fillRect/>
          </a:stretch>
        </p:blipFill>
        <p:spPr>
          <a:xfrm>
            <a:off x="217712" y="112468"/>
            <a:ext cx="9596847" cy="419158"/>
          </a:xfrm>
          <a:prstGeom prst="rect">
            <a:avLst/>
          </a:prstGeom>
        </p:spPr>
      </p:pic>
      <p:sp>
        <p:nvSpPr>
          <p:cNvPr id="11" name="CasellaDiTesto 10">
            <a:extLst>
              <a:ext uri="{FF2B5EF4-FFF2-40B4-BE49-F238E27FC236}">
                <a16:creationId xmlns:a16="http://schemas.microsoft.com/office/drawing/2014/main" id="{56E68375-AF85-ACC6-30EE-F982504B2610}"/>
              </a:ext>
            </a:extLst>
          </p:cNvPr>
          <p:cNvSpPr txBox="1"/>
          <p:nvPr/>
        </p:nvSpPr>
        <p:spPr>
          <a:xfrm>
            <a:off x="9119687" y="4293129"/>
            <a:ext cx="2698813" cy="1202252"/>
          </a:xfrm>
          <a:prstGeom prst="rect">
            <a:avLst/>
          </a:prstGeom>
          <a:noFill/>
        </p:spPr>
        <p:txBody>
          <a:bodyPr wrap="square" rtlCol="0">
            <a:spAutoFit/>
          </a:bodyPr>
          <a:lstStyle/>
          <a:p>
            <a:pPr algn="just">
              <a:lnSpc>
                <a:spcPct val="115000"/>
              </a:lnSpc>
              <a:spcAft>
                <a:spcPts val="600"/>
              </a:spcAft>
            </a:pPr>
            <a:r>
              <a:rPr lang="it-IT" sz="1600" dirty="0">
                <a:effectLst/>
                <a:latin typeface="Times New Roman" panose="02020603050405020304" pitchFamily="18" charset="0"/>
                <a:ea typeface="MS Mincho" panose="02020609040205080304" pitchFamily="49" charset="-128"/>
                <a:cs typeface="Times New Roman" panose="02020603050405020304" pitchFamily="18" charset="0"/>
              </a:rPr>
              <a:t>Sono ammesse tutte le imprese ad eccezione delle micro e piccole imprese destinatarie degli assi 4 e 5.</a:t>
            </a:r>
          </a:p>
        </p:txBody>
      </p:sp>
      <p:sp>
        <p:nvSpPr>
          <p:cNvPr id="12" name="Rettangolo 11">
            <a:extLst>
              <a:ext uri="{FF2B5EF4-FFF2-40B4-BE49-F238E27FC236}">
                <a16:creationId xmlns:a16="http://schemas.microsoft.com/office/drawing/2014/main" id="{FE8A92E5-2FFF-9D25-D3D6-748EEFD2EE78}"/>
              </a:ext>
            </a:extLst>
          </p:cNvPr>
          <p:cNvSpPr/>
          <p:nvPr/>
        </p:nvSpPr>
        <p:spPr>
          <a:xfrm>
            <a:off x="9107844" y="3817445"/>
            <a:ext cx="1394549" cy="400110"/>
          </a:xfrm>
          <a:prstGeom prst="rect">
            <a:avLst/>
          </a:prstGeom>
          <a:noFill/>
        </p:spPr>
        <p:txBody>
          <a:bodyPr wrap="none" lIns="91440" tIns="45720" rIns="91440" bIns="45720">
            <a:spAutoFit/>
          </a:bodyPr>
          <a:lstStyle/>
          <a:p>
            <a:pPr algn="ctr"/>
            <a:r>
              <a:rPr lang="it-IT" sz="2000" b="0" cap="none" spc="0" dirty="0">
                <a:ln w="0"/>
                <a:solidFill>
                  <a:schemeClr val="accent1"/>
                </a:solidFill>
                <a:effectLst>
                  <a:outerShdw blurRad="38100" dist="25400" dir="5400000" algn="ctr" rotWithShape="0">
                    <a:srgbClr val="6E747A">
                      <a:alpha val="43000"/>
                    </a:srgbClr>
                  </a:outerShdw>
                </a:effectLst>
              </a:rPr>
              <a:t>Destinatari:</a:t>
            </a:r>
          </a:p>
        </p:txBody>
      </p:sp>
      <p:sp>
        <p:nvSpPr>
          <p:cNvPr id="3" name="CasellaDiTesto 2">
            <a:extLst>
              <a:ext uri="{FF2B5EF4-FFF2-40B4-BE49-F238E27FC236}">
                <a16:creationId xmlns:a16="http://schemas.microsoft.com/office/drawing/2014/main" id="{DA79EE5C-7315-B1BF-2E6F-4F3D4DEF017F}"/>
              </a:ext>
            </a:extLst>
          </p:cNvPr>
          <p:cNvSpPr txBox="1"/>
          <p:nvPr/>
        </p:nvSpPr>
        <p:spPr>
          <a:xfrm>
            <a:off x="9097067" y="822463"/>
            <a:ext cx="2955596" cy="1202252"/>
          </a:xfrm>
          <a:prstGeom prst="rect">
            <a:avLst/>
          </a:prstGeom>
          <a:noFill/>
        </p:spPr>
        <p:txBody>
          <a:bodyPr wrap="square">
            <a:spAutoFit/>
          </a:bodyPr>
          <a:lstStyle/>
          <a:p>
            <a:pPr algn="just">
              <a:lnSpc>
                <a:spcPct val="115000"/>
              </a:lnSpc>
              <a:spcAft>
                <a:spcPts val="600"/>
              </a:spcAft>
            </a:pPr>
            <a:r>
              <a:rPr lang="it-IT"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F</a:t>
            </a:r>
            <a:r>
              <a:rPr lang="it-IT"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inanziamento a fondo perduto nella misura del 65% dell’importo delle spese ritenute ammissibili.</a:t>
            </a:r>
          </a:p>
        </p:txBody>
      </p:sp>
      <p:sp>
        <p:nvSpPr>
          <p:cNvPr id="2" name="Rettangolo 1">
            <a:extLst>
              <a:ext uri="{FF2B5EF4-FFF2-40B4-BE49-F238E27FC236}">
                <a16:creationId xmlns:a16="http://schemas.microsoft.com/office/drawing/2014/main" id="{3AACD9FC-9132-8933-7A97-22D0AA2F289A}"/>
              </a:ext>
            </a:extLst>
          </p:cNvPr>
          <p:cNvSpPr/>
          <p:nvPr/>
        </p:nvSpPr>
        <p:spPr>
          <a:xfrm>
            <a:off x="9946592" y="77787"/>
            <a:ext cx="2106071" cy="461665"/>
          </a:xfrm>
          <a:prstGeom prst="rect">
            <a:avLst/>
          </a:prstGeom>
        </p:spPr>
        <p:txBody>
          <a:bodyPr wrap="square">
            <a:spAutoFit/>
          </a:bodyPr>
          <a:lstStyle/>
          <a:p>
            <a:pPr algn="ctr">
              <a:spcAft>
                <a:spcPts val="0"/>
              </a:spcAft>
            </a:pPr>
            <a:r>
              <a:rPr lang="it-IT" sz="1100" b="1" dirty="0">
                <a:solidFill>
                  <a:srgbClr val="C00000"/>
                </a:solidFill>
                <a:latin typeface="Verdana" panose="020B0604030504040204" pitchFamily="34" charset="0"/>
                <a:ea typeface="Verdana" panose="020B0604030504040204" pitchFamily="34" charset="0"/>
                <a:cs typeface="Verdana" panose="020B0604030504040204" pitchFamily="34" charset="0"/>
              </a:rPr>
              <a:t>Stanziamento Regionale</a:t>
            </a:r>
          </a:p>
          <a:p>
            <a:pPr algn="ctr">
              <a:spcAft>
                <a:spcPts val="0"/>
              </a:spcAft>
            </a:pPr>
            <a:r>
              <a:rPr lang="it-IT" sz="1300" b="1" dirty="0">
                <a:solidFill>
                  <a:srgbClr val="C00000"/>
                </a:solidFill>
                <a:latin typeface="Verdana" panose="020B0604030504040204" pitchFamily="34" charset="0"/>
                <a:ea typeface="Verdana" panose="020B0604030504040204" pitchFamily="34" charset="0"/>
                <a:cs typeface="Verdana" panose="020B0604030504040204" pitchFamily="34" charset="0"/>
              </a:rPr>
              <a:t>Euro 354.447,00</a:t>
            </a:r>
          </a:p>
        </p:txBody>
      </p:sp>
    </p:spTree>
    <p:extLst>
      <p:ext uri="{BB962C8B-B14F-4D97-AF65-F5344CB8AC3E}">
        <p14:creationId xmlns:p14="http://schemas.microsoft.com/office/powerpoint/2010/main" val="7710795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FB997849-222B-F2F0-0E7D-695C6EB80836}"/>
              </a:ext>
            </a:extLst>
          </p:cNvPr>
          <p:cNvPicPr>
            <a:picLocks noChangeAspect="1"/>
          </p:cNvPicPr>
          <p:nvPr/>
        </p:nvPicPr>
        <p:blipFill rotWithShape="1">
          <a:blip r:embed="rId2"/>
          <a:srcRect t="10296"/>
          <a:stretch/>
        </p:blipFill>
        <p:spPr>
          <a:xfrm>
            <a:off x="394120" y="654158"/>
            <a:ext cx="7833359" cy="3418008"/>
          </a:xfrm>
          <a:prstGeom prst="rect">
            <a:avLst/>
          </a:prstGeom>
        </p:spPr>
      </p:pic>
      <p:pic>
        <p:nvPicPr>
          <p:cNvPr id="7" name="Immagine 6">
            <a:extLst>
              <a:ext uri="{FF2B5EF4-FFF2-40B4-BE49-F238E27FC236}">
                <a16:creationId xmlns:a16="http://schemas.microsoft.com/office/drawing/2014/main" id="{8850EA6F-D0B2-F0F3-8B19-F07C16A0D61B}"/>
              </a:ext>
            </a:extLst>
          </p:cNvPr>
          <p:cNvPicPr>
            <a:picLocks noChangeAspect="1"/>
          </p:cNvPicPr>
          <p:nvPr/>
        </p:nvPicPr>
        <p:blipFill rotWithShape="1">
          <a:blip r:embed="rId3"/>
          <a:srcRect b="24617"/>
          <a:stretch/>
        </p:blipFill>
        <p:spPr>
          <a:xfrm>
            <a:off x="3020116" y="3429000"/>
            <a:ext cx="4744802" cy="2075516"/>
          </a:xfrm>
          <a:prstGeom prst="rect">
            <a:avLst/>
          </a:prstGeom>
        </p:spPr>
      </p:pic>
      <p:sp>
        <p:nvSpPr>
          <p:cNvPr id="3" name="CasellaDiTesto 2">
            <a:extLst>
              <a:ext uri="{FF2B5EF4-FFF2-40B4-BE49-F238E27FC236}">
                <a16:creationId xmlns:a16="http://schemas.microsoft.com/office/drawing/2014/main" id="{C6E7F203-B807-5A86-EC99-B93AA3DF3CDB}"/>
              </a:ext>
            </a:extLst>
          </p:cNvPr>
          <p:cNvSpPr txBox="1"/>
          <p:nvPr/>
        </p:nvSpPr>
        <p:spPr>
          <a:xfrm>
            <a:off x="187235" y="5588308"/>
            <a:ext cx="11872767" cy="1200329"/>
          </a:xfrm>
          <a:prstGeom prst="rect">
            <a:avLst/>
          </a:prstGeom>
          <a:noFill/>
        </p:spPr>
        <p:txBody>
          <a:bodyPr wrap="square">
            <a:spAutoFit/>
          </a:bodyPr>
          <a:lstStyle/>
          <a:p>
            <a:pPr algn="just"/>
            <a:r>
              <a:rPr lang="it-IT" b="1" dirty="0">
                <a:latin typeface="Verdana" panose="020B0604030504040204" pitchFamily="34" charset="0"/>
                <a:ea typeface="Verdana" panose="020B0604030504040204" pitchFamily="34" charset="0"/>
              </a:rPr>
              <a:t>ASSE 2</a:t>
            </a:r>
            <a:r>
              <a:rPr lang="it-IT" dirty="0">
                <a:latin typeface="Verdana" panose="020B0604030504040204" pitchFamily="34" charset="0"/>
                <a:ea typeface="Verdana" panose="020B0604030504040204" pitchFamily="34" charset="0"/>
              </a:rPr>
              <a:t> – Rischi infortunistici </a:t>
            </a:r>
          </a:p>
          <a:p>
            <a:pPr algn="just"/>
            <a:r>
              <a:rPr lang="it-IT" dirty="0">
                <a:latin typeface="Verdana" panose="020B0604030504040204" pitchFamily="34" charset="0"/>
                <a:ea typeface="Verdana" panose="020B0604030504040204" pitchFamily="34" charset="0"/>
              </a:rPr>
              <a:t>Dedicato alla prevenzione del rischio infortunistico: riduzione rischio cadute dall’alto mediante installazione ancoraggi fissati permanentemente - Sostituzione di trattori agricoli o forestali e di macchine obsolete e non obsolete - Lavorazioni in spazi confinati e/o sospetti di inquinamento;</a:t>
            </a:r>
          </a:p>
        </p:txBody>
      </p:sp>
      <p:pic>
        <p:nvPicPr>
          <p:cNvPr id="5" name="Immagine 4">
            <a:extLst>
              <a:ext uri="{FF2B5EF4-FFF2-40B4-BE49-F238E27FC236}">
                <a16:creationId xmlns:a16="http://schemas.microsoft.com/office/drawing/2014/main" id="{F0603A16-7FF8-CE6A-4A22-7ECD49F09BEB}"/>
              </a:ext>
            </a:extLst>
          </p:cNvPr>
          <p:cNvPicPr>
            <a:picLocks noChangeAspect="1"/>
          </p:cNvPicPr>
          <p:nvPr/>
        </p:nvPicPr>
        <p:blipFill>
          <a:blip r:embed="rId4"/>
          <a:stretch>
            <a:fillRect/>
          </a:stretch>
        </p:blipFill>
        <p:spPr>
          <a:xfrm>
            <a:off x="34836" y="17109"/>
            <a:ext cx="8192643" cy="371527"/>
          </a:xfrm>
          <a:prstGeom prst="rect">
            <a:avLst/>
          </a:prstGeom>
        </p:spPr>
      </p:pic>
      <p:sp>
        <p:nvSpPr>
          <p:cNvPr id="6" name="CasellaDiTesto 5">
            <a:extLst>
              <a:ext uri="{FF2B5EF4-FFF2-40B4-BE49-F238E27FC236}">
                <a16:creationId xmlns:a16="http://schemas.microsoft.com/office/drawing/2014/main" id="{6C39DB8B-05C9-993A-B98D-6DEBB601DD27}"/>
              </a:ext>
            </a:extLst>
          </p:cNvPr>
          <p:cNvSpPr txBox="1"/>
          <p:nvPr/>
        </p:nvSpPr>
        <p:spPr>
          <a:xfrm>
            <a:off x="8621486" y="949233"/>
            <a:ext cx="3222171" cy="3929153"/>
          </a:xfrm>
          <a:prstGeom prst="rect">
            <a:avLst/>
          </a:prstGeom>
          <a:noFill/>
        </p:spPr>
        <p:txBody>
          <a:bodyPr wrap="square">
            <a:spAutoFit/>
          </a:bodyPr>
          <a:lstStyle/>
          <a:p>
            <a:pPr algn="just">
              <a:lnSpc>
                <a:spcPct val="115000"/>
              </a:lnSpc>
              <a:spcAft>
                <a:spcPts val="600"/>
              </a:spcAft>
            </a:pPr>
            <a:r>
              <a:rPr lang="it-IT"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F</a:t>
            </a:r>
            <a:r>
              <a:rPr lang="it-IT"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inanziamento a fondo perduto nella misura del 65% dell’importo delle spese ritenute ammissibili con i seguenti limiti:</a:t>
            </a:r>
          </a:p>
          <a:p>
            <a:pPr algn="just">
              <a:lnSpc>
                <a:spcPct val="115000"/>
              </a:lnSpc>
              <a:spcAft>
                <a:spcPts val="600"/>
              </a:spcAft>
            </a:pPr>
            <a:r>
              <a:rPr lang="it-IT" sz="1600" dirty="0">
                <a:effectLst/>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15000"/>
              </a:lnSpc>
              <a:spcAft>
                <a:spcPts val="600"/>
              </a:spcAft>
            </a:pPr>
            <a:r>
              <a:rPr lang="it-IT" sz="1600" dirty="0">
                <a:effectLst/>
                <a:latin typeface="Times New Roman" panose="02020603050405020304" pitchFamily="18" charset="0"/>
                <a:ea typeface="Calibri" panose="020F0502020204030204" pitchFamily="34" charset="0"/>
                <a:cs typeface="Times New Roman" panose="02020603050405020304" pitchFamily="18" charset="0"/>
              </a:rPr>
              <a:t>Minimo       € 5.000 </a:t>
            </a:r>
          </a:p>
          <a:p>
            <a:pPr algn="just">
              <a:lnSpc>
                <a:spcPct val="115000"/>
              </a:lnSpc>
              <a:spcAft>
                <a:spcPts val="600"/>
              </a:spcAft>
            </a:pPr>
            <a:r>
              <a:rPr lang="it-IT" sz="1600" dirty="0">
                <a:effectLst/>
                <a:latin typeface="Times New Roman" panose="02020603050405020304" pitchFamily="18" charset="0"/>
                <a:ea typeface="Calibri" panose="020F0502020204030204" pitchFamily="34" charset="0"/>
                <a:cs typeface="Times New Roman" panose="02020603050405020304" pitchFamily="18" charset="0"/>
              </a:rPr>
              <a:t>Massimo  € 130.000</a:t>
            </a:r>
          </a:p>
          <a:p>
            <a:pPr algn="just">
              <a:lnSpc>
                <a:spcPct val="115000"/>
              </a:lnSpc>
              <a:spcAft>
                <a:spcPts val="600"/>
              </a:spcAft>
            </a:pPr>
            <a:endParaRPr lang="it-IT" sz="16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600"/>
              </a:spcAft>
            </a:pPr>
            <a:endParaRPr lang="it-IT" sz="1600" dirty="0">
              <a:latin typeface="Times New Roman" panose="02020603050405020304" pitchFamily="18" charset="0"/>
              <a:ea typeface="MS Mincho" panose="02020609040205080304" pitchFamily="49" charset="-128"/>
              <a:cs typeface="Times New Roman" panose="02020603050405020304" pitchFamily="18" charset="0"/>
            </a:endParaRPr>
          </a:p>
          <a:p>
            <a:pPr algn="just">
              <a:lnSpc>
                <a:spcPct val="115000"/>
              </a:lnSpc>
              <a:spcAft>
                <a:spcPts val="600"/>
              </a:spcAft>
            </a:pPr>
            <a:r>
              <a:rPr lang="it-IT" sz="1600" dirty="0">
                <a:effectLst/>
                <a:latin typeface="Times New Roman" panose="02020603050405020304" pitchFamily="18" charset="0"/>
                <a:ea typeface="MS Mincho" panose="02020609040205080304" pitchFamily="49" charset="-128"/>
                <a:cs typeface="Times New Roman" panose="02020603050405020304" pitchFamily="18" charset="0"/>
              </a:rPr>
              <a:t>Sono ammesse tutte le imprese ad eccezione delle micro e piccole imprese destinatarie degli assi 4 e 5.</a:t>
            </a:r>
          </a:p>
        </p:txBody>
      </p:sp>
      <p:sp>
        <p:nvSpPr>
          <p:cNvPr id="2" name="Rettangolo 1">
            <a:extLst>
              <a:ext uri="{FF2B5EF4-FFF2-40B4-BE49-F238E27FC236}">
                <a16:creationId xmlns:a16="http://schemas.microsoft.com/office/drawing/2014/main" id="{3E1D9F02-83E7-9C5C-4DBF-53081DD62CB1}"/>
              </a:ext>
            </a:extLst>
          </p:cNvPr>
          <p:cNvSpPr/>
          <p:nvPr/>
        </p:nvSpPr>
        <p:spPr>
          <a:xfrm>
            <a:off x="9178577" y="0"/>
            <a:ext cx="2107988" cy="461665"/>
          </a:xfrm>
          <a:prstGeom prst="rect">
            <a:avLst/>
          </a:prstGeom>
        </p:spPr>
        <p:txBody>
          <a:bodyPr wrap="square">
            <a:spAutoFit/>
          </a:bodyPr>
          <a:lstStyle/>
          <a:p>
            <a:pPr algn="ctr">
              <a:spcAft>
                <a:spcPts val="0"/>
              </a:spcAft>
            </a:pPr>
            <a:r>
              <a:rPr lang="it-IT" sz="1100" b="1" dirty="0">
                <a:solidFill>
                  <a:srgbClr val="C00000"/>
                </a:solidFill>
                <a:latin typeface="Verdana" panose="020B0604030504040204" pitchFamily="34" charset="0"/>
                <a:ea typeface="Verdana" panose="020B0604030504040204" pitchFamily="34" charset="0"/>
                <a:cs typeface="Verdana" panose="020B0604030504040204" pitchFamily="34" charset="0"/>
              </a:rPr>
              <a:t>Stanziamento Regionale</a:t>
            </a:r>
          </a:p>
          <a:p>
            <a:pPr algn="ctr">
              <a:spcAft>
                <a:spcPts val="0"/>
              </a:spcAft>
            </a:pPr>
            <a:r>
              <a:rPr lang="it-IT" sz="1300" b="1" dirty="0">
                <a:solidFill>
                  <a:srgbClr val="C00000"/>
                </a:solidFill>
                <a:latin typeface="Verdana" panose="020B0604030504040204" pitchFamily="34" charset="0"/>
                <a:ea typeface="Verdana" panose="020B0604030504040204" pitchFamily="34" charset="0"/>
                <a:cs typeface="Verdana" panose="020B0604030504040204" pitchFamily="34" charset="0"/>
              </a:rPr>
              <a:t>Euro 11.557.437,00</a:t>
            </a:r>
          </a:p>
        </p:txBody>
      </p:sp>
    </p:spTree>
    <p:extLst>
      <p:ext uri="{BB962C8B-B14F-4D97-AF65-F5344CB8AC3E}">
        <p14:creationId xmlns:p14="http://schemas.microsoft.com/office/powerpoint/2010/main" val="34833562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D14FEA31-6F32-B81E-5DBE-418E519578FD}"/>
              </a:ext>
            </a:extLst>
          </p:cNvPr>
          <p:cNvPicPr>
            <a:picLocks noChangeAspect="1"/>
          </p:cNvPicPr>
          <p:nvPr/>
        </p:nvPicPr>
        <p:blipFill rotWithShape="1">
          <a:blip r:embed="rId2"/>
          <a:srcRect t="9879"/>
          <a:stretch/>
        </p:blipFill>
        <p:spPr>
          <a:xfrm>
            <a:off x="470262" y="853440"/>
            <a:ext cx="8560527" cy="4267208"/>
          </a:xfrm>
          <a:prstGeom prst="rect">
            <a:avLst/>
          </a:prstGeom>
        </p:spPr>
      </p:pic>
      <p:sp>
        <p:nvSpPr>
          <p:cNvPr id="3" name="CasellaDiTesto 2">
            <a:extLst>
              <a:ext uri="{FF2B5EF4-FFF2-40B4-BE49-F238E27FC236}">
                <a16:creationId xmlns:a16="http://schemas.microsoft.com/office/drawing/2014/main" id="{0DC83C20-755B-DA67-746D-C8C6933D70E9}"/>
              </a:ext>
            </a:extLst>
          </p:cNvPr>
          <p:cNvSpPr txBox="1"/>
          <p:nvPr/>
        </p:nvSpPr>
        <p:spPr>
          <a:xfrm>
            <a:off x="165463" y="5265896"/>
            <a:ext cx="11390811" cy="1477328"/>
          </a:xfrm>
          <a:prstGeom prst="rect">
            <a:avLst/>
          </a:prstGeom>
          <a:noFill/>
        </p:spPr>
        <p:txBody>
          <a:bodyPr wrap="square">
            <a:spAutoFit/>
          </a:bodyPr>
          <a:lstStyle/>
          <a:p>
            <a:pPr algn="just"/>
            <a:r>
              <a:rPr lang="it-IT" sz="1800" b="1" dirty="0">
                <a:latin typeface="Verdana" panose="020B0604030504040204" pitchFamily="34" charset="0"/>
                <a:ea typeface="Verdana" panose="020B0604030504040204" pitchFamily="34" charset="0"/>
              </a:rPr>
              <a:t>ASSE 3</a:t>
            </a:r>
            <a:r>
              <a:rPr lang="it-IT" sz="1800" dirty="0">
                <a:latin typeface="Verdana" panose="020B0604030504040204" pitchFamily="34" charset="0"/>
                <a:ea typeface="Verdana" panose="020B0604030504040204" pitchFamily="34" charset="0"/>
              </a:rPr>
              <a:t> - Bonifica da materiali contenenti Amianto.</a:t>
            </a:r>
          </a:p>
          <a:p>
            <a:pPr algn="just"/>
            <a:endParaRPr lang="it-IT" dirty="0">
              <a:latin typeface="Verdana" panose="020B0604030504040204" pitchFamily="34" charset="0"/>
              <a:ea typeface="Verdana" panose="020B0604030504040204" pitchFamily="34" charset="0"/>
            </a:endParaRPr>
          </a:p>
          <a:p>
            <a:pPr algn="just"/>
            <a:r>
              <a:rPr lang="it-IT" dirty="0">
                <a:latin typeface="Verdana" panose="020B0604030504040204" pitchFamily="34" charset="0"/>
                <a:ea typeface="Verdana" panose="020B0604030504040204" pitchFamily="34" charset="0"/>
              </a:rPr>
              <a:t>I</a:t>
            </a:r>
            <a:r>
              <a:rPr lang="it-IT" sz="1800" dirty="0">
                <a:latin typeface="Verdana" panose="020B0604030504040204" pitchFamily="34" charset="0"/>
                <a:ea typeface="Verdana" panose="020B0604030504040204" pitchFamily="34" charset="0"/>
              </a:rPr>
              <a:t>ncentivi per progetti relativi alla rimozione/rifacimento di coperture, controsoffitti, </a:t>
            </a:r>
            <a:r>
              <a:rPr lang="it-IT" sz="1800" dirty="0" err="1">
                <a:latin typeface="Verdana" panose="020B0604030504040204" pitchFamily="34" charset="0"/>
                <a:ea typeface="Verdana" panose="020B0604030504040204" pitchFamily="34" charset="0"/>
              </a:rPr>
              <a:t>sottocoperture</a:t>
            </a:r>
            <a:r>
              <a:rPr lang="it-IT" sz="1800" dirty="0">
                <a:latin typeface="Verdana" panose="020B0604030504040204" pitchFamily="34" charset="0"/>
                <a:ea typeface="Verdana" panose="020B0604030504040204" pitchFamily="34" charset="0"/>
              </a:rPr>
              <a:t>, installazione di ancoraggi e, per le nuove coperture, anche di pannelli fotovoltaici.</a:t>
            </a:r>
          </a:p>
        </p:txBody>
      </p:sp>
      <p:pic>
        <p:nvPicPr>
          <p:cNvPr id="6" name="Immagine 5">
            <a:extLst>
              <a:ext uri="{FF2B5EF4-FFF2-40B4-BE49-F238E27FC236}">
                <a16:creationId xmlns:a16="http://schemas.microsoft.com/office/drawing/2014/main" id="{5B0D92E1-9F13-4E4E-F5A7-86AF21E6C352}"/>
              </a:ext>
            </a:extLst>
          </p:cNvPr>
          <p:cNvPicPr>
            <a:picLocks noChangeAspect="1"/>
          </p:cNvPicPr>
          <p:nvPr/>
        </p:nvPicPr>
        <p:blipFill>
          <a:blip r:embed="rId3"/>
          <a:stretch>
            <a:fillRect/>
          </a:stretch>
        </p:blipFill>
        <p:spPr>
          <a:xfrm>
            <a:off x="114914" y="114776"/>
            <a:ext cx="9059539" cy="466790"/>
          </a:xfrm>
          <a:prstGeom prst="rect">
            <a:avLst/>
          </a:prstGeom>
        </p:spPr>
      </p:pic>
      <p:sp>
        <p:nvSpPr>
          <p:cNvPr id="2" name="CasellaDiTesto 1">
            <a:extLst>
              <a:ext uri="{FF2B5EF4-FFF2-40B4-BE49-F238E27FC236}">
                <a16:creationId xmlns:a16="http://schemas.microsoft.com/office/drawing/2014/main" id="{37250D45-C9D5-B51C-5D54-3C3CEC9F9E2B}"/>
              </a:ext>
            </a:extLst>
          </p:cNvPr>
          <p:cNvSpPr txBox="1"/>
          <p:nvPr/>
        </p:nvSpPr>
        <p:spPr>
          <a:xfrm>
            <a:off x="9030790" y="1176869"/>
            <a:ext cx="3082834" cy="3362844"/>
          </a:xfrm>
          <a:prstGeom prst="rect">
            <a:avLst/>
          </a:prstGeom>
          <a:noFill/>
        </p:spPr>
        <p:txBody>
          <a:bodyPr wrap="square">
            <a:spAutoFit/>
          </a:bodyPr>
          <a:lstStyle/>
          <a:p>
            <a:pPr algn="just">
              <a:lnSpc>
                <a:spcPct val="115000"/>
              </a:lnSpc>
              <a:spcAft>
                <a:spcPts val="600"/>
              </a:spcAft>
            </a:pPr>
            <a:r>
              <a:rPr lang="it-IT"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F</a:t>
            </a:r>
            <a:r>
              <a:rPr lang="it-IT"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inanziamento a fondo perduto nella misura del 65% dell’importo delle spese ritenute ammissibili con i seguenti limiti:</a:t>
            </a:r>
          </a:p>
          <a:p>
            <a:pPr algn="just">
              <a:lnSpc>
                <a:spcPct val="115000"/>
              </a:lnSpc>
              <a:spcAft>
                <a:spcPts val="600"/>
              </a:spcAft>
            </a:pPr>
            <a:r>
              <a:rPr lang="it-IT" sz="1600" dirty="0">
                <a:effectLst/>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15000"/>
              </a:lnSpc>
              <a:spcAft>
                <a:spcPts val="600"/>
              </a:spcAft>
            </a:pPr>
            <a:r>
              <a:rPr lang="it-IT" sz="1600" dirty="0">
                <a:effectLst/>
                <a:latin typeface="Times New Roman" panose="02020603050405020304" pitchFamily="18" charset="0"/>
                <a:ea typeface="Calibri" panose="020F0502020204030204" pitchFamily="34" charset="0"/>
                <a:cs typeface="Times New Roman" panose="02020603050405020304" pitchFamily="18" charset="0"/>
              </a:rPr>
              <a:t>Minimo       € 5.000 </a:t>
            </a:r>
          </a:p>
          <a:p>
            <a:pPr algn="just">
              <a:lnSpc>
                <a:spcPct val="115000"/>
              </a:lnSpc>
              <a:spcAft>
                <a:spcPts val="600"/>
              </a:spcAft>
            </a:pPr>
            <a:r>
              <a:rPr lang="it-IT" sz="1600" dirty="0">
                <a:effectLst/>
                <a:latin typeface="Times New Roman" panose="02020603050405020304" pitchFamily="18" charset="0"/>
                <a:ea typeface="Calibri" panose="020F0502020204030204" pitchFamily="34" charset="0"/>
                <a:cs typeface="Times New Roman" panose="02020603050405020304" pitchFamily="18" charset="0"/>
              </a:rPr>
              <a:t>Massimo  € 130.000</a:t>
            </a:r>
          </a:p>
          <a:p>
            <a:pPr algn="just">
              <a:lnSpc>
                <a:spcPct val="115000"/>
              </a:lnSpc>
              <a:spcAft>
                <a:spcPts val="600"/>
              </a:spcAft>
            </a:pPr>
            <a:endParaRPr lang="it-IT" sz="16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600"/>
              </a:spcAft>
            </a:pPr>
            <a:endParaRPr lang="it-IT" sz="1600" dirty="0">
              <a:latin typeface="Times New Roman" panose="02020603050405020304" pitchFamily="18" charset="0"/>
              <a:ea typeface="MS Mincho" panose="02020609040205080304" pitchFamily="49" charset="-128"/>
              <a:cs typeface="Times New Roman" panose="02020603050405020304" pitchFamily="18" charset="0"/>
            </a:endParaRPr>
          </a:p>
          <a:p>
            <a:pPr algn="just">
              <a:lnSpc>
                <a:spcPct val="115000"/>
              </a:lnSpc>
              <a:spcAft>
                <a:spcPts val="600"/>
              </a:spcAft>
            </a:pPr>
            <a:r>
              <a:rPr lang="it-IT" sz="1600" b="1" dirty="0">
                <a:effectLst/>
                <a:latin typeface="Times New Roman" panose="02020603050405020304" pitchFamily="18" charset="0"/>
                <a:ea typeface="MS Mincho" panose="02020609040205080304" pitchFamily="49" charset="-128"/>
                <a:cs typeface="Times New Roman" panose="02020603050405020304" pitchFamily="18" charset="0"/>
              </a:rPr>
              <a:t>Sono ammesse tutte le imprese</a:t>
            </a:r>
          </a:p>
        </p:txBody>
      </p:sp>
      <p:sp>
        <p:nvSpPr>
          <p:cNvPr id="5" name="Rettangolo 4">
            <a:extLst>
              <a:ext uri="{FF2B5EF4-FFF2-40B4-BE49-F238E27FC236}">
                <a16:creationId xmlns:a16="http://schemas.microsoft.com/office/drawing/2014/main" id="{7F86C6BB-4748-C8FE-0AC2-C0FACBE27133}"/>
              </a:ext>
            </a:extLst>
          </p:cNvPr>
          <p:cNvSpPr/>
          <p:nvPr/>
        </p:nvSpPr>
        <p:spPr>
          <a:xfrm>
            <a:off x="9583614" y="134269"/>
            <a:ext cx="2107988" cy="461665"/>
          </a:xfrm>
          <a:prstGeom prst="rect">
            <a:avLst/>
          </a:prstGeom>
        </p:spPr>
        <p:txBody>
          <a:bodyPr wrap="square">
            <a:spAutoFit/>
          </a:bodyPr>
          <a:lstStyle/>
          <a:p>
            <a:pPr algn="ctr">
              <a:spcAft>
                <a:spcPts val="0"/>
              </a:spcAft>
            </a:pPr>
            <a:r>
              <a:rPr lang="it-IT" sz="1100" b="1" dirty="0">
                <a:solidFill>
                  <a:srgbClr val="C00000"/>
                </a:solidFill>
                <a:latin typeface="Verdana" panose="020B0604030504040204" pitchFamily="34" charset="0"/>
                <a:ea typeface="Verdana" panose="020B0604030504040204" pitchFamily="34" charset="0"/>
                <a:cs typeface="Verdana" panose="020B0604030504040204" pitchFamily="34" charset="0"/>
              </a:rPr>
              <a:t>Stanziamento Regionale</a:t>
            </a:r>
          </a:p>
          <a:p>
            <a:pPr algn="ctr">
              <a:spcAft>
                <a:spcPts val="0"/>
              </a:spcAft>
            </a:pPr>
            <a:r>
              <a:rPr lang="it-IT" sz="1300" b="1" dirty="0">
                <a:solidFill>
                  <a:srgbClr val="C00000"/>
                </a:solidFill>
                <a:latin typeface="Verdana" panose="020B0604030504040204" pitchFamily="34" charset="0"/>
                <a:ea typeface="Verdana" panose="020B0604030504040204" pitchFamily="34" charset="0"/>
                <a:cs typeface="Verdana" panose="020B0604030504040204" pitchFamily="34" charset="0"/>
              </a:rPr>
              <a:t>Euro 7.344.037,00</a:t>
            </a:r>
          </a:p>
        </p:txBody>
      </p:sp>
    </p:spTree>
    <p:extLst>
      <p:ext uri="{BB962C8B-B14F-4D97-AF65-F5344CB8AC3E}">
        <p14:creationId xmlns:p14="http://schemas.microsoft.com/office/powerpoint/2010/main" val="17256007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magine 14">
            <a:extLst>
              <a:ext uri="{FF2B5EF4-FFF2-40B4-BE49-F238E27FC236}">
                <a16:creationId xmlns:a16="http://schemas.microsoft.com/office/drawing/2014/main" id="{FAF29D6A-AF03-E5F7-CEC8-3C4AE7BEA166}"/>
              </a:ext>
            </a:extLst>
          </p:cNvPr>
          <p:cNvPicPr>
            <a:picLocks noChangeAspect="1"/>
          </p:cNvPicPr>
          <p:nvPr/>
        </p:nvPicPr>
        <p:blipFill rotWithShape="1">
          <a:blip r:embed="rId2"/>
          <a:srcRect t="11127" r="52632"/>
          <a:stretch/>
        </p:blipFill>
        <p:spPr>
          <a:xfrm>
            <a:off x="8018939" y="2198360"/>
            <a:ext cx="1903942" cy="1615426"/>
          </a:xfrm>
          <a:prstGeom prst="rect">
            <a:avLst/>
          </a:prstGeom>
        </p:spPr>
      </p:pic>
      <p:pic>
        <p:nvPicPr>
          <p:cNvPr id="3" name="Immagine 2">
            <a:extLst>
              <a:ext uri="{FF2B5EF4-FFF2-40B4-BE49-F238E27FC236}">
                <a16:creationId xmlns:a16="http://schemas.microsoft.com/office/drawing/2014/main" id="{98EB4658-F578-3CF5-1D5B-7FF9CEE4469F}"/>
              </a:ext>
            </a:extLst>
          </p:cNvPr>
          <p:cNvPicPr>
            <a:picLocks noChangeAspect="1"/>
          </p:cNvPicPr>
          <p:nvPr/>
        </p:nvPicPr>
        <p:blipFill rotWithShape="1">
          <a:blip r:embed="rId3"/>
          <a:srcRect l="18125" t="26250" r="24532" b="23471"/>
          <a:stretch/>
        </p:blipFill>
        <p:spPr>
          <a:xfrm>
            <a:off x="2117548" y="1410114"/>
            <a:ext cx="5635398" cy="3159944"/>
          </a:xfrm>
          <a:prstGeom prst="rect">
            <a:avLst/>
          </a:prstGeom>
        </p:spPr>
      </p:pic>
      <p:pic>
        <p:nvPicPr>
          <p:cNvPr id="6" name="Immagine 5">
            <a:extLst>
              <a:ext uri="{FF2B5EF4-FFF2-40B4-BE49-F238E27FC236}">
                <a16:creationId xmlns:a16="http://schemas.microsoft.com/office/drawing/2014/main" id="{2FC6C97C-7E27-AA1B-66E3-E71585C4A099}"/>
              </a:ext>
            </a:extLst>
          </p:cNvPr>
          <p:cNvPicPr>
            <a:picLocks noChangeAspect="1"/>
          </p:cNvPicPr>
          <p:nvPr/>
        </p:nvPicPr>
        <p:blipFill>
          <a:blip r:embed="rId4"/>
          <a:stretch>
            <a:fillRect/>
          </a:stretch>
        </p:blipFill>
        <p:spPr>
          <a:xfrm>
            <a:off x="327749" y="3030580"/>
            <a:ext cx="3358909" cy="2094281"/>
          </a:xfrm>
          <a:prstGeom prst="rect">
            <a:avLst/>
          </a:prstGeom>
        </p:spPr>
      </p:pic>
      <p:pic>
        <p:nvPicPr>
          <p:cNvPr id="8" name="Immagine 7">
            <a:extLst>
              <a:ext uri="{FF2B5EF4-FFF2-40B4-BE49-F238E27FC236}">
                <a16:creationId xmlns:a16="http://schemas.microsoft.com/office/drawing/2014/main" id="{3A0877BF-FBEF-596B-6113-3C93C67F3396}"/>
              </a:ext>
            </a:extLst>
          </p:cNvPr>
          <p:cNvPicPr>
            <a:picLocks noChangeAspect="1"/>
          </p:cNvPicPr>
          <p:nvPr/>
        </p:nvPicPr>
        <p:blipFill>
          <a:blip r:embed="rId5"/>
          <a:stretch>
            <a:fillRect/>
          </a:stretch>
        </p:blipFill>
        <p:spPr>
          <a:xfrm>
            <a:off x="340039" y="1100337"/>
            <a:ext cx="2683004" cy="1829474"/>
          </a:xfrm>
          <a:prstGeom prst="rect">
            <a:avLst/>
          </a:prstGeom>
        </p:spPr>
      </p:pic>
      <p:pic>
        <p:nvPicPr>
          <p:cNvPr id="11" name="Immagine 10">
            <a:extLst>
              <a:ext uri="{FF2B5EF4-FFF2-40B4-BE49-F238E27FC236}">
                <a16:creationId xmlns:a16="http://schemas.microsoft.com/office/drawing/2014/main" id="{C40B389F-6000-0F93-C5EB-C102B94E884E}"/>
              </a:ext>
            </a:extLst>
          </p:cNvPr>
          <p:cNvPicPr>
            <a:picLocks noChangeAspect="1"/>
          </p:cNvPicPr>
          <p:nvPr/>
        </p:nvPicPr>
        <p:blipFill>
          <a:blip r:embed="rId6"/>
          <a:stretch>
            <a:fillRect/>
          </a:stretch>
        </p:blipFill>
        <p:spPr>
          <a:xfrm>
            <a:off x="7323091" y="3881097"/>
            <a:ext cx="4872478" cy="2619442"/>
          </a:xfrm>
          <a:prstGeom prst="rect">
            <a:avLst/>
          </a:prstGeom>
        </p:spPr>
      </p:pic>
      <p:pic>
        <p:nvPicPr>
          <p:cNvPr id="16" name="Immagine 15">
            <a:extLst>
              <a:ext uri="{FF2B5EF4-FFF2-40B4-BE49-F238E27FC236}">
                <a16:creationId xmlns:a16="http://schemas.microsoft.com/office/drawing/2014/main" id="{7A029F5F-98A6-E9AF-CB84-B9F085048CC3}"/>
              </a:ext>
            </a:extLst>
          </p:cNvPr>
          <p:cNvPicPr>
            <a:picLocks noChangeAspect="1"/>
          </p:cNvPicPr>
          <p:nvPr/>
        </p:nvPicPr>
        <p:blipFill rotWithShape="1">
          <a:blip r:embed="rId2"/>
          <a:srcRect l="47039"/>
          <a:stretch/>
        </p:blipFill>
        <p:spPr>
          <a:xfrm>
            <a:off x="3624188" y="4198296"/>
            <a:ext cx="1903942" cy="1007553"/>
          </a:xfrm>
          <a:prstGeom prst="rect">
            <a:avLst/>
          </a:prstGeom>
        </p:spPr>
      </p:pic>
      <p:pic>
        <p:nvPicPr>
          <p:cNvPr id="4" name="Immagine 3">
            <a:extLst>
              <a:ext uri="{FF2B5EF4-FFF2-40B4-BE49-F238E27FC236}">
                <a16:creationId xmlns:a16="http://schemas.microsoft.com/office/drawing/2014/main" id="{3DCDE10F-C5E0-67A9-F3A9-BD186FAA4405}"/>
              </a:ext>
            </a:extLst>
          </p:cNvPr>
          <p:cNvPicPr>
            <a:picLocks noChangeAspect="1"/>
          </p:cNvPicPr>
          <p:nvPr/>
        </p:nvPicPr>
        <p:blipFill>
          <a:blip r:embed="rId7"/>
          <a:stretch>
            <a:fillRect/>
          </a:stretch>
        </p:blipFill>
        <p:spPr>
          <a:xfrm>
            <a:off x="54324" y="49927"/>
            <a:ext cx="7582958" cy="390580"/>
          </a:xfrm>
          <a:prstGeom prst="rect">
            <a:avLst/>
          </a:prstGeom>
        </p:spPr>
      </p:pic>
      <p:sp>
        <p:nvSpPr>
          <p:cNvPr id="10" name="CasellaDiTesto 9">
            <a:extLst>
              <a:ext uri="{FF2B5EF4-FFF2-40B4-BE49-F238E27FC236}">
                <a16:creationId xmlns:a16="http://schemas.microsoft.com/office/drawing/2014/main" id="{53A31F6B-3030-4126-B281-0009C6F60BFF}"/>
              </a:ext>
            </a:extLst>
          </p:cNvPr>
          <p:cNvSpPr txBox="1"/>
          <p:nvPr/>
        </p:nvSpPr>
        <p:spPr>
          <a:xfrm>
            <a:off x="320915" y="5286837"/>
            <a:ext cx="6503230" cy="1200329"/>
          </a:xfrm>
          <a:prstGeom prst="rect">
            <a:avLst/>
          </a:prstGeom>
          <a:noFill/>
        </p:spPr>
        <p:txBody>
          <a:bodyPr wrap="square">
            <a:spAutoFit/>
          </a:bodyPr>
          <a:lstStyle/>
          <a:p>
            <a:pPr algn="just"/>
            <a:r>
              <a:rPr lang="it-IT" sz="1800" b="1" dirty="0">
                <a:latin typeface="Verdana" panose="020B0604030504040204" pitchFamily="34" charset="0"/>
                <a:ea typeface="Verdana" panose="020B0604030504040204" pitchFamily="34" charset="0"/>
              </a:rPr>
              <a:t>ASSE 4</a:t>
            </a:r>
            <a:r>
              <a:rPr lang="it-IT" sz="1800" dirty="0">
                <a:latin typeface="Verdana" panose="020B0604030504040204" pitchFamily="34" charset="0"/>
                <a:ea typeface="Verdana" panose="020B0604030504040204" pitchFamily="34" charset="0"/>
              </a:rPr>
              <a:t> - Micro e piccole imprese operanti in specifici settori di attività dedicato alle micro e piccole imprese dei comparti dei settori manifatturiero, pesca e acquacoltura.</a:t>
            </a:r>
          </a:p>
        </p:txBody>
      </p:sp>
      <p:pic>
        <p:nvPicPr>
          <p:cNvPr id="12" name="Immagine 11">
            <a:extLst>
              <a:ext uri="{FF2B5EF4-FFF2-40B4-BE49-F238E27FC236}">
                <a16:creationId xmlns:a16="http://schemas.microsoft.com/office/drawing/2014/main" id="{4F13308D-DE95-F2A8-8833-87010F658E74}"/>
              </a:ext>
            </a:extLst>
          </p:cNvPr>
          <p:cNvPicPr>
            <a:picLocks noChangeAspect="1"/>
          </p:cNvPicPr>
          <p:nvPr/>
        </p:nvPicPr>
        <p:blipFill rotWithShape="1">
          <a:blip r:embed="rId8"/>
          <a:srcRect r="2525"/>
          <a:stretch/>
        </p:blipFill>
        <p:spPr>
          <a:xfrm>
            <a:off x="7219406" y="3865270"/>
            <a:ext cx="4972594" cy="2942803"/>
          </a:xfrm>
          <a:prstGeom prst="rect">
            <a:avLst/>
          </a:prstGeom>
        </p:spPr>
      </p:pic>
      <p:sp>
        <p:nvSpPr>
          <p:cNvPr id="13" name="Rettangolo 12">
            <a:extLst>
              <a:ext uri="{FF2B5EF4-FFF2-40B4-BE49-F238E27FC236}">
                <a16:creationId xmlns:a16="http://schemas.microsoft.com/office/drawing/2014/main" id="{7E855B3C-FFEA-2E0F-3CE1-D25621F5DB47}"/>
              </a:ext>
            </a:extLst>
          </p:cNvPr>
          <p:cNvSpPr/>
          <p:nvPr/>
        </p:nvSpPr>
        <p:spPr>
          <a:xfrm>
            <a:off x="5801569" y="-1397"/>
            <a:ext cx="1832553" cy="523220"/>
          </a:xfrm>
          <a:prstGeom prst="rect">
            <a:avLst/>
          </a:prstGeom>
          <a:noFill/>
        </p:spPr>
        <p:txBody>
          <a:bodyPr wrap="none" lIns="91440" tIns="45720" rIns="91440" bIns="45720">
            <a:spAutoFit/>
          </a:bodyPr>
          <a:lstStyle/>
          <a:p>
            <a:pPr algn="ctr"/>
            <a:r>
              <a:rPr lang="it-IT" sz="2800" b="1" cap="none" spc="0" dirty="0">
                <a:ln w="0"/>
                <a:solidFill>
                  <a:schemeClr val="bg1">
                    <a:lumMod val="95000"/>
                  </a:schemeClr>
                </a:solidFill>
                <a:effectLst>
                  <a:outerShdw blurRad="38100" dist="19050" dir="2700000" algn="tl" rotWithShape="0">
                    <a:schemeClr val="dk1">
                      <a:alpha val="40000"/>
                    </a:schemeClr>
                  </a:outerShdw>
                </a:effectLst>
                <a:cs typeface="Times New Roman" panose="02020603050405020304" pitchFamily="18" charset="0"/>
              </a:rPr>
              <a:t>80,000,000</a:t>
            </a:r>
          </a:p>
        </p:txBody>
      </p:sp>
      <p:sp>
        <p:nvSpPr>
          <p:cNvPr id="2" name="CasellaDiTesto 1">
            <a:extLst>
              <a:ext uri="{FF2B5EF4-FFF2-40B4-BE49-F238E27FC236}">
                <a16:creationId xmlns:a16="http://schemas.microsoft.com/office/drawing/2014/main" id="{70508C86-9F5F-A0ED-54A4-2730261ED559}"/>
              </a:ext>
            </a:extLst>
          </p:cNvPr>
          <p:cNvSpPr txBox="1"/>
          <p:nvPr/>
        </p:nvSpPr>
        <p:spPr>
          <a:xfrm>
            <a:off x="7767201" y="551354"/>
            <a:ext cx="4311360" cy="919098"/>
          </a:xfrm>
          <a:prstGeom prst="rect">
            <a:avLst/>
          </a:prstGeom>
          <a:noFill/>
        </p:spPr>
        <p:txBody>
          <a:bodyPr wrap="square">
            <a:spAutoFit/>
          </a:bodyPr>
          <a:lstStyle/>
          <a:p>
            <a:pPr algn="just">
              <a:lnSpc>
                <a:spcPct val="115000"/>
              </a:lnSpc>
              <a:spcAft>
                <a:spcPts val="600"/>
              </a:spcAft>
            </a:pPr>
            <a:r>
              <a:rPr lang="it-IT"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F</a:t>
            </a:r>
            <a:r>
              <a:rPr lang="it-IT"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inanziamento a fondo perduto nella misura del 65% dell’importo delle spese ritenute ammissibili con i seguenti limiti: non superiore a € 130.000.</a:t>
            </a:r>
          </a:p>
        </p:txBody>
      </p:sp>
      <p:sp>
        <p:nvSpPr>
          <p:cNvPr id="5" name="Rettangolo 4">
            <a:extLst>
              <a:ext uri="{FF2B5EF4-FFF2-40B4-BE49-F238E27FC236}">
                <a16:creationId xmlns:a16="http://schemas.microsoft.com/office/drawing/2014/main" id="{FC56A680-ED33-B6B8-A396-2EED70110166}"/>
              </a:ext>
            </a:extLst>
          </p:cNvPr>
          <p:cNvSpPr/>
          <p:nvPr/>
        </p:nvSpPr>
        <p:spPr>
          <a:xfrm>
            <a:off x="8595582" y="43755"/>
            <a:ext cx="2237718" cy="461665"/>
          </a:xfrm>
          <a:prstGeom prst="rect">
            <a:avLst/>
          </a:prstGeom>
        </p:spPr>
        <p:txBody>
          <a:bodyPr wrap="square">
            <a:spAutoFit/>
          </a:bodyPr>
          <a:lstStyle/>
          <a:p>
            <a:pPr algn="ctr">
              <a:spcAft>
                <a:spcPts val="0"/>
              </a:spcAft>
            </a:pPr>
            <a:r>
              <a:rPr lang="it-IT" sz="1100" b="1" dirty="0">
                <a:solidFill>
                  <a:srgbClr val="C00000"/>
                </a:solidFill>
                <a:latin typeface="Verdana" panose="020B0604030504040204" pitchFamily="34" charset="0"/>
                <a:ea typeface="Verdana" panose="020B0604030504040204" pitchFamily="34" charset="0"/>
                <a:cs typeface="Verdana" panose="020B0604030504040204" pitchFamily="34" charset="0"/>
              </a:rPr>
              <a:t>Stanziamento Regionale</a:t>
            </a:r>
          </a:p>
          <a:p>
            <a:pPr algn="ctr">
              <a:spcAft>
                <a:spcPts val="0"/>
              </a:spcAft>
            </a:pPr>
            <a:r>
              <a:rPr lang="it-IT" sz="1300" b="1" dirty="0">
                <a:solidFill>
                  <a:srgbClr val="C00000"/>
                </a:solidFill>
                <a:latin typeface="Verdana" panose="020B0604030504040204" pitchFamily="34" charset="0"/>
                <a:ea typeface="Verdana" panose="020B0604030504040204" pitchFamily="34" charset="0"/>
                <a:cs typeface="Verdana" panose="020B0604030504040204" pitchFamily="34" charset="0"/>
              </a:rPr>
              <a:t>Euro 19.631.380,00</a:t>
            </a:r>
          </a:p>
        </p:txBody>
      </p:sp>
    </p:spTree>
    <p:extLst>
      <p:ext uri="{BB962C8B-B14F-4D97-AF65-F5344CB8AC3E}">
        <p14:creationId xmlns:p14="http://schemas.microsoft.com/office/powerpoint/2010/main" val="34878571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olo 1"/>
          <p:cNvSpPr>
            <a:spLocks noGrp="1"/>
          </p:cNvSpPr>
          <p:nvPr>
            <p:ph type="title"/>
          </p:nvPr>
        </p:nvSpPr>
        <p:spPr>
          <a:xfrm>
            <a:off x="420391" y="159035"/>
            <a:ext cx="11261294" cy="317225"/>
          </a:xfrm>
        </p:spPr>
        <p:txBody>
          <a:bodyPr/>
          <a:lstStyle/>
          <a:p>
            <a:pPr marL="0" indent="0">
              <a:buFont typeface="Arial" charset="0"/>
              <a:buNone/>
            </a:pPr>
            <a:r>
              <a:rPr lang="it-IT" sz="1600" dirty="0">
                <a:solidFill>
                  <a:srgbClr val="002060"/>
                </a:solidFill>
                <a:latin typeface="Verdana" panose="020B0604030504040204" pitchFamily="34" charset="0"/>
                <a:ea typeface="Verdana" panose="020B0604030504040204" pitchFamily="34" charset="0"/>
                <a:cs typeface="Verdana" panose="020B0604030504040204" pitchFamily="34" charset="0"/>
              </a:rPr>
              <a:t>Allegato 4 - Progetti per micro e piccole imprese operanti in specifici settori di attività</a:t>
            </a:r>
            <a:endParaRPr lang="it-IT" sz="1600" dirty="0">
              <a:solidFill>
                <a:srgbClr val="002060"/>
              </a:solidFill>
              <a:latin typeface="Verdana" pitchFamily="34" charset="0"/>
            </a:endParaRPr>
          </a:p>
        </p:txBody>
      </p:sp>
      <p:graphicFrame>
        <p:nvGraphicFramePr>
          <p:cNvPr id="4" name="Tabella 3"/>
          <p:cNvGraphicFramePr>
            <a:graphicFrameLocks noGrp="1"/>
          </p:cNvGraphicFramePr>
          <p:nvPr/>
        </p:nvGraphicFramePr>
        <p:xfrm>
          <a:off x="920834" y="739329"/>
          <a:ext cx="10991087" cy="5084646"/>
        </p:xfrm>
        <a:graphic>
          <a:graphicData uri="http://schemas.openxmlformats.org/drawingml/2006/table">
            <a:tbl>
              <a:tblPr/>
              <a:tblGrid>
                <a:gridCol w="1589402">
                  <a:extLst>
                    <a:ext uri="{9D8B030D-6E8A-4147-A177-3AD203B41FA5}">
                      <a16:colId xmlns:a16="http://schemas.microsoft.com/office/drawing/2014/main" val="2777383875"/>
                    </a:ext>
                  </a:extLst>
                </a:gridCol>
                <a:gridCol w="8288623">
                  <a:extLst>
                    <a:ext uri="{9D8B030D-6E8A-4147-A177-3AD203B41FA5}">
                      <a16:colId xmlns:a16="http://schemas.microsoft.com/office/drawing/2014/main" val="3344403440"/>
                    </a:ext>
                  </a:extLst>
                </a:gridCol>
                <a:gridCol w="1113062">
                  <a:extLst>
                    <a:ext uri="{9D8B030D-6E8A-4147-A177-3AD203B41FA5}">
                      <a16:colId xmlns:a16="http://schemas.microsoft.com/office/drawing/2014/main" val="2680913511"/>
                    </a:ext>
                  </a:extLst>
                </a:gridCol>
              </a:tblGrid>
              <a:tr h="252095">
                <a:tc gridSpan="3">
                  <a:txBody>
                    <a:bodyPr/>
                    <a:lstStyle/>
                    <a:p>
                      <a:pPr algn="ctr">
                        <a:lnSpc>
                          <a:spcPct val="115000"/>
                        </a:lnSpc>
                        <a:spcAft>
                          <a:spcPts val="0"/>
                        </a:spcAft>
                      </a:pPr>
                      <a:r>
                        <a:rPr lang="it-IT" sz="1400" b="1" dirty="0">
                          <a:solidFill>
                            <a:srgbClr val="002060"/>
                          </a:solidFill>
                          <a:effectLst/>
                          <a:latin typeface="Verdana" panose="020B0604030504040204" pitchFamily="34" charset="0"/>
                          <a:ea typeface="Verdana" panose="020B0604030504040204" pitchFamily="34" charset="0"/>
                          <a:cs typeface="Times New Roman" panose="02020603050405020304" pitchFamily="18" charset="0"/>
                        </a:rPr>
                        <a:t>Sezione 2 </a:t>
                      </a:r>
                      <a:r>
                        <a:rPr lang="it-IT" sz="1400" b="1" dirty="0">
                          <a:solidFill>
                            <a:srgbClr val="002060"/>
                          </a:solidFill>
                          <a:effectLst/>
                          <a:latin typeface="Verdana" panose="020B0604030504040204" pitchFamily="34" charset="0"/>
                          <a:ea typeface="Verdana" panose="020B0604030504040204" pitchFamily="34" charset="0"/>
                          <a:cs typeface="Arial" panose="020B0604020202020204" pitchFamily="34" charset="0"/>
                        </a:rPr>
                        <a:t>– Codice Ateco</a:t>
                      </a:r>
                      <a:endParaRPr lang="it-IT" sz="1400" b="1" dirty="0">
                        <a:solidFill>
                          <a:srgbClr val="002060"/>
                        </a:solidFill>
                        <a:effectLst/>
                        <a:latin typeface="Verdana" panose="020B0604030504040204" pitchFamily="34" charset="0"/>
                        <a:ea typeface="Verdana" panose="020B0604030504040204" pitchFamily="34" charset="0"/>
                        <a:cs typeface="Times New Roman" panose="02020603050405020304" pitchFamily="18" charset="0"/>
                      </a:endParaRPr>
                    </a:p>
                    <a:p>
                      <a:pPr algn="ctr">
                        <a:lnSpc>
                          <a:spcPct val="115000"/>
                        </a:lnSpc>
                        <a:spcAft>
                          <a:spcPts val="0"/>
                        </a:spcAft>
                      </a:pPr>
                      <a:r>
                        <a:rPr lang="it-IT" sz="1400" dirty="0">
                          <a:solidFill>
                            <a:srgbClr val="002060"/>
                          </a:solidFill>
                          <a:effectLst/>
                          <a:latin typeface="Verdana" panose="020B0604030504040204" pitchFamily="34" charset="0"/>
                          <a:ea typeface="Verdana" panose="020B0604030504040204" pitchFamily="34" charset="0"/>
                          <a:cs typeface="Arial" panose="020B0604020202020204" pitchFamily="34" charset="0"/>
                        </a:rPr>
                        <a:t>*comprese tutte le attività che iniziano con la codifica indicata</a:t>
                      </a:r>
                      <a:endParaRPr lang="it-IT" sz="1400" dirty="0">
                        <a:solidFill>
                          <a:srgbClr val="002060"/>
                        </a:solidFill>
                        <a:effectLst/>
                        <a:latin typeface="Verdana" panose="020B0604030504040204" pitchFamily="34" charset="0"/>
                        <a:ea typeface="Verdana" panose="020B0604030504040204" pitchFamily="34" charset="0"/>
                        <a:cs typeface="Times New Roman" panose="02020603050405020304" pitchFamily="18" charset="0"/>
                      </a:endParaRPr>
                    </a:p>
                  </a:txBody>
                  <a:tcPr marL="9525" marR="9525" marT="9525"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rgbClr val="DBE5F1"/>
                    </a:solidFill>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3014293188"/>
                  </a:ext>
                </a:extLst>
              </a:tr>
              <a:tr h="198120">
                <a:tc>
                  <a:txBody>
                    <a:bodyPr/>
                    <a:lstStyle/>
                    <a:p>
                      <a:pPr algn="ctr">
                        <a:lnSpc>
                          <a:spcPct val="115000"/>
                        </a:lnSpc>
                        <a:spcBef>
                          <a:spcPts val="300"/>
                        </a:spcBef>
                        <a:spcAft>
                          <a:spcPts val="300"/>
                        </a:spcAft>
                      </a:pPr>
                      <a:r>
                        <a:rPr lang="it-IT" sz="1400">
                          <a:solidFill>
                            <a:srgbClr val="002060"/>
                          </a:solidFill>
                          <a:effectLst/>
                          <a:latin typeface="Verdana" panose="020B0604030504040204" pitchFamily="34" charset="0"/>
                          <a:ea typeface="Verdana" panose="020B0604030504040204" pitchFamily="34" charset="0"/>
                          <a:cs typeface="Arial" panose="020B0604020202020204" pitchFamily="34" charset="0"/>
                        </a:rPr>
                        <a:t>Codice Ateco</a:t>
                      </a:r>
                      <a:endParaRPr lang="it-IT" sz="1400">
                        <a:solidFill>
                          <a:srgbClr val="002060"/>
                        </a:solidFill>
                        <a:effectLst/>
                        <a:latin typeface="Verdana" panose="020B0604030504040204" pitchFamily="34" charset="0"/>
                        <a:ea typeface="Verdana" panose="020B0604030504040204" pitchFamily="34" charset="0"/>
                        <a:cs typeface="Times New Roman" panose="02020603050405020304" pitchFamily="18" charset="0"/>
                      </a:endParaRPr>
                    </a:p>
                  </a:txBody>
                  <a:tcPr marL="9525" marR="9525" marT="9525"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300"/>
                        </a:spcBef>
                        <a:spcAft>
                          <a:spcPts val="300"/>
                        </a:spcAft>
                      </a:pPr>
                      <a:r>
                        <a:rPr lang="it-IT" sz="1400" dirty="0">
                          <a:solidFill>
                            <a:srgbClr val="002060"/>
                          </a:solidFill>
                          <a:effectLst/>
                          <a:latin typeface="Verdana" panose="020B0604030504040204" pitchFamily="34" charset="0"/>
                          <a:ea typeface="Verdana" panose="020B0604030504040204" pitchFamily="34" charset="0"/>
                          <a:cs typeface="Arial" panose="020B0604020202020204" pitchFamily="34" charset="0"/>
                        </a:rPr>
                        <a:t>Descrizione codice Ateco - </a:t>
                      </a:r>
                      <a:endParaRPr lang="it-IT" sz="1400" dirty="0">
                        <a:solidFill>
                          <a:srgbClr val="002060"/>
                        </a:solidFill>
                        <a:effectLst/>
                        <a:latin typeface="Verdana" panose="020B0604030504040204" pitchFamily="34" charset="0"/>
                        <a:ea typeface="Verdana" panose="020B0604030504040204" pitchFamily="34"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300"/>
                        </a:spcBef>
                        <a:spcAft>
                          <a:spcPts val="300"/>
                        </a:spcAft>
                      </a:pPr>
                      <a:r>
                        <a:rPr lang="it-IT" sz="1400">
                          <a:solidFill>
                            <a:srgbClr val="002060"/>
                          </a:solidFill>
                          <a:effectLst/>
                          <a:latin typeface="Verdana" panose="020B0604030504040204" pitchFamily="34" charset="0"/>
                          <a:ea typeface="Verdana" panose="020B0604030504040204" pitchFamily="34" charset="0"/>
                          <a:cs typeface="Arial" panose="020B0604020202020204" pitchFamily="34" charset="0"/>
                        </a:rPr>
                        <a:t>Punteggio</a:t>
                      </a:r>
                      <a:endParaRPr lang="it-IT" sz="1400">
                        <a:solidFill>
                          <a:srgbClr val="002060"/>
                        </a:solidFill>
                        <a:effectLst/>
                        <a:latin typeface="Verdana" panose="020B0604030504040204" pitchFamily="34" charset="0"/>
                        <a:ea typeface="Verdana" panose="020B060403050404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54923850"/>
                  </a:ext>
                </a:extLst>
              </a:tr>
              <a:tr h="198120">
                <a:tc>
                  <a:txBody>
                    <a:bodyPr/>
                    <a:lstStyle/>
                    <a:p>
                      <a:pPr marL="251460" marR="85725">
                        <a:lnSpc>
                          <a:spcPct val="115000"/>
                        </a:lnSpc>
                        <a:spcAft>
                          <a:spcPts val="0"/>
                        </a:spcAft>
                      </a:pPr>
                      <a:r>
                        <a:rPr lang="it-IT" sz="1400">
                          <a:solidFill>
                            <a:srgbClr val="002060"/>
                          </a:solidFill>
                          <a:effectLst/>
                          <a:latin typeface="Verdana" panose="020B0604030504040204" pitchFamily="34" charset="0"/>
                          <a:ea typeface="Verdana" panose="020B0604030504040204" pitchFamily="34" charset="0"/>
                          <a:cs typeface="Arial" panose="020B0604020202020204" pitchFamily="34" charset="0"/>
                        </a:rPr>
                        <a:t>03*</a:t>
                      </a:r>
                      <a:endParaRPr lang="it-IT" sz="1400">
                        <a:solidFill>
                          <a:srgbClr val="002060"/>
                        </a:solidFill>
                        <a:effectLst/>
                        <a:latin typeface="Verdana" panose="020B0604030504040204" pitchFamily="34" charset="0"/>
                        <a:ea typeface="Verdana" panose="020B0604030504040204" pitchFamily="34" charset="0"/>
                        <a:cs typeface="Times New Roman" panose="02020603050405020304" pitchFamily="18" charset="0"/>
                      </a:endParaRPr>
                    </a:p>
                  </a:txBody>
                  <a:tcPr marL="9525" marR="9525" marT="9525"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9375" marR="79375">
                        <a:lnSpc>
                          <a:spcPct val="115000"/>
                        </a:lnSpc>
                        <a:spcAft>
                          <a:spcPts val="0"/>
                        </a:spcAft>
                      </a:pPr>
                      <a:r>
                        <a:rPr lang="it-IT" sz="1400" dirty="0">
                          <a:solidFill>
                            <a:srgbClr val="002060"/>
                          </a:solidFill>
                          <a:effectLst/>
                          <a:latin typeface="Verdana" panose="020B0604030504040204" pitchFamily="34" charset="0"/>
                          <a:ea typeface="Verdana" panose="020B0604030504040204" pitchFamily="34" charset="0"/>
                          <a:cs typeface="Arial" panose="020B0604020202020204" pitchFamily="34" charset="0"/>
                        </a:rPr>
                        <a:t>Pesca e Acquacoltura</a:t>
                      </a:r>
                      <a:endParaRPr lang="it-IT" sz="1400" dirty="0">
                        <a:solidFill>
                          <a:srgbClr val="002060"/>
                        </a:solidFill>
                        <a:effectLst/>
                        <a:latin typeface="Verdana" panose="020B0604030504040204" pitchFamily="34" charset="0"/>
                        <a:ea typeface="Verdana" panose="020B0604030504040204" pitchFamily="34"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0645" marR="80010" algn="ctr">
                        <a:spcAft>
                          <a:spcPts val="0"/>
                        </a:spcAft>
                      </a:pPr>
                      <a:r>
                        <a:rPr lang="it-IT" sz="1400">
                          <a:solidFill>
                            <a:srgbClr val="002060"/>
                          </a:solidFill>
                          <a:effectLst/>
                          <a:latin typeface="Verdana" panose="020B0604030504040204" pitchFamily="34" charset="0"/>
                          <a:ea typeface="Verdana" panose="020B0604030504040204" pitchFamily="34" charset="0"/>
                          <a:cs typeface="Arial" panose="020B0604020202020204" pitchFamily="34" charset="0"/>
                        </a:rPr>
                        <a:t>30</a:t>
                      </a:r>
                      <a:endParaRPr lang="it-IT" sz="1400">
                        <a:solidFill>
                          <a:srgbClr val="002060"/>
                        </a:solidFill>
                        <a:effectLst/>
                        <a:latin typeface="Verdana" panose="020B0604030504040204" pitchFamily="34" charset="0"/>
                        <a:ea typeface="Verdana" panose="020B060403050404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64287971"/>
                  </a:ext>
                </a:extLst>
              </a:tr>
              <a:tr h="198120">
                <a:tc>
                  <a:txBody>
                    <a:bodyPr/>
                    <a:lstStyle/>
                    <a:p>
                      <a:pPr marL="251460" marR="85725">
                        <a:lnSpc>
                          <a:spcPct val="115000"/>
                        </a:lnSpc>
                        <a:spcAft>
                          <a:spcPts val="0"/>
                        </a:spcAft>
                      </a:pPr>
                      <a:r>
                        <a:rPr lang="it-IT" sz="1400">
                          <a:solidFill>
                            <a:srgbClr val="002060"/>
                          </a:solidFill>
                          <a:effectLst/>
                          <a:latin typeface="Verdana" panose="020B0604030504040204" pitchFamily="34" charset="0"/>
                          <a:ea typeface="Verdana" panose="020B0604030504040204" pitchFamily="34" charset="0"/>
                          <a:cs typeface="Arial" panose="020B0604020202020204" pitchFamily="34" charset="0"/>
                        </a:rPr>
                        <a:t>10.41.10</a:t>
                      </a:r>
                      <a:endParaRPr lang="it-IT" sz="1400">
                        <a:solidFill>
                          <a:srgbClr val="002060"/>
                        </a:solidFill>
                        <a:effectLst/>
                        <a:latin typeface="Verdana" panose="020B0604030504040204" pitchFamily="34" charset="0"/>
                        <a:ea typeface="Verdana" panose="020B0604030504040204" pitchFamily="34" charset="0"/>
                        <a:cs typeface="Times New Roman" panose="02020603050405020304" pitchFamily="18" charset="0"/>
                      </a:endParaRPr>
                    </a:p>
                  </a:txBody>
                  <a:tcPr marL="9525" marR="9525" marT="9525"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9375" marR="79375">
                        <a:lnSpc>
                          <a:spcPct val="115000"/>
                        </a:lnSpc>
                        <a:spcAft>
                          <a:spcPts val="0"/>
                        </a:spcAft>
                      </a:pPr>
                      <a:r>
                        <a:rPr lang="it-IT" sz="1400" u="none" strike="noStrike" dirty="0">
                          <a:solidFill>
                            <a:srgbClr val="002060"/>
                          </a:solidFill>
                          <a:effectLst/>
                          <a:latin typeface="Verdana" panose="020B0604030504040204" pitchFamily="34" charset="0"/>
                          <a:ea typeface="Verdana" panose="020B0604030504040204" pitchFamily="34" charset="0"/>
                          <a:cs typeface="Arial" panose="020B0604020202020204" pitchFamily="34" charset="0"/>
                        </a:rPr>
                        <a:t>Produzione di olio di oliva da olive prevalentemente non di produzione propria</a:t>
                      </a:r>
                      <a:endParaRPr lang="it-IT" sz="1400" dirty="0">
                        <a:solidFill>
                          <a:srgbClr val="002060"/>
                        </a:solidFill>
                        <a:effectLst/>
                        <a:latin typeface="Verdana" panose="020B0604030504040204" pitchFamily="34" charset="0"/>
                        <a:ea typeface="Verdana" panose="020B0604030504040204" pitchFamily="34"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0645" marR="80010" algn="ctr">
                        <a:spcAft>
                          <a:spcPts val="0"/>
                        </a:spcAft>
                      </a:pPr>
                      <a:r>
                        <a:rPr lang="it-IT" sz="1400">
                          <a:solidFill>
                            <a:srgbClr val="002060"/>
                          </a:solidFill>
                          <a:effectLst/>
                          <a:latin typeface="Verdana" panose="020B0604030504040204" pitchFamily="34" charset="0"/>
                          <a:ea typeface="Verdana" panose="020B0604030504040204" pitchFamily="34" charset="0"/>
                          <a:cs typeface="Arial" panose="020B0604020202020204" pitchFamily="34" charset="0"/>
                        </a:rPr>
                        <a:t>33</a:t>
                      </a:r>
                      <a:endParaRPr lang="it-IT" sz="1400">
                        <a:solidFill>
                          <a:srgbClr val="002060"/>
                        </a:solidFill>
                        <a:effectLst/>
                        <a:latin typeface="Verdana" panose="020B0604030504040204" pitchFamily="34" charset="0"/>
                        <a:ea typeface="Verdana" panose="020B060403050404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63411748"/>
                  </a:ext>
                </a:extLst>
              </a:tr>
              <a:tr h="198120">
                <a:tc>
                  <a:txBody>
                    <a:bodyPr/>
                    <a:lstStyle/>
                    <a:p>
                      <a:pPr marL="251460" marR="85725">
                        <a:lnSpc>
                          <a:spcPct val="115000"/>
                        </a:lnSpc>
                        <a:spcAft>
                          <a:spcPts val="0"/>
                        </a:spcAft>
                      </a:pPr>
                      <a:r>
                        <a:rPr lang="it-IT" sz="1400">
                          <a:solidFill>
                            <a:srgbClr val="002060"/>
                          </a:solidFill>
                          <a:effectLst/>
                          <a:latin typeface="Verdana" panose="020B0604030504040204" pitchFamily="34" charset="0"/>
                          <a:ea typeface="Verdana" panose="020B0604030504040204" pitchFamily="34" charset="0"/>
                          <a:cs typeface="Arial" panose="020B0604020202020204" pitchFamily="34" charset="0"/>
                        </a:rPr>
                        <a:t>10.51.20</a:t>
                      </a:r>
                      <a:endParaRPr lang="it-IT" sz="1400">
                        <a:solidFill>
                          <a:srgbClr val="002060"/>
                        </a:solidFill>
                        <a:effectLst/>
                        <a:latin typeface="Verdana" panose="020B0604030504040204" pitchFamily="34" charset="0"/>
                        <a:ea typeface="Verdana" panose="020B0604030504040204" pitchFamily="34" charset="0"/>
                        <a:cs typeface="Times New Roman" panose="02020603050405020304" pitchFamily="18" charset="0"/>
                      </a:endParaRPr>
                    </a:p>
                  </a:txBody>
                  <a:tcPr marL="9525" marR="9525" marT="9525"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9375" marR="79375">
                        <a:lnSpc>
                          <a:spcPct val="115000"/>
                        </a:lnSpc>
                        <a:spcAft>
                          <a:spcPts val="0"/>
                        </a:spcAft>
                      </a:pPr>
                      <a:r>
                        <a:rPr lang="it-IT" sz="1400" dirty="0">
                          <a:solidFill>
                            <a:srgbClr val="002060"/>
                          </a:solidFill>
                          <a:effectLst/>
                          <a:latin typeface="Verdana" panose="020B0604030504040204" pitchFamily="34" charset="0"/>
                          <a:ea typeface="Verdana" panose="020B0604030504040204" pitchFamily="34" charset="0"/>
                          <a:cs typeface="Arial" panose="020B0604020202020204" pitchFamily="34" charset="0"/>
                        </a:rPr>
                        <a:t>Produzione dei derivati del latte</a:t>
                      </a:r>
                      <a:endParaRPr lang="it-IT" sz="1400" dirty="0">
                        <a:solidFill>
                          <a:srgbClr val="002060"/>
                        </a:solidFill>
                        <a:effectLst/>
                        <a:latin typeface="Verdana" panose="020B0604030504040204" pitchFamily="34" charset="0"/>
                        <a:ea typeface="Verdana" panose="020B0604030504040204" pitchFamily="34"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0645" marR="80010" algn="ctr">
                        <a:spcAft>
                          <a:spcPts val="0"/>
                        </a:spcAft>
                      </a:pPr>
                      <a:r>
                        <a:rPr lang="it-IT" sz="1400">
                          <a:solidFill>
                            <a:srgbClr val="002060"/>
                          </a:solidFill>
                          <a:effectLst/>
                          <a:latin typeface="Verdana" panose="020B0604030504040204" pitchFamily="34" charset="0"/>
                          <a:ea typeface="Verdana" panose="020B0604030504040204" pitchFamily="34" charset="0"/>
                          <a:cs typeface="Arial" panose="020B0604020202020204" pitchFamily="34" charset="0"/>
                        </a:rPr>
                        <a:t>29</a:t>
                      </a:r>
                      <a:endParaRPr lang="it-IT" sz="1400">
                        <a:solidFill>
                          <a:srgbClr val="002060"/>
                        </a:solidFill>
                        <a:effectLst/>
                        <a:latin typeface="Verdana" panose="020B0604030504040204" pitchFamily="34" charset="0"/>
                        <a:ea typeface="Verdana" panose="020B060403050404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47108988"/>
                  </a:ext>
                </a:extLst>
              </a:tr>
              <a:tr h="198120">
                <a:tc>
                  <a:txBody>
                    <a:bodyPr/>
                    <a:lstStyle/>
                    <a:p>
                      <a:pPr marL="251460" marR="85725">
                        <a:lnSpc>
                          <a:spcPct val="115000"/>
                        </a:lnSpc>
                        <a:spcAft>
                          <a:spcPts val="0"/>
                        </a:spcAft>
                      </a:pPr>
                      <a:r>
                        <a:rPr lang="it-IT" sz="1400">
                          <a:solidFill>
                            <a:srgbClr val="002060"/>
                          </a:solidFill>
                          <a:effectLst/>
                          <a:latin typeface="Verdana" panose="020B0604030504040204" pitchFamily="34" charset="0"/>
                          <a:ea typeface="Verdana" panose="020B0604030504040204" pitchFamily="34" charset="0"/>
                          <a:cs typeface="Arial" panose="020B0604020202020204" pitchFamily="34" charset="0"/>
                        </a:rPr>
                        <a:t>10.61.10</a:t>
                      </a:r>
                      <a:endParaRPr lang="it-IT" sz="1400">
                        <a:solidFill>
                          <a:srgbClr val="002060"/>
                        </a:solidFill>
                        <a:effectLst/>
                        <a:latin typeface="Verdana" panose="020B0604030504040204" pitchFamily="34" charset="0"/>
                        <a:ea typeface="Verdana" panose="020B0604030504040204" pitchFamily="34" charset="0"/>
                        <a:cs typeface="Times New Roman" panose="02020603050405020304" pitchFamily="18" charset="0"/>
                      </a:endParaRPr>
                    </a:p>
                  </a:txBody>
                  <a:tcPr marL="9525" marR="9525" marT="9525"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9375" marR="79375">
                        <a:lnSpc>
                          <a:spcPct val="115000"/>
                        </a:lnSpc>
                        <a:spcAft>
                          <a:spcPts val="0"/>
                        </a:spcAft>
                      </a:pPr>
                      <a:r>
                        <a:rPr lang="it-IT" sz="1400" dirty="0">
                          <a:solidFill>
                            <a:srgbClr val="002060"/>
                          </a:solidFill>
                          <a:effectLst/>
                          <a:latin typeface="Verdana" panose="020B0604030504040204" pitchFamily="34" charset="0"/>
                          <a:ea typeface="Verdana" panose="020B0604030504040204" pitchFamily="34" charset="0"/>
                          <a:cs typeface="Arial" panose="020B0604020202020204" pitchFamily="34" charset="0"/>
                        </a:rPr>
                        <a:t>Molitura del frumento</a:t>
                      </a:r>
                      <a:endParaRPr lang="it-IT" sz="1400" dirty="0">
                        <a:solidFill>
                          <a:srgbClr val="002060"/>
                        </a:solidFill>
                        <a:effectLst/>
                        <a:latin typeface="Verdana" panose="020B0604030504040204" pitchFamily="34" charset="0"/>
                        <a:ea typeface="Verdana" panose="020B0604030504040204" pitchFamily="34"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0645" marR="80010" algn="ctr">
                        <a:spcAft>
                          <a:spcPts val="0"/>
                        </a:spcAft>
                      </a:pPr>
                      <a:r>
                        <a:rPr lang="it-IT" sz="1400">
                          <a:solidFill>
                            <a:srgbClr val="002060"/>
                          </a:solidFill>
                          <a:effectLst/>
                          <a:latin typeface="Verdana" panose="020B0604030504040204" pitchFamily="34" charset="0"/>
                          <a:ea typeface="Verdana" panose="020B0604030504040204" pitchFamily="34" charset="0"/>
                          <a:cs typeface="Arial" panose="020B0604020202020204" pitchFamily="34" charset="0"/>
                        </a:rPr>
                        <a:t>33</a:t>
                      </a:r>
                      <a:endParaRPr lang="it-IT" sz="1400">
                        <a:solidFill>
                          <a:srgbClr val="002060"/>
                        </a:solidFill>
                        <a:effectLst/>
                        <a:latin typeface="Verdana" panose="020B0604030504040204" pitchFamily="34" charset="0"/>
                        <a:ea typeface="Verdana" panose="020B060403050404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19493012"/>
                  </a:ext>
                </a:extLst>
              </a:tr>
              <a:tr h="198120">
                <a:tc>
                  <a:txBody>
                    <a:bodyPr/>
                    <a:lstStyle/>
                    <a:p>
                      <a:pPr marL="251460" marR="85725">
                        <a:lnSpc>
                          <a:spcPct val="115000"/>
                        </a:lnSpc>
                        <a:spcAft>
                          <a:spcPts val="0"/>
                        </a:spcAft>
                      </a:pPr>
                      <a:r>
                        <a:rPr lang="it-IT" sz="1400">
                          <a:solidFill>
                            <a:srgbClr val="002060"/>
                          </a:solidFill>
                          <a:effectLst/>
                          <a:latin typeface="Verdana" panose="020B0604030504040204" pitchFamily="34" charset="0"/>
                          <a:ea typeface="Verdana" panose="020B0604030504040204" pitchFamily="34" charset="0"/>
                          <a:cs typeface="Arial" panose="020B0604020202020204" pitchFamily="34" charset="0"/>
                        </a:rPr>
                        <a:t>10.61.20</a:t>
                      </a:r>
                      <a:endParaRPr lang="it-IT" sz="1400">
                        <a:solidFill>
                          <a:srgbClr val="002060"/>
                        </a:solidFill>
                        <a:effectLst/>
                        <a:latin typeface="Verdana" panose="020B0604030504040204" pitchFamily="34" charset="0"/>
                        <a:ea typeface="Verdana" panose="020B0604030504040204" pitchFamily="34" charset="0"/>
                        <a:cs typeface="Times New Roman" panose="02020603050405020304" pitchFamily="18" charset="0"/>
                      </a:endParaRPr>
                    </a:p>
                  </a:txBody>
                  <a:tcPr marL="9525" marR="9525" marT="9525"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9375" marR="79375">
                        <a:lnSpc>
                          <a:spcPct val="115000"/>
                        </a:lnSpc>
                        <a:spcAft>
                          <a:spcPts val="0"/>
                        </a:spcAft>
                      </a:pPr>
                      <a:r>
                        <a:rPr lang="it-IT" sz="1400" dirty="0">
                          <a:solidFill>
                            <a:srgbClr val="002060"/>
                          </a:solidFill>
                          <a:effectLst/>
                          <a:latin typeface="Verdana" panose="020B0604030504040204" pitchFamily="34" charset="0"/>
                          <a:ea typeface="Verdana" panose="020B0604030504040204" pitchFamily="34" charset="0"/>
                          <a:cs typeface="Arial" panose="020B0604020202020204" pitchFamily="34" charset="0"/>
                        </a:rPr>
                        <a:t>Molitura di altri cereali</a:t>
                      </a:r>
                      <a:endParaRPr lang="it-IT" sz="1400" dirty="0">
                        <a:solidFill>
                          <a:srgbClr val="002060"/>
                        </a:solidFill>
                        <a:effectLst/>
                        <a:latin typeface="Verdana" panose="020B0604030504040204" pitchFamily="34" charset="0"/>
                        <a:ea typeface="Verdana" panose="020B0604030504040204" pitchFamily="34"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0645" marR="80010" algn="ctr">
                        <a:spcAft>
                          <a:spcPts val="0"/>
                        </a:spcAft>
                      </a:pPr>
                      <a:r>
                        <a:rPr lang="it-IT" sz="1400">
                          <a:solidFill>
                            <a:srgbClr val="002060"/>
                          </a:solidFill>
                          <a:effectLst/>
                          <a:latin typeface="Verdana" panose="020B0604030504040204" pitchFamily="34" charset="0"/>
                          <a:ea typeface="Verdana" panose="020B0604030504040204" pitchFamily="34" charset="0"/>
                          <a:cs typeface="Arial" panose="020B0604020202020204" pitchFamily="34" charset="0"/>
                        </a:rPr>
                        <a:t>35</a:t>
                      </a:r>
                      <a:endParaRPr lang="it-IT" sz="1400">
                        <a:solidFill>
                          <a:srgbClr val="002060"/>
                        </a:solidFill>
                        <a:effectLst/>
                        <a:latin typeface="Verdana" panose="020B0604030504040204" pitchFamily="34" charset="0"/>
                        <a:ea typeface="Verdana" panose="020B060403050404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26490650"/>
                  </a:ext>
                </a:extLst>
              </a:tr>
              <a:tr h="198120">
                <a:tc>
                  <a:txBody>
                    <a:bodyPr/>
                    <a:lstStyle/>
                    <a:p>
                      <a:pPr marL="251460" marR="85725">
                        <a:lnSpc>
                          <a:spcPct val="115000"/>
                        </a:lnSpc>
                        <a:spcAft>
                          <a:spcPts val="0"/>
                        </a:spcAft>
                      </a:pPr>
                      <a:r>
                        <a:rPr lang="it-IT" sz="1400">
                          <a:solidFill>
                            <a:srgbClr val="002060"/>
                          </a:solidFill>
                          <a:effectLst/>
                          <a:latin typeface="Verdana" panose="020B0604030504040204" pitchFamily="34" charset="0"/>
                          <a:ea typeface="Verdana" panose="020B0604030504040204" pitchFamily="34" charset="0"/>
                          <a:cs typeface="Arial" panose="020B0604020202020204" pitchFamily="34" charset="0"/>
                        </a:rPr>
                        <a:t>13*</a:t>
                      </a:r>
                      <a:endParaRPr lang="it-IT" sz="1400">
                        <a:solidFill>
                          <a:srgbClr val="002060"/>
                        </a:solidFill>
                        <a:effectLst/>
                        <a:latin typeface="Verdana" panose="020B0604030504040204" pitchFamily="34" charset="0"/>
                        <a:ea typeface="Verdana" panose="020B0604030504040204" pitchFamily="34" charset="0"/>
                        <a:cs typeface="Times New Roman" panose="02020603050405020304" pitchFamily="18" charset="0"/>
                      </a:endParaRPr>
                    </a:p>
                  </a:txBody>
                  <a:tcPr marL="9525" marR="9525" marT="9525"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9375" marR="79375">
                        <a:lnSpc>
                          <a:spcPct val="115000"/>
                        </a:lnSpc>
                        <a:spcAft>
                          <a:spcPts val="0"/>
                        </a:spcAft>
                      </a:pPr>
                      <a:r>
                        <a:rPr lang="it-IT" sz="1400" dirty="0">
                          <a:solidFill>
                            <a:srgbClr val="002060"/>
                          </a:solidFill>
                          <a:effectLst/>
                          <a:latin typeface="Verdana" panose="020B0604030504040204" pitchFamily="34" charset="0"/>
                          <a:ea typeface="Verdana" panose="020B0604030504040204" pitchFamily="34" charset="0"/>
                          <a:cs typeface="Arial" panose="020B0604020202020204" pitchFamily="34" charset="0"/>
                        </a:rPr>
                        <a:t>Industrie tessili</a:t>
                      </a:r>
                      <a:endParaRPr lang="it-IT" sz="1400" dirty="0">
                        <a:solidFill>
                          <a:srgbClr val="002060"/>
                        </a:solidFill>
                        <a:effectLst/>
                        <a:latin typeface="Verdana" panose="020B0604030504040204" pitchFamily="34" charset="0"/>
                        <a:ea typeface="Verdana" panose="020B0604030504040204" pitchFamily="34"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0645" marR="80010" algn="ctr">
                        <a:spcAft>
                          <a:spcPts val="0"/>
                        </a:spcAft>
                      </a:pPr>
                      <a:r>
                        <a:rPr lang="it-IT" sz="1400">
                          <a:solidFill>
                            <a:srgbClr val="002060"/>
                          </a:solidFill>
                          <a:effectLst/>
                          <a:latin typeface="Verdana" panose="020B0604030504040204" pitchFamily="34" charset="0"/>
                          <a:ea typeface="Verdana" panose="020B0604030504040204" pitchFamily="34" charset="0"/>
                          <a:cs typeface="Arial" panose="020B0604020202020204" pitchFamily="34" charset="0"/>
                        </a:rPr>
                        <a:t>27</a:t>
                      </a:r>
                      <a:endParaRPr lang="it-IT" sz="1400">
                        <a:solidFill>
                          <a:srgbClr val="002060"/>
                        </a:solidFill>
                        <a:effectLst/>
                        <a:latin typeface="Verdana" panose="020B0604030504040204" pitchFamily="34" charset="0"/>
                        <a:ea typeface="Verdana" panose="020B060403050404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12777450"/>
                  </a:ext>
                </a:extLst>
              </a:tr>
              <a:tr h="198120">
                <a:tc>
                  <a:txBody>
                    <a:bodyPr/>
                    <a:lstStyle/>
                    <a:p>
                      <a:pPr marL="251460" marR="85725">
                        <a:lnSpc>
                          <a:spcPct val="115000"/>
                        </a:lnSpc>
                        <a:spcAft>
                          <a:spcPts val="0"/>
                        </a:spcAft>
                      </a:pPr>
                      <a:r>
                        <a:rPr lang="it-IT" sz="1400">
                          <a:solidFill>
                            <a:srgbClr val="002060"/>
                          </a:solidFill>
                          <a:effectLst/>
                          <a:latin typeface="Verdana" panose="020B0604030504040204" pitchFamily="34" charset="0"/>
                          <a:ea typeface="Verdana" panose="020B0604030504040204" pitchFamily="34" charset="0"/>
                          <a:cs typeface="Arial" panose="020B0604020202020204" pitchFamily="34" charset="0"/>
                        </a:rPr>
                        <a:t>14*</a:t>
                      </a:r>
                      <a:endParaRPr lang="it-IT" sz="1400">
                        <a:solidFill>
                          <a:srgbClr val="002060"/>
                        </a:solidFill>
                        <a:effectLst/>
                        <a:latin typeface="Verdana" panose="020B0604030504040204" pitchFamily="34" charset="0"/>
                        <a:ea typeface="Verdana" panose="020B0604030504040204" pitchFamily="34" charset="0"/>
                        <a:cs typeface="Times New Roman" panose="02020603050405020304" pitchFamily="18" charset="0"/>
                      </a:endParaRPr>
                    </a:p>
                  </a:txBody>
                  <a:tcPr marL="9525" marR="9525" marT="9525"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9375" marR="79375">
                        <a:lnSpc>
                          <a:spcPct val="115000"/>
                        </a:lnSpc>
                        <a:spcAft>
                          <a:spcPts val="0"/>
                        </a:spcAft>
                      </a:pPr>
                      <a:r>
                        <a:rPr lang="it-IT" sz="1400" dirty="0">
                          <a:solidFill>
                            <a:srgbClr val="002060"/>
                          </a:solidFill>
                          <a:effectLst/>
                          <a:latin typeface="Verdana" panose="020B0604030504040204" pitchFamily="34" charset="0"/>
                          <a:ea typeface="Verdana" panose="020B0604030504040204" pitchFamily="34" charset="0"/>
                          <a:cs typeface="Arial" panose="020B0604020202020204" pitchFamily="34" charset="0"/>
                        </a:rPr>
                        <a:t>Confezione di articoli di abbigliamento; confezione di articoli in pelle e pelliccia</a:t>
                      </a:r>
                      <a:endParaRPr lang="it-IT" sz="1400" dirty="0">
                        <a:solidFill>
                          <a:srgbClr val="002060"/>
                        </a:solidFill>
                        <a:effectLst/>
                        <a:latin typeface="Verdana" panose="020B0604030504040204" pitchFamily="34" charset="0"/>
                        <a:ea typeface="Verdana" panose="020B0604030504040204" pitchFamily="34"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0645" marR="80010" algn="ctr">
                        <a:spcAft>
                          <a:spcPts val="0"/>
                        </a:spcAft>
                      </a:pPr>
                      <a:r>
                        <a:rPr lang="it-IT" sz="1400">
                          <a:solidFill>
                            <a:srgbClr val="002060"/>
                          </a:solidFill>
                          <a:effectLst/>
                          <a:latin typeface="Verdana" panose="020B0604030504040204" pitchFamily="34" charset="0"/>
                          <a:ea typeface="Verdana" panose="020B0604030504040204" pitchFamily="34" charset="0"/>
                          <a:cs typeface="Arial" panose="020B0604020202020204" pitchFamily="34" charset="0"/>
                        </a:rPr>
                        <a:t>25</a:t>
                      </a:r>
                      <a:endParaRPr lang="it-IT" sz="1400">
                        <a:solidFill>
                          <a:srgbClr val="002060"/>
                        </a:solidFill>
                        <a:effectLst/>
                        <a:latin typeface="Verdana" panose="020B0604030504040204" pitchFamily="34" charset="0"/>
                        <a:ea typeface="Verdana" panose="020B060403050404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14263482"/>
                  </a:ext>
                </a:extLst>
              </a:tr>
              <a:tr h="198120">
                <a:tc>
                  <a:txBody>
                    <a:bodyPr/>
                    <a:lstStyle/>
                    <a:p>
                      <a:pPr marL="251460" marR="85725">
                        <a:lnSpc>
                          <a:spcPct val="115000"/>
                        </a:lnSpc>
                        <a:spcAft>
                          <a:spcPts val="0"/>
                        </a:spcAft>
                      </a:pPr>
                      <a:r>
                        <a:rPr lang="it-IT" sz="1400">
                          <a:solidFill>
                            <a:srgbClr val="002060"/>
                          </a:solidFill>
                          <a:effectLst/>
                          <a:latin typeface="Verdana" panose="020B0604030504040204" pitchFamily="34" charset="0"/>
                          <a:ea typeface="Verdana" panose="020B0604030504040204" pitchFamily="34" charset="0"/>
                          <a:cs typeface="Arial" panose="020B0604020202020204" pitchFamily="34" charset="0"/>
                        </a:rPr>
                        <a:t>15*</a:t>
                      </a:r>
                      <a:endParaRPr lang="it-IT" sz="1400">
                        <a:solidFill>
                          <a:srgbClr val="002060"/>
                        </a:solidFill>
                        <a:effectLst/>
                        <a:latin typeface="Verdana" panose="020B0604030504040204" pitchFamily="34" charset="0"/>
                        <a:ea typeface="Verdana" panose="020B0604030504040204" pitchFamily="34" charset="0"/>
                        <a:cs typeface="Times New Roman" panose="02020603050405020304" pitchFamily="18" charset="0"/>
                      </a:endParaRPr>
                    </a:p>
                  </a:txBody>
                  <a:tcPr marL="9525" marR="9525" marT="9525"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9375" marR="79375">
                        <a:lnSpc>
                          <a:spcPct val="115000"/>
                        </a:lnSpc>
                        <a:spcAft>
                          <a:spcPts val="0"/>
                        </a:spcAft>
                      </a:pPr>
                      <a:r>
                        <a:rPr lang="it-IT" sz="1400" dirty="0">
                          <a:solidFill>
                            <a:srgbClr val="002060"/>
                          </a:solidFill>
                          <a:effectLst/>
                          <a:latin typeface="Verdana" panose="020B0604030504040204" pitchFamily="34" charset="0"/>
                          <a:ea typeface="Verdana" panose="020B0604030504040204" pitchFamily="34" charset="0"/>
                          <a:cs typeface="Arial" panose="020B0604020202020204" pitchFamily="34" charset="0"/>
                        </a:rPr>
                        <a:t>Fabbricazione di articoli in pelle e simili</a:t>
                      </a:r>
                      <a:endParaRPr lang="it-IT" sz="1400" dirty="0">
                        <a:solidFill>
                          <a:srgbClr val="002060"/>
                        </a:solidFill>
                        <a:effectLst/>
                        <a:latin typeface="Verdana" panose="020B0604030504040204" pitchFamily="34" charset="0"/>
                        <a:ea typeface="Verdana" panose="020B0604030504040204" pitchFamily="34"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0645" marR="80010" algn="ctr">
                        <a:spcAft>
                          <a:spcPts val="0"/>
                        </a:spcAft>
                      </a:pPr>
                      <a:r>
                        <a:rPr lang="it-IT" sz="1400">
                          <a:solidFill>
                            <a:srgbClr val="002060"/>
                          </a:solidFill>
                          <a:effectLst/>
                          <a:latin typeface="Verdana" panose="020B0604030504040204" pitchFamily="34" charset="0"/>
                          <a:ea typeface="Verdana" panose="020B0604030504040204" pitchFamily="34" charset="0"/>
                          <a:cs typeface="Arial" panose="020B0604020202020204" pitchFamily="34" charset="0"/>
                        </a:rPr>
                        <a:t>25</a:t>
                      </a:r>
                      <a:endParaRPr lang="it-IT" sz="1400">
                        <a:solidFill>
                          <a:srgbClr val="002060"/>
                        </a:solidFill>
                        <a:effectLst/>
                        <a:latin typeface="Verdana" panose="020B0604030504040204" pitchFamily="34" charset="0"/>
                        <a:ea typeface="Verdana" panose="020B060403050404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48342893"/>
                  </a:ext>
                </a:extLst>
              </a:tr>
              <a:tr h="198120">
                <a:tc>
                  <a:txBody>
                    <a:bodyPr/>
                    <a:lstStyle/>
                    <a:p>
                      <a:pPr marL="251460" marR="85725">
                        <a:lnSpc>
                          <a:spcPct val="115000"/>
                        </a:lnSpc>
                        <a:spcAft>
                          <a:spcPts val="0"/>
                        </a:spcAft>
                      </a:pPr>
                      <a:r>
                        <a:rPr lang="it-IT" sz="1400">
                          <a:solidFill>
                            <a:srgbClr val="002060"/>
                          </a:solidFill>
                          <a:effectLst/>
                          <a:latin typeface="Verdana" panose="020B0604030504040204" pitchFamily="34" charset="0"/>
                          <a:ea typeface="Verdana" panose="020B0604030504040204" pitchFamily="34" charset="0"/>
                          <a:cs typeface="Arial" panose="020B0604020202020204" pitchFamily="34" charset="0"/>
                        </a:rPr>
                        <a:t>16.10.00</a:t>
                      </a:r>
                      <a:endParaRPr lang="it-IT" sz="1400">
                        <a:solidFill>
                          <a:srgbClr val="002060"/>
                        </a:solidFill>
                        <a:effectLst/>
                        <a:latin typeface="Verdana" panose="020B0604030504040204" pitchFamily="34" charset="0"/>
                        <a:ea typeface="Verdana" panose="020B0604030504040204" pitchFamily="34" charset="0"/>
                        <a:cs typeface="Times New Roman" panose="02020603050405020304" pitchFamily="18" charset="0"/>
                      </a:endParaRPr>
                    </a:p>
                  </a:txBody>
                  <a:tcPr marL="9525" marR="9525" marT="9525"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9375" marR="79375">
                        <a:lnSpc>
                          <a:spcPct val="115000"/>
                        </a:lnSpc>
                        <a:spcAft>
                          <a:spcPts val="0"/>
                        </a:spcAft>
                      </a:pPr>
                      <a:r>
                        <a:rPr lang="it-IT" sz="1400" dirty="0">
                          <a:solidFill>
                            <a:srgbClr val="002060"/>
                          </a:solidFill>
                          <a:effectLst/>
                          <a:latin typeface="Verdana" panose="020B0604030504040204" pitchFamily="34" charset="0"/>
                          <a:ea typeface="Verdana" panose="020B0604030504040204" pitchFamily="34" charset="0"/>
                          <a:cs typeface="Arial" panose="020B0604020202020204" pitchFamily="34" charset="0"/>
                        </a:rPr>
                        <a:t>Taglio e piallatura del legno</a:t>
                      </a:r>
                      <a:endParaRPr lang="it-IT" sz="1400" dirty="0">
                        <a:solidFill>
                          <a:srgbClr val="002060"/>
                        </a:solidFill>
                        <a:effectLst/>
                        <a:latin typeface="Verdana" panose="020B0604030504040204" pitchFamily="34" charset="0"/>
                        <a:ea typeface="Verdana" panose="020B0604030504040204" pitchFamily="34"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0645" marR="80010" algn="ctr">
                        <a:spcAft>
                          <a:spcPts val="0"/>
                        </a:spcAft>
                      </a:pPr>
                      <a:r>
                        <a:rPr lang="it-IT" sz="1400">
                          <a:solidFill>
                            <a:srgbClr val="002060"/>
                          </a:solidFill>
                          <a:effectLst/>
                          <a:latin typeface="Verdana" panose="020B0604030504040204" pitchFamily="34" charset="0"/>
                          <a:ea typeface="Verdana" panose="020B0604030504040204" pitchFamily="34" charset="0"/>
                          <a:cs typeface="Arial" panose="020B0604020202020204" pitchFamily="34" charset="0"/>
                        </a:rPr>
                        <a:t>35</a:t>
                      </a:r>
                      <a:endParaRPr lang="it-IT" sz="1400">
                        <a:solidFill>
                          <a:srgbClr val="002060"/>
                        </a:solidFill>
                        <a:effectLst/>
                        <a:latin typeface="Verdana" panose="020B0604030504040204" pitchFamily="34" charset="0"/>
                        <a:ea typeface="Verdana" panose="020B060403050404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62580781"/>
                  </a:ext>
                </a:extLst>
              </a:tr>
              <a:tr h="198120">
                <a:tc>
                  <a:txBody>
                    <a:bodyPr/>
                    <a:lstStyle/>
                    <a:p>
                      <a:pPr marL="251460" marR="85725">
                        <a:lnSpc>
                          <a:spcPct val="115000"/>
                        </a:lnSpc>
                        <a:spcAft>
                          <a:spcPts val="0"/>
                        </a:spcAft>
                      </a:pPr>
                      <a:r>
                        <a:rPr lang="it-IT" sz="1400">
                          <a:solidFill>
                            <a:srgbClr val="002060"/>
                          </a:solidFill>
                          <a:effectLst/>
                          <a:latin typeface="Verdana" panose="020B0604030504040204" pitchFamily="34" charset="0"/>
                          <a:ea typeface="Verdana" panose="020B0604030504040204" pitchFamily="34" charset="0"/>
                          <a:cs typeface="Arial" panose="020B0604020202020204" pitchFamily="34" charset="0"/>
                        </a:rPr>
                        <a:t>23.19.20</a:t>
                      </a:r>
                      <a:endParaRPr lang="it-IT" sz="1400">
                        <a:solidFill>
                          <a:srgbClr val="002060"/>
                        </a:solidFill>
                        <a:effectLst/>
                        <a:latin typeface="Verdana" panose="020B0604030504040204" pitchFamily="34" charset="0"/>
                        <a:ea typeface="Verdana" panose="020B0604030504040204" pitchFamily="34" charset="0"/>
                        <a:cs typeface="Times New Roman" panose="02020603050405020304" pitchFamily="18" charset="0"/>
                      </a:endParaRPr>
                    </a:p>
                  </a:txBody>
                  <a:tcPr marL="9525" marR="9525" marT="9525"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9375" marR="79375">
                        <a:lnSpc>
                          <a:spcPct val="115000"/>
                        </a:lnSpc>
                        <a:spcAft>
                          <a:spcPts val="0"/>
                        </a:spcAft>
                      </a:pPr>
                      <a:r>
                        <a:rPr lang="it-IT" sz="1400" dirty="0">
                          <a:solidFill>
                            <a:srgbClr val="002060"/>
                          </a:solidFill>
                          <a:effectLst/>
                          <a:latin typeface="Verdana" panose="020B0604030504040204" pitchFamily="34" charset="0"/>
                          <a:ea typeface="Verdana" panose="020B0604030504040204" pitchFamily="34" charset="0"/>
                          <a:cs typeface="Arial" panose="020B0604020202020204" pitchFamily="34" charset="0"/>
                        </a:rPr>
                        <a:t>Lavorazione di vetro a mano e a soffio artistico</a:t>
                      </a:r>
                      <a:endParaRPr lang="it-IT" sz="1400" dirty="0">
                        <a:solidFill>
                          <a:srgbClr val="002060"/>
                        </a:solidFill>
                        <a:effectLst/>
                        <a:latin typeface="Verdana" panose="020B0604030504040204" pitchFamily="34" charset="0"/>
                        <a:ea typeface="Verdana" panose="020B0604030504040204" pitchFamily="34"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0645" marR="80010" algn="ctr">
                        <a:spcAft>
                          <a:spcPts val="0"/>
                        </a:spcAft>
                      </a:pPr>
                      <a:r>
                        <a:rPr lang="it-IT" sz="1400">
                          <a:solidFill>
                            <a:srgbClr val="002060"/>
                          </a:solidFill>
                          <a:effectLst/>
                          <a:latin typeface="Verdana" panose="020B0604030504040204" pitchFamily="34" charset="0"/>
                          <a:ea typeface="Verdana" panose="020B0604030504040204" pitchFamily="34" charset="0"/>
                          <a:cs typeface="Arial" panose="020B0604020202020204" pitchFamily="34" charset="0"/>
                        </a:rPr>
                        <a:t>31</a:t>
                      </a:r>
                      <a:endParaRPr lang="it-IT" sz="1400">
                        <a:solidFill>
                          <a:srgbClr val="002060"/>
                        </a:solidFill>
                        <a:effectLst/>
                        <a:latin typeface="Verdana" panose="020B0604030504040204" pitchFamily="34" charset="0"/>
                        <a:ea typeface="Verdana" panose="020B060403050404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75368011"/>
                  </a:ext>
                </a:extLst>
              </a:tr>
              <a:tr h="198120">
                <a:tc>
                  <a:txBody>
                    <a:bodyPr/>
                    <a:lstStyle/>
                    <a:p>
                      <a:pPr marL="251460" marR="85725">
                        <a:lnSpc>
                          <a:spcPct val="115000"/>
                        </a:lnSpc>
                        <a:spcAft>
                          <a:spcPts val="0"/>
                        </a:spcAft>
                      </a:pPr>
                      <a:r>
                        <a:rPr lang="it-IT" sz="1400">
                          <a:solidFill>
                            <a:srgbClr val="002060"/>
                          </a:solidFill>
                          <a:effectLst/>
                          <a:latin typeface="Verdana" panose="020B0604030504040204" pitchFamily="34" charset="0"/>
                          <a:ea typeface="Verdana" panose="020B0604030504040204" pitchFamily="34" charset="0"/>
                          <a:cs typeface="Arial" panose="020B0604020202020204" pitchFamily="34" charset="0"/>
                        </a:rPr>
                        <a:t>23.41.00</a:t>
                      </a:r>
                      <a:endParaRPr lang="it-IT" sz="1400">
                        <a:solidFill>
                          <a:srgbClr val="002060"/>
                        </a:solidFill>
                        <a:effectLst/>
                        <a:latin typeface="Verdana" panose="020B0604030504040204" pitchFamily="34" charset="0"/>
                        <a:ea typeface="Verdana" panose="020B0604030504040204" pitchFamily="34" charset="0"/>
                        <a:cs typeface="Times New Roman" panose="02020603050405020304" pitchFamily="18" charset="0"/>
                      </a:endParaRPr>
                    </a:p>
                  </a:txBody>
                  <a:tcPr marL="9525" marR="9525" marT="9525"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9375" marR="79375">
                        <a:lnSpc>
                          <a:spcPct val="115000"/>
                        </a:lnSpc>
                        <a:spcAft>
                          <a:spcPts val="0"/>
                        </a:spcAft>
                      </a:pPr>
                      <a:r>
                        <a:rPr lang="it-IT" sz="1400" dirty="0">
                          <a:solidFill>
                            <a:srgbClr val="002060"/>
                          </a:solidFill>
                          <a:effectLst/>
                          <a:latin typeface="Verdana" panose="020B0604030504040204" pitchFamily="34" charset="0"/>
                          <a:ea typeface="Verdana" panose="020B0604030504040204" pitchFamily="34" charset="0"/>
                          <a:cs typeface="Arial" panose="020B0604020202020204" pitchFamily="34" charset="0"/>
                        </a:rPr>
                        <a:t>Fabbricazione di prodotti in ceramica per usi domestici e ornamentali</a:t>
                      </a:r>
                      <a:endParaRPr lang="it-IT" sz="1400" dirty="0">
                        <a:solidFill>
                          <a:srgbClr val="002060"/>
                        </a:solidFill>
                        <a:effectLst/>
                        <a:latin typeface="Verdana" panose="020B0604030504040204" pitchFamily="34" charset="0"/>
                        <a:ea typeface="Verdana" panose="020B0604030504040204" pitchFamily="34"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0645" marR="80010" algn="ctr">
                        <a:spcAft>
                          <a:spcPts val="0"/>
                        </a:spcAft>
                      </a:pPr>
                      <a:r>
                        <a:rPr lang="it-IT" sz="1400">
                          <a:solidFill>
                            <a:srgbClr val="002060"/>
                          </a:solidFill>
                          <a:effectLst/>
                          <a:latin typeface="Verdana" panose="020B0604030504040204" pitchFamily="34" charset="0"/>
                          <a:ea typeface="Verdana" panose="020B0604030504040204" pitchFamily="34" charset="0"/>
                          <a:cs typeface="Arial" panose="020B0604020202020204" pitchFamily="34" charset="0"/>
                        </a:rPr>
                        <a:t>27</a:t>
                      </a:r>
                      <a:endParaRPr lang="it-IT" sz="1400">
                        <a:solidFill>
                          <a:srgbClr val="002060"/>
                        </a:solidFill>
                        <a:effectLst/>
                        <a:latin typeface="Verdana" panose="020B0604030504040204" pitchFamily="34" charset="0"/>
                        <a:ea typeface="Verdana" panose="020B060403050404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15545618"/>
                  </a:ext>
                </a:extLst>
              </a:tr>
              <a:tr h="198120">
                <a:tc>
                  <a:txBody>
                    <a:bodyPr/>
                    <a:lstStyle/>
                    <a:p>
                      <a:pPr marL="251460" marR="85725">
                        <a:lnSpc>
                          <a:spcPct val="115000"/>
                        </a:lnSpc>
                        <a:spcAft>
                          <a:spcPts val="0"/>
                        </a:spcAft>
                      </a:pPr>
                      <a:r>
                        <a:rPr lang="it-IT" sz="1400">
                          <a:solidFill>
                            <a:srgbClr val="002060"/>
                          </a:solidFill>
                          <a:effectLst/>
                          <a:latin typeface="Verdana" panose="020B0604030504040204" pitchFamily="34" charset="0"/>
                          <a:ea typeface="Verdana" panose="020B0604030504040204" pitchFamily="34" charset="0"/>
                          <a:cs typeface="Arial" panose="020B0604020202020204" pitchFamily="34" charset="0"/>
                        </a:rPr>
                        <a:t>23.70.10</a:t>
                      </a:r>
                      <a:endParaRPr lang="it-IT" sz="1400">
                        <a:solidFill>
                          <a:srgbClr val="002060"/>
                        </a:solidFill>
                        <a:effectLst/>
                        <a:latin typeface="Verdana" panose="020B0604030504040204" pitchFamily="34" charset="0"/>
                        <a:ea typeface="Verdana" panose="020B0604030504040204" pitchFamily="34" charset="0"/>
                        <a:cs typeface="Times New Roman" panose="02020603050405020304" pitchFamily="18" charset="0"/>
                      </a:endParaRPr>
                    </a:p>
                  </a:txBody>
                  <a:tcPr marL="9525" marR="9525" marT="9525"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9375" marR="79375">
                        <a:lnSpc>
                          <a:spcPct val="115000"/>
                        </a:lnSpc>
                        <a:spcAft>
                          <a:spcPts val="0"/>
                        </a:spcAft>
                      </a:pPr>
                      <a:r>
                        <a:rPr lang="it-IT" sz="1400" dirty="0">
                          <a:solidFill>
                            <a:srgbClr val="002060"/>
                          </a:solidFill>
                          <a:effectLst/>
                          <a:latin typeface="Verdana" panose="020B0604030504040204" pitchFamily="34" charset="0"/>
                          <a:ea typeface="Verdana" panose="020B0604030504040204" pitchFamily="34" charset="0"/>
                          <a:cs typeface="Arial" panose="020B0604020202020204" pitchFamily="34" charset="0"/>
                        </a:rPr>
                        <a:t>Segagione e lavorazione delle pietre e del marmo</a:t>
                      </a:r>
                      <a:endParaRPr lang="it-IT" sz="1400" dirty="0">
                        <a:solidFill>
                          <a:srgbClr val="002060"/>
                        </a:solidFill>
                        <a:effectLst/>
                        <a:latin typeface="Verdana" panose="020B0604030504040204" pitchFamily="34" charset="0"/>
                        <a:ea typeface="Verdana" panose="020B0604030504040204" pitchFamily="34"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0645" marR="80010" algn="ctr">
                        <a:spcAft>
                          <a:spcPts val="0"/>
                        </a:spcAft>
                      </a:pPr>
                      <a:r>
                        <a:rPr lang="it-IT" sz="1400">
                          <a:solidFill>
                            <a:srgbClr val="002060"/>
                          </a:solidFill>
                          <a:effectLst/>
                          <a:latin typeface="Verdana" panose="020B0604030504040204" pitchFamily="34" charset="0"/>
                          <a:ea typeface="Verdana" panose="020B0604030504040204" pitchFamily="34" charset="0"/>
                          <a:cs typeface="Arial" panose="020B0604020202020204" pitchFamily="34" charset="0"/>
                        </a:rPr>
                        <a:t>33</a:t>
                      </a:r>
                      <a:endParaRPr lang="it-IT" sz="1400">
                        <a:solidFill>
                          <a:srgbClr val="002060"/>
                        </a:solidFill>
                        <a:effectLst/>
                        <a:latin typeface="Verdana" panose="020B0604030504040204" pitchFamily="34" charset="0"/>
                        <a:ea typeface="Verdana" panose="020B060403050404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91488610"/>
                  </a:ext>
                </a:extLst>
              </a:tr>
              <a:tr h="198120">
                <a:tc>
                  <a:txBody>
                    <a:bodyPr/>
                    <a:lstStyle/>
                    <a:p>
                      <a:pPr marL="251460" marR="85725">
                        <a:lnSpc>
                          <a:spcPct val="115000"/>
                        </a:lnSpc>
                        <a:spcAft>
                          <a:spcPts val="0"/>
                        </a:spcAft>
                      </a:pPr>
                      <a:r>
                        <a:rPr lang="it-IT" sz="1400">
                          <a:solidFill>
                            <a:srgbClr val="002060"/>
                          </a:solidFill>
                          <a:effectLst/>
                          <a:latin typeface="Verdana" panose="020B0604030504040204" pitchFamily="34" charset="0"/>
                          <a:ea typeface="Verdana" panose="020B0604030504040204" pitchFamily="34" charset="0"/>
                          <a:cs typeface="Arial" panose="020B0604020202020204" pitchFamily="34" charset="0"/>
                        </a:rPr>
                        <a:t>31*</a:t>
                      </a:r>
                      <a:endParaRPr lang="it-IT" sz="1400">
                        <a:solidFill>
                          <a:srgbClr val="002060"/>
                        </a:solidFill>
                        <a:effectLst/>
                        <a:latin typeface="Verdana" panose="020B0604030504040204" pitchFamily="34" charset="0"/>
                        <a:ea typeface="Verdana" panose="020B0604030504040204" pitchFamily="34" charset="0"/>
                        <a:cs typeface="Times New Roman" panose="02020603050405020304" pitchFamily="18" charset="0"/>
                      </a:endParaRPr>
                    </a:p>
                  </a:txBody>
                  <a:tcPr marL="9525" marR="9525" marT="9525"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9375" marR="79375">
                        <a:lnSpc>
                          <a:spcPct val="115000"/>
                        </a:lnSpc>
                        <a:spcAft>
                          <a:spcPts val="0"/>
                        </a:spcAft>
                      </a:pPr>
                      <a:r>
                        <a:rPr lang="it-IT" sz="1400" dirty="0">
                          <a:solidFill>
                            <a:srgbClr val="002060"/>
                          </a:solidFill>
                          <a:effectLst/>
                          <a:latin typeface="Verdana" panose="020B0604030504040204" pitchFamily="34" charset="0"/>
                          <a:ea typeface="Verdana" panose="020B0604030504040204" pitchFamily="34" charset="0"/>
                          <a:cs typeface="Arial" panose="020B0604020202020204" pitchFamily="34" charset="0"/>
                        </a:rPr>
                        <a:t>Fabbricazione di mobili</a:t>
                      </a:r>
                      <a:endParaRPr lang="it-IT" sz="1400" dirty="0">
                        <a:solidFill>
                          <a:srgbClr val="002060"/>
                        </a:solidFill>
                        <a:effectLst/>
                        <a:latin typeface="Verdana" panose="020B0604030504040204" pitchFamily="34" charset="0"/>
                        <a:ea typeface="Verdana" panose="020B0604030504040204" pitchFamily="34"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0645" marR="80010" algn="ctr">
                        <a:spcAft>
                          <a:spcPts val="0"/>
                        </a:spcAft>
                      </a:pPr>
                      <a:r>
                        <a:rPr lang="it-IT" sz="1400">
                          <a:solidFill>
                            <a:srgbClr val="002060"/>
                          </a:solidFill>
                          <a:effectLst/>
                          <a:latin typeface="Verdana" panose="020B0604030504040204" pitchFamily="34" charset="0"/>
                          <a:ea typeface="Verdana" panose="020B0604030504040204" pitchFamily="34" charset="0"/>
                          <a:cs typeface="Arial" panose="020B0604020202020204" pitchFamily="34" charset="0"/>
                        </a:rPr>
                        <a:t>31</a:t>
                      </a:r>
                      <a:endParaRPr lang="it-IT" sz="1400">
                        <a:solidFill>
                          <a:srgbClr val="002060"/>
                        </a:solidFill>
                        <a:effectLst/>
                        <a:latin typeface="Verdana" panose="020B0604030504040204" pitchFamily="34" charset="0"/>
                        <a:ea typeface="Verdana" panose="020B060403050404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62123628"/>
                  </a:ext>
                </a:extLst>
              </a:tr>
              <a:tr h="198120">
                <a:tc>
                  <a:txBody>
                    <a:bodyPr/>
                    <a:lstStyle/>
                    <a:p>
                      <a:pPr marL="251460" marR="85725">
                        <a:lnSpc>
                          <a:spcPct val="115000"/>
                        </a:lnSpc>
                        <a:spcAft>
                          <a:spcPts val="0"/>
                        </a:spcAft>
                      </a:pPr>
                      <a:r>
                        <a:rPr lang="it-IT" sz="1400">
                          <a:solidFill>
                            <a:srgbClr val="002060"/>
                          </a:solidFill>
                          <a:effectLst/>
                          <a:latin typeface="Verdana" panose="020B0604030504040204" pitchFamily="34" charset="0"/>
                          <a:ea typeface="Verdana" panose="020B0604030504040204" pitchFamily="34" charset="0"/>
                          <a:cs typeface="Arial" panose="020B0604020202020204" pitchFamily="34" charset="0"/>
                        </a:rPr>
                        <a:t>32.12*</a:t>
                      </a:r>
                      <a:endParaRPr lang="it-IT" sz="1400">
                        <a:solidFill>
                          <a:srgbClr val="002060"/>
                        </a:solidFill>
                        <a:effectLst/>
                        <a:latin typeface="Verdana" panose="020B0604030504040204" pitchFamily="34" charset="0"/>
                        <a:ea typeface="Verdana" panose="020B0604030504040204" pitchFamily="34" charset="0"/>
                        <a:cs typeface="Times New Roman" panose="02020603050405020304" pitchFamily="18" charset="0"/>
                      </a:endParaRPr>
                    </a:p>
                  </a:txBody>
                  <a:tcPr marL="9525" marR="9525" marT="9525"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9375" marR="79375">
                        <a:lnSpc>
                          <a:spcPct val="115000"/>
                        </a:lnSpc>
                        <a:spcAft>
                          <a:spcPts val="0"/>
                        </a:spcAft>
                      </a:pPr>
                      <a:r>
                        <a:rPr lang="it-IT" sz="1400" dirty="0">
                          <a:solidFill>
                            <a:srgbClr val="002060"/>
                          </a:solidFill>
                          <a:effectLst/>
                          <a:latin typeface="Verdana" panose="020B0604030504040204" pitchFamily="34" charset="0"/>
                          <a:ea typeface="Verdana" panose="020B0604030504040204" pitchFamily="34" charset="0"/>
                          <a:cs typeface="Arial" panose="020B0604020202020204" pitchFamily="34" charset="0"/>
                        </a:rPr>
                        <a:t>Fabbricazione di oggetti di gioielleria e oreficeria e articoli connessi</a:t>
                      </a:r>
                      <a:endParaRPr lang="it-IT" sz="1400" dirty="0">
                        <a:solidFill>
                          <a:srgbClr val="002060"/>
                        </a:solidFill>
                        <a:effectLst/>
                        <a:latin typeface="Verdana" panose="020B0604030504040204" pitchFamily="34" charset="0"/>
                        <a:ea typeface="Verdana" panose="020B0604030504040204" pitchFamily="34"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0645" marR="80010" algn="ctr">
                        <a:spcAft>
                          <a:spcPts val="0"/>
                        </a:spcAft>
                      </a:pPr>
                      <a:r>
                        <a:rPr lang="it-IT" sz="1400">
                          <a:solidFill>
                            <a:srgbClr val="002060"/>
                          </a:solidFill>
                          <a:effectLst/>
                          <a:latin typeface="Verdana" panose="020B0604030504040204" pitchFamily="34" charset="0"/>
                          <a:ea typeface="Verdana" panose="020B0604030504040204" pitchFamily="34" charset="0"/>
                          <a:cs typeface="Arial" panose="020B0604020202020204" pitchFamily="34" charset="0"/>
                        </a:rPr>
                        <a:t>25</a:t>
                      </a:r>
                      <a:endParaRPr lang="it-IT" sz="1400">
                        <a:solidFill>
                          <a:srgbClr val="002060"/>
                        </a:solidFill>
                        <a:effectLst/>
                        <a:latin typeface="Verdana" panose="020B0604030504040204" pitchFamily="34" charset="0"/>
                        <a:ea typeface="Verdana" panose="020B060403050404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96489001"/>
                  </a:ext>
                </a:extLst>
              </a:tr>
              <a:tr h="198120">
                <a:tc>
                  <a:txBody>
                    <a:bodyPr/>
                    <a:lstStyle/>
                    <a:p>
                      <a:pPr marL="251460" marR="85725">
                        <a:lnSpc>
                          <a:spcPct val="115000"/>
                        </a:lnSpc>
                        <a:spcAft>
                          <a:spcPts val="0"/>
                        </a:spcAft>
                      </a:pPr>
                      <a:r>
                        <a:rPr lang="it-IT" sz="1400">
                          <a:solidFill>
                            <a:srgbClr val="002060"/>
                          </a:solidFill>
                          <a:effectLst/>
                          <a:latin typeface="Verdana" panose="020B0604030504040204" pitchFamily="34" charset="0"/>
                          <a:ea typeface="Verdana" panose="020B0604030504040204" pitchFamily="34" charset="0"/>
                          <a:cs typeface="Arial" panose="020B0604020202020204" pitchFamily="34" charset="0"/>
                        </a:rPr>
                        <a:t>32.13*</a:t>
                      </a:r>
                      <a:endParaRPr lang="it-IT" sz="1400">
                        <a:solidFill>
                          <a:srgbClr val="002060"/>
                        </a:solidFill>
                        <a:effectLst/>
                        <a:latin typeface="Verdana" panose="020B0604030504040204" pitchFamily="34" charset="0"/>
                        <a:ea typeface="Verdana" panose="020B0604030504040204" pitchFamily="34" charset="0"/>
                        <a:cs typeface="Times New Roman" panose="02020603050405020304" pitchFamily="18" charset="0"/>
                      </a:endParaRPr>
                    </a:p>
                  </a:txBody>
                  <a:tcPr marL="9525" marR="9525" marT="9525"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9375" marR="79375">
                        <a:lnSpc>
                          <a:spcPct val="115000"/>
                        </a:lnSpc>
                        <a:spcAft>
                          <a:spcPts val="0"/>
                        </a:spcAft>
                      </a:pPr>
                      <a:r>
                        <a:rPr lang="it-IT" sz="1400" dirty="0">
                          <a:solidFill>
                            <a:srgbClr val="002060"/>
                          </a:solidFill>
                          <a:effectLst/>
                          <a:latin typeface="Verdana" panose="020B0604030504040204" pitchFamily="34" charset="0"/>
                          <a:ea typeface="Verdana" panose="020B0604030504040204" pitchFamily="34" charset="0"/>
                          <a:cs typeface="Arial" panose="020B0604020202020204" pitchFamily="34" charset="0"/>
                        </a:rPr>
                        <a:t>Fabbricazione di bigiotteria e articoli simili</a:t>
                      </a:r>
                      <a:endParaRPr lang="it-IT" sz="1400" dirty="0">
                        <a:solidFill>
                          <a:srgbClr val="002060"/>
                        </a:solidFill>
                        <a:effectLst/>
                        <a:latin typeface="Verdana" panose="020B0604030504040204" pitchFamily="34" charset="0"/>
                        <a:ea typeface="Verdana" panose="020B0604030504040204" pitchFamily="34"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0645" marR="80010" algn="ctr">
                        <a:spcAft>
                          <a:spcPts val="0"/>
                        </a:spcAft>
                      </a:pPr>
                      <a:r>
                        <a:rPr lang="it-IT" sz="1400" dirty="0">
                          <a:solidFill>
                            <a:srgbClr val="002060"/>
                          </a:solidFill>
                          <a:effectLst/>
                          <a:latin typeface="Verdana" panose="020B0604030504040204" pitchFamily="34" charset="0"/>
                          <a:ea typeface="Verdana" panose="020B0604030504040204" pitchFamily="34" charset="0"/>
                          <a:cs typeface="Arial" panose="020B0604020202020204" pitchFamily="34" charset="0"/>
                        </a:rPr>
                        <a:t>25</a:t>
                      </a:r>
                      <a:endParaRPr lang="it-IT" sz="1400" dirty="0">
                        <a:solidFill>
                          <a:srgbClr val="002060"/>
                        </a:solidFill>
                        <a:effectLst/>
                        <a:latin typeface="Verdana" panose="020B0604030504040204" pitchFamily="34" charset="0"/>
                        <a:ea typeface="Verdana" panose="020B060403050404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97362240"/>
                  </a:ext>
                </a:extLst>
              </a:tr>
              <a:tr h="198120">
                <a:tc>
                  <a:txBody>
                    <a:bodyPr/>
                    <a:lstStyle/>
                    <a:p>
                      <a:pPr marL="251460" marR="85725">
                        <a:lnSpc>
                          <a:spcPct val="115000"/>
                        </a:lnSpc>
                        <a:spcAft>
                          <a:spcPts val="0"/>
                        </a:spcAft>
                      </a:pPr>
                      <a:r>
                        <a:rPr lang="it-IT" sz="1400">
                          <a:solidFill>
                            <a:srgbClr val="002060"/>
                          </a:solidFill>
                          <a:effectLst/>
                          <a:latin typeface="Verdana" panose="020B0604030504040204" pitchFamily="34" charset="0"/>
                          <a:ea typeface="Verdana" panose="020B0604030504040204" pitchFamily="34" charset="0"/>
                          <a:cs typeface="Arial" panose="020B0604020202020204" pitchFamily="34" charset="0"/>
                        </a:rPr>
                        <a:t>32.2*</a:t>
                      </a:r>
                      <a:endParaRPr lang="it-IT" sz="1400">
                        <a:solidFill>
                          <a:srgbClr val="002060"/>
                        </a:solidFill>
                        <a:effectLst/>
                        <a:latin typeface="Verdana" panose="020B0604030504040204" pitchFamily="34" charset="0"/>
                        <a:ea typeface="Verdana" panose="020B0604030504040204" pitchFamily="34" charset="0"/>
                        <a:cs typeface="Times New Roman" panose="02020603050405020304" pitchFamily="18" charset="0"/>
                      </a:endParaRPr>
                    </a:p>
                  </a:txBody>
                  <a:tcPr marL="9525" marR="9525" marT="9525"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9375" marR="79375">
                        <a:lnSpc>
                          <a:spcPct val="115000"/>
                        </a:lnSpc>
                        <a:spcAft>
                          <a:spcPts val="0"/>
                        </a:spcAft>
                      </a:pPr>
                      <a:r>
                        <a:rPr lang="it-IT" sz="1400" dirty="0">
                          <a:solidFill>
                            <a:srgbClr val="002060"/>
                          </a:solidFill>
                          <a:effectLst/>
                          <a:latin typeface="Verdana" panose="020B0604030504040204" pitchFamily="34" charset="0"/>
                          <a:ea typeface="Verdana" panose="020B0604030504040204" pitchFamily="34" charset="0"/>
                          <a:cs typeface="Arial" panose="020B0604020202020204" pitchFamily="34" charset="0"/>
                        </a:rPr>
                        <a:t>Fabbricazione di strumenti musicali</a:t>
                      </a:r>
                      <a:endParaRPr lang="it-IT" sz="1400" dirty="0">
                        <a:solidFill>
                          <a:srgbClr val="002060"/>
                        </a:solidFill>
                        <a:effectLst/>
                        <a:latin typeface="Verdana" panose="020B0604030504040204" pitchFamily="34" charset="0"/>
                        <a:ea typeface="Verdana" panose="020B0604030504040204" pitchFamily="34"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0645" marR="80010" algn="ctr">
                        <a:spcAft>
                          <a:spcPts val="0"/>
                        </a:spcAft>
                      </a:pPr>
                      <a:r>
                        <a:rPr lang="it-IT" sz="1400" dirty="0">
                          <a:solidFill>
                            <a:srgbClr val="002060"/>
                          </a:solidFill>
                          <a:effectLst/>
                          <a:latin typeface="Verdana" panose="020B0604030504040204" pitchFamily="34" charset="0"/>
                          <a:ea typeface="Verdana" panose="020B0604030504040204" pitchFamily="34" charset="0"/>
                          <a:cs typeface="Arial" panose="020B0604020202020204" pitchFamily="34" charset="0"/>
                        </a:rPr>
                        <a:t>25</a:t>
                      </a:r>
                      <a:endParaRPr lang="it-IT" sz="1400" dirty="0">
                        <a:solidFill>
                          <a:srgbClr val="002060"/>
                        </a:solidFill>
                        <a:effectLst/>
                        <a:latin typeface="Verdana" panose="020B0604030504040204" pitchFamily="34" charset="0"/>
                        <a:ea typeface="Verdana" panose="020B060403050404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72316630"/>
                  </a:ext>
                </a:extLst>
              </a:tr>
              <a:tr h="198120">
                <a:tc>
                  <a:txBody>
                    <a:bodyPr/>
                    <a:lstStyle/>
                    <a:p>
                      <a:pPr marL="251460" marR="85725">
                        <a:lnSpc>
                          <a:spcPct val="115000"/>
                        </a:lnSpc>
                        <a:spcAft>
                          <a:spcPts val="0"/>
                        </a:spcAft>
                      </a:pPr>
                      <a:r>
                        <a:rPr lang="it-IT" sz="1400">
                          <a:solidFill>
                            <a:srgbClr val="002060"/>
                          </a:solidFill>
                          <a:effectLst/>
                          <a:latin typeface="Verdana" panose="020B0604030504040204" pitchFamily="34" charset="0"/>
                          <a:ea typeface="Verdana" panose="020B0604030504040204" pitchFamily="34" charset="0"/>
                          <a:cs typeface="Arial" panose="020B0604020202020204" pitchFamily="34" charset="0"/>
                        </a:rPr>
                        <a:t>32.3*</a:t>
                      </a:r>
                      <a:endParaRPr lang="it-IT" sz="1400">
                        <a:solidFill>
                          <a:srgbClr val="002060"/>
                        </a:solidFill>
                        <a:effectLst/>
                        <a:latin typeface="Verdana" panose="020B0604030504040204" pitchFamily="34" charset="0"/>
                        <a:ea typeface="Verdana" panose="020B0604030504040204" pitchFamily="34" charset="0"/>
                        <a:cs typeface="Times New Roman" panose="02020603050405020304" pitchFamily="18" charset="0"/>
                      </a:endParaRPr>
                    </a:p>
                  </a:txBody>
                  <a:tcPr marL="9525" marR="9525" marT="9525"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9375" marR="79375">
                        <a:lnSpc>
                          <a:spcPct val="115000"/>
                        </a:lnSpc>
                        <a:spcAft>
                          <a:spcPts val="0"/>
                        </a:spcAft>
                      </a:pPr>
                      <a:r>
                        <a:rPr lang="it-IT" sz="1400" dirty="0">
                          <a:solidFill>
                            <a:srgbClr val="002060"/>
                          </a:solidFill>
                          <a:effectLst/>
                          <a:latin typeface="Verdana" panose="020B0604030504040204" pitchFamily="34" charset="0"/>
                          <a:ea typeface="Verdana" panose="020B0604030504040204" pitchFamily="34" charset="0"/>
                          <a:cs typeface="Arial" panose="020B0604020202020204" pitchFamily="34" charset="0"/>
                        </a:rPr>
                        <a:t>Fabbricazione di articoli sportivi</a:t>
                      </a:r>
                      <a:endParaRPr lang="it-IT" sz="1400" dirty="0">
                        <a:solidFill>
                          <a:srgbClr val="002060"/>
                        </a:solidFill>
                        <a:effectLst/>
                        <a:latin typeface="Verdana" panose="020B0604030504040204" pitchFamily="34" charset="0"/>
                        <a:ea typeface="Verdana" panose="020B0604030504040204" pitchFamily="34"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0645" marR="80010" algn="ctr">
                        <a:spcAft>
                          <a:spcPts val="0"/>
                        </a:spcAft>
                      </a:pPr>
                      <a:r>
                        <a:rPr lang="it-IT" sz="1400" dirty="0">
                          <a:solidFill>
                            <a:srgbClr val="002060"/>
                          </a:solidFill>
                          <a:effectLst/>
                          <a:latin typeface="Verdana" panose="020B0604030504040204" pitchFamily="34" charset="0"/>
                          <a:ea typeface="Verdana" panose="020B0604030504040204" pitchFamily="34" charset="0"/>
                          <a:cs typeface="Arial" panose="020B0604020202020204" pitchFamily="34" charset="0"/>
                        </a:rPr>
                        <a:t>27</a:t>
                      </a:r>
                      <a:endParaRPr lang="it-IT" sz="1400" dirty="0">
                        <a:solidFill>
                          <a:srgbClr val="002060"/>
                        </a:solidFill>
                        <a:effectLst/>
                        <a:latin typeface="Verdana" panose="020B0604030504040204" pitchFamily="34" charset="0"/>
                        <a:ea typeface="Verdana" panose="020B060403050404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8907344"/>
                  </a:ext>
                </a:extLst>
              </a:tr>
              <a:tr h="198120">
                <a:tc>
                  <a:txBody>
                    <a:bodyPr/>
                    <a:lstStyle/>
                    <a:p>
                      <a:pPr marL="251460" marR="85725">
                        <a:lnSpc>
                          <a:spcPct val="115000"/>
                        </a:lnSpc>
                        <a:spcAft>
                          <a:spcPts val="0"/>
                        </a:spcAft>
                      </a:pPr>
                      <a:r>
                        <a:rPr lang="it-IT" sz="1400">
                          <a:solidFill>
                            <a:srgbClr val="002060"/>
                          </a:solidFill>
                          <a:effectLst/>
                          <a:latin typeface="Verdana" panose="020B0604030504040204" pitchFamily="34" charset="0"/>
                          <a:ea typeface="Verdana" panose="020B0604030504040204" pitchFamily="34" charset="0"/>
                          <a:cs typeface="Arial" panose="020B0604020202020204" pitchFamily="34" charset="0"/>
                        </a:rPr>
                        <a:t>32.4*</a:t>
                      </a:r>
                      <a:endParaRPr lang="it-IT" sz="1400">
                        <a:solidFill>
                          <a:srgbClr val="002060"/>
                        </a:solidFill>
                        <a:effectLst/>
                        <a:latin typeface="Verdana" panose="020B0604030504040204" pitchFamily="34" charset="0"/>
                        <a:ea typeface="Verdana" panose="020B0604030504040204" pitchFamily="34" charset="0"/>
                        <a:cs typeface="Times New Roman" panose="02020603050405020304" pitchFamily="18" charset="0"/>
                      </a:endParaRPr>
                    </a:p>
                  </a:txBody>
                  <a:tcPr marL="9525" marR="9525" marT="9525"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9375" marR="79375">
                        <a:lnSpc>
                          <a:spcPct val="115000"/>
                        </a:lnSpc>
                        <a:spcAft>
                          <a:spcPts val="0"/>
                        </a:spcAft>
                      </a:pPr>
                      <a:r>
                        <a:rPr lang="it-IT" sz="1400" dirty="0">
                          <a:solidFill>
                            <a:srgbClr val="002060"/>
                          </a:solidFill>
                          <a:effectLst/>
                          <a:latin typeface="Verdana" panose="020B0604030504040204" pitchFamily="34" charset="0"/>
                          <a:ea typeface="Verdana" panose="020B0604030504040204" pitchFamily="34" charset="0"/>
                          <a:cs typeface="Arial" panose="020B0604020202020204" pitchFamily="34" charset="0"/>
                        </a:rPr>
                        <a:t>Fabbricazione di giochi e giocattoli</a:t>
                      </a:r>
                      <a:endParaRPr lang="it-IT" sz="1400" dirty="0">
                        <a:solidFill>
                          <a:srgbClr val="002060"/>
                        </a:solidFill>
                        <a:effectLst/>
                        <a:latin typeface="Verdana" panose="020B0604030504040204" pitchFamily="34" charset="0"/>
                        <a:ea typeface="Verdana" panose="020B0604030504040204" pitchFamily="34"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0645" marR="80010" algn="ctr">
                        <a:spcAft>
                          <a:spcPts val="0"/>
                        </a:spcAft>
                      </a:pPr>
                      <a:r>
                        <a:rPr lang="it-IT" sz="1400" dirty="0">
                          <a:solidFill>
                            <a:srgbClr val="002060"/>
                          </a:solidFill>
                          <a:effectLst/>
                          <a:latin typeface="Verdana" panose="020B0604030504040204" pitchFamily="34" charset="0"/>
                          <a:ea typeface="Verdana" panose="020B0604030504040204" pitchFamily="34" charset="0"/>
                          <a:cs typeface="Arial" panose="020B0604020202020204" pitchFamily="34" charset="0"/>
                        </a:rPr>
                        <a:t>25</a:t>
                      </a:r>
                      <a:endParaRPr lang="it-IT" sz="1400" dirty="0">
                        <a:solidFill>
                          <a:srgbClr val="002060"/>
                        </a:solidFill>
                        <a:effectLst/>
                        <a:latin typeface="Verdana" panose="020B0604030504040204" pitchFamily="34" charset="0"/>
                        <a:ea typeface="Verdana" panose="020B060403050404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09365252"/>
                  </a:ext>
                </a:extLst>
              </a:tr>
              <a:tr h="198120">
                <a:tc>
                  <a:txBody>
                    <a:bodyPr/>
                    <a:lstStyle/>
                    <a:p>
                      <a:pPr marL="251460" marR="85725">
                        <a:lnSpc>
                          <a:spcPct val="115000"/>
                        </a:lnSpc>
                        <a:spcAft>
                          <a:spcPts val="0"/>
                        </a:spcAft>
                      </a:pPr>
                      <a:r>
                        <a:rPr lang="it-IT" sz="1400">
                          <a:solidFill>
                            <a:srgbClr val="002060"/>
                          </a:solidFill>
                          <a:effectLst/>
                          <a:latin typeface="Verdana" panose="020B0604030504040204" pitchFamily="34" charset="0"/>
                          <a:ea typeface="Verdana" panose="020B0604030504040204" pitchFamily="34" charset="0"/>
                          <a:cs typeface="Arial" panose="020B0604020202020204" pitchFamily="34" charset="0"/>
                        </a:rPr>
                        <a:t>32.99.1*</a:t>
                      </a:r>
                      <a:endParaRPr lang="it-IT" sz="1400">
                        <a:solidFill>
                          <a:srgbClr val="002060"/>
                        </a:solidFill>
                        <a:effectLst/>
                        <a:latin typeface="Verdana" panose="020B0604030504040204" pitchFamily="34" charset="0"/>
                        <a:ea typeface="Verdana" panose="020B0604030504040204" pitchFamily="34" charset="0"/>
                        <a:cs typeface="Times New Roman" panose="02020603050405020304" pitchFamily="18" charset="0"/>
                      </a:endParaRPr>
                    </a:p>
                  </a:txBody>
                  <a:tcPr marL="9525" marR="9525" marT="9525"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marL="79375" marR="79375">
                        <a:lnSpc>
                          <a:spcPct val="115000"/>
                        </a:lnSpc>
                        <a:spcAft>
                          <a:spcPts val="0"/>
                        </a:spcAft>
                      </a:pPr>
                      <a:r>
                        <a:rPr lang="it-IT" sz="1400">
                          <a:solidFill>
                            <a:srgbClr val="002060"/>
                          </a:solidFill>
                          <a:effectLst/>
                          <a:latin typeface="Verdana" panose="020B0604030504040204" pitchFamily="34" charset="0"/>
                          <a:ea typeface="Verdana" panose="020B0604030504040204" pitchFamily="34" charset="0"/>
                          <a:cs typeface="Arial" panose="020B0604020202020204" pitchFamily="34" charset="0"/>
                        </a:rPr>
                        <a:t>Fabbricazione di attrezzature ed articoli di vestiario protettivi di sicurezza</a:t>
                      </a:r>
                      <a:endParaRPr lang="it-IT" sz="1400">
                        <a:solidFill>
                          <a:srgbClr val="002060"/>
                        </a:solidFill>
                        <a:effectLst/>
                        <a:latin typeface="Verdana" panose="020B0604030504040204" pitchFamily="34" charset="0"/>
                        <a:ea typeface="Verdana" panose="020B0604030504040204" pitchFamily="34"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marL="80645" marR="80010" algn="ctr">
                        <a:spcAft>
                          <a:spcPts val="0"/>
                        </a:spcAft>
                      </a:pPr>
                      <a:r>
                        <a:rPr lang="it-IT" sz="1400" dirty="0">
                          <a:solidFill>
                            <a:srgbClr val="002060"/>
                          </a:solidFill>
                          <a:effectLst/>
                          <a:latin typeface="Verdana" panose="020B0604030504040204" pitchFamily="34" charset="0"/>
                          <a:ea typeface="Verdana" panose="020B0604030504040204" pitchFamily="34" charset="0"/>
                          <a:cs typeface="Arial" panose="020B0604020202020204" pitchFamily="34" charset="0"/>
                        </a:rPr>
                        <a:t>25</a:t>
                      </a:r>
                      <a:endParaRPr lang="it-IT" sz="1400" dirty="0">
                        <a:solidFill>
                          <a:srgbClr val="002060"/>
                        </a:solidFill>
                        <a:effectLst/>
                        <a:latin typeface="Verdana" panose="020B0604030504040204" pitchFamily="34" charset="0"/>
                        <a:ea typeface="Verdana" panose="020B060403050404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3251822831"/>
                  </a:ext>
                </a:extLst>
              </a:tr>
            </a:tbl>
          </a:graphicData>
        </a:graphic>
      </p:graphicFrame>
    </p:spTree>
    <p:extLst>
      <p:ext uri="{BB962C8B-B14F-4D97-AF65-F5344CB8AC3E}">
        <p14:creationId xmlns:p14="http://schemas.microsoft.com/office/powerpoint/2010/main" val="37679585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35598ED2-D1C5-D34D-DCCE-CED69089798C}"/>
              </a:ext>
            </a:extLst>
          </p:cNvPr>
          <p:cNvPicPr>
            <a:picLocks noChangeAspect="1"/>
          </p:cNvPicPr>
          <p:nvPr/>
        </p:nvPicPr>
        <p:blipFill rotWithShape="1">
          <a:blip r:embed="rId2"/>
          <a:srcRect t="11218"/>
          <a:stretch/>
        </p:blipFill>
        <p:spPr>
          <a:xfrm>
            <a:off x="175844" y="1002443"/>
            <a:ext cx="6083741" cy="3676779"/>
          </a:xfrm>
          <a:prstGeom prst="rect">
            <a:avLst/>
          </a:prstGeom>
        </p:spPr>
      </p:pic>
      <p:pic>
        <p:nvPicPr>
          <p:cNvPr id="3" name="Immagine 2">
            <a:extLst>
              <a:ext uri="{FF2B5EF4-FFF2-40B4-BE49-F238E27FC236}">
                <a16:creationId xmlns:a16="http://schemas.microsoft.com/office/drawing/2014/main" id="{7474CA94-6A83-9551-5C6F-4693CF870C30}"/>
              </a:ext>
            </a:extLst>
          </p:cNvPr>
          <p:cNvPicPr>
            <a:picLocks noChangeAspect="1"/>
          </p:cNvPicPr>
          <p:nvPr/>
        </p:nvPicPr>
        <p:blipFill>
          <a:blip r:embed="rId3"/>
          <a:stretch>
            <a:fillRect/>
          </a:stretch>
        </p:blipFill>
        <p:spPr>
          <a:xfrm>
            <a:off x="2106820" y="0"/>
            <a:ext cx="10085180" cy="585935"/>
          </a:xfrm>
          <a:prstGeom prst="rect">
            <a:avLst/>
          </a:prstGeom>
        </p:spPr>
      </p:pic>
      <p:sp>
        <p:nvSpPr>
          <p:cNvPr id="6" name="CasellaDiTesto 5">
            <a:extLst>
              <a:ext uri="{FF2B5EF4-FFF2-40B4-BE49-F238E27FC236}">
                <a16:creationId xmlns:a16="http://schemas.microsoft.com/office/drawing/2014/main" id="{55659B5C-D324-B0F1-F0B7-7AC8D0784A2F}"/>
              </a:ext>
            </a:extLst>
          </p:cNvPr>
          <p:cNvSpPr txBox="1"/>
          <p:nvPr/>
        </p:nvSpPr>
        <p:spPr>
          <a:xfrm>
            <a:off x="1056967" y="4982413"/>
            <a:ext cx="10391808" cy="830997"/>
          </a:xfrm>
          <a:prstGeom prst="rect">
            <a:avLst/>
          </a:prstGeom>
          <a:noFill/>
        </p:spPr>
        <p:txBody>
          <a:bodyPr wrap="square">
            <a:spAutoFit/>
          </a:bodyPr>
          <a:lstStyle/>
          <a:p>
            <a:pPr algn="just"/>
            <a:r>
              <a:rPr lang="it-IT" sz="1600" b="1" dirty="0">
                <a:solidFill>
                  <a:srgbClr val="002060"/>
                </a:solidFill>
                <a:latin typeface="Verdana" panose="020B0604030504040204" pitchFamily="34" charset="0"/>
                <a:ea typeface="Verdana" panose="020B0604030504040204" pitchFamily="34" charset="0"/>
              </a:rPr>
              <a:t>ASSE 5 </a:t>
            </a:r>
            <a:r>
              <a:rPr lang="it-IT" sz="1600" dirty="0">
                <a:solidFill>
                  <a:srgbClr val="002060"/>
                </a:solidFill>
                <a:latin typeface="Verdana" panose="020B0604030504040204" pitchFamily="34" charset="0"/>
                <a:ea typeface="Verdana" panose="020B0604030504040204" pitchFamily="34" charset="0"/>
              </a:rPr>
              <a:t>- Micro e piccole imprese operanti nel settore della produzione primaria dei prodotti agricoli per il sostegno di progetti per l’innovazione tecnologica orientati alla tutela dell’ambiente e alla prevenzione, con particolari profili di rischio nelle imprese agricole.</a:t>
            </a:r>
          </a:p>
        </p:txBody>
      </p:sp>
      <p:sp>
        <p:nvSpPr>
          <p:cNvPr id="5" name="CasellaDiTesto 4">
            <a:extLst>
              <a:ext uri="{FF2B5EF4-FFF2-40B4-BE49-F238E27FC236}">
                <a16:creationId xmlns:a16="http://schemas.microsoft.com/office/drawing/2014/main" id="{3644F304-1B65-A347-991E-E250D1CA0965}"/>
              </a:ext>
            </a:extLst>
          </p:cNvPr>
          <p:cNvSpPr txBox="1"/>
          <p:nvPr/>
        </p:nvSpPr>
        <p:spPr>
          <a:xfrm>
            <a:off x="6466609" y="1116762"/>
            <a:ext cx="5658548" cy="3010119"/>
          </a:xfrm>
          <a:prstGeom prst="rect">
            <a:avLst/>
          </a:prstGeom>
          <a:noFill/>
        </p:spPr>
        <p:txBody>
          <a:bodyPr wrap="square" lIns="91440" tIns="45720" rIns="91440" bIns="45720" anchor="t">
            <a:spAutoFit/>
          </a:bodyPr>
          <a:lstStyle/>
          <a:p>
            <a:pPr algn="just">
              <a:lnSpc>
                <a:spcPct val="114999"/>
              </a:lnSpc>
              <a:spcAft>
                <a:spcPts val="600"/>
              </a:spcAft>
            </a:pPr>
            <a:endParaRPr lang="it-IT" sz="1400" b="1" dirty="0">
              <a:solidFill>
                <a:srgbClr val="002060"/>
              </a:solidFill>
              <a:latin typeface="Verdana"/>
              <a:ea typeface="Verdana"/>
              <a:cs typeface="Times New Roman"/>
            </a:endParaRPr>
          </a:p>
          <a:p>
            <a:pPr algn="just">
              <a:lnSpc>
                <a:spcPct val="115000"/>
              </a:lnSpc>
              <a:spcAft>
                <a:spcPts val="600"/>
              </a:spcAft>
            </a:pPr>
            <a:r>
              <a:rPr lang="it-IT" b="1" i="1" dirty="0">
                <a:solidFill>
                  <a:srgbClr val="002060"/>
                </a:solidFill>
                <a:latin typeface="Verdana"/>
                <a:ea typeface="Verdana"/>
                <a:cs typeface="Times New Roman"/>
              </a:rPr>
              <a:t>Incremento Budget di 55 milioni </a:t>
            </a:r>
          </a:p>
          <a:p>
            <a:pPr algn="just">
              <a:lnSpc>
                <a:spcPct val="114999"/>
              </a:lnSpc>
              <a:spcAft>
                <a:spcPts val="600"/>
              </a:spcAft>
            </a:pPr>
            <a:r>
              <a:rPr lang="it-IT" b="1" i="1" dirty="0">
                <a:solidFill>
                  <a:srgbClr val="002060"/>
                </a:solidFill>
                <a:latin typeface="Verdana"/>
                <a:ea typeface="Verdana"/>
                <a:cs typeface="Times New Roman"/>
              </a:rPr>
              <a:t>Aumento</a:t>
            </a:r>
            <a:r>
              <a:rPr lang="it-IT" b="1" i="1" dirty="0">
                <a:solidFill>
                  <a:srgbClr val="002060"/>
                </a:solidFill>
                <a:effectLst/>
                <a:latin typeface="Verdana"/>
                <a:ea typeface="Verdana"/>
                <a:cs typeface="Times New Roman"/>
              </a:rPr>
              <a:t> dell’importo massimo </a:t>
            </a:r>
            <a:r>
              <a:rPr lang="it-IT" b="1" i="1" dirty="0">
                <a:solidFill>
                  <a:srgbClr val="002060"/>
                </a:solidFill>
                <a:latin typeface="Verdana"/>
                <a:ea typeface="Verdana"/>
                <a:cs typeface="Times New Roman"/>
              </a:rPr>
              <a:t>finanziato</a:t>
            </a:r>
            <a:endParaRPr lang="it-IT" b="1" dirty="0">
              <a:solidFill>
                <a:srgbClr val="002060"/>
              </a:solidFill>
              <a:latin typeface="Verdana" panose="020B0604030504040204" pitchFamily="34" charset="0"/>
              <a:ea typeface="Verdana" panose="020B0604030504040204" pitchFamily="34" charset="0"/>
              <a:cs typeface="Times New Roman" panose="02020603050405020304" pitchFamily="18" charset="0"/>
            </a:endParaRPr>
          </a:p>
          <a:p>
            <a:pPr algn="just">
              <a:lnSpc>
                <a:spcPct val="114999"/>
              </a:lnSpc>
              <a:spcAft>
                <a:spcPts val="600"/>
              </a:spcAft>
            </a:pPr>
            <a:r>
              <a:rPr lang="it-IT" dirty="0">
                <a:solidFill>
                  <a:srgbClr val="002060"/>
                </a:solidFill>
                <a:latin typeface="Verdana"/>
                <a:ea typeface="Verdana"/>
                <a:cs typeface="Times New Roman"/>
              </a:rPr>
              <a:t>-da € 60.000 a € 130.000 </a:t>
            </a:r>
          </a:p>
          <a:p>
            <a:pPr algn="just">
              <a:lnSpc>
                <a:spcPct val="114999"/>
              </a:lnSpc>
              <a:spcAft>
                <a:spcPts val="600"/>
              </a:spcAft>
            </a:pPr>
            <a:r>
              <a:rPr lang="it-IT" b="1" i="1" dirty="0">
                <a:solidFill>
                  <a:srgbClr val="002060"/>
                </a:solidFill>
                <a:latin typeface="Verdana"/>
                <a:ea typeface="Verdana"/>
                <a:cs typeface="Times New Roman"/>
              </a:rPr>
              <a:t>Aumento</a:t>
            </a:r>
            <a:r>
              <a:rPr lang="it-IT" b="1" i="1" dirty="0">
                <a:solidFill>
                  <a:srgbClr val="002060"/>
                </a:solidFill>
                <a:effectLst/>
                <a:latin typeface="Verdana"/>
                <a:ea typeface="Verdana"/>
                <a:cs typeface="Times New Roman"/>
              </a:rPr>
              <a:t> delle intensità di </a:t>
            </a:r>
            <a:r>
              <a:rPr lang="it-IT" b="1" i="1" dirty="0">
                <a:solidFill>
                  <a:srgbClr val="002060"/>
                </a:solidFill>
                <a:latin typeface="Verdana"/>
                <a:ea typeface="Verdana"/>
                <a:cs typeface="Times New Roman"/>
              </a:rPr>
              <a:t>aiuto</a:t>
            </a:r>
            <a:endParaRPr lang="it-IT" b="1" i="1" dirty="0">
              <a:solidFill>
                <a:srgbClr val="002060"/>
              </a:solidFill>
              <a:latin typeface="Verdana" panose="020B0604030504040204" pitchFamily="34" charset="0"/>
              <a:ea typeface="Verdana" panose="020B0604030504040204" pitchFamily="34" charset="0"/>
              <a:cs typeface="Times New Roman" panose="02020603050405020304" pitchFamily="18" charset="0"/>
            </a:endParaRPr>
          </a:p>
          <a:p>
            <a:pPr>
              <a:lnSpc>
                <a:spcPct val="114999"/>
              </a:lnSpc>
              <a:spcAft>
                <a:spcPts val="600"/>
              </a:spcAft>
            </a:pPr>
            <a:r>
              <a:rPr lang="it-IT" dirty="0">
                <a:solidFill>
                  <a:srgbClr val="002060"/>
                </a:solidFill>
                <a:latin typeface="Verdana"/>
                <a:ea typeface="Verdana"/>
                <a:cs typeface="Times New Roman"/>
              </a:rPr>
              <a:t>-da 40% a 65%  generalità imprese agricole          </a:t>
            </a:r>
          </a:p>
          <a:p>
            <a:pPr algn="just">
              <a:lnSpc>
                <a:spcPct val="114999"/>
              </a:lnSpc>
              <a:spcAft>
                <a:spcPts val="600"/>
              </a:spcAft>
            </a:pPr>
            <a:r>
              <a:rPr lang="it-IT" dirty="0">
                <a:solidFill>
                  <a:srgbClr val="002060"/>
                </a:solidFill>
                <a:effectLst/>
                <a:latin typeface="Verdana"/>
                <a:ea typeface="Verdana"/>
                <a:cs typeface="Times New Roman"/>
              </a:rPr>
              <a:t>-da 50% a 80%</a:t>
            </a:r>
            <a:r>
              <a:rPr lang="it-IT" dirty="0">
                <a:solidFill>
                  <a:srgbClr val="002060"/>
                </a:solidFill>
                <a:latin typeface="Verdana"/>
                <a:ea typeface="Verdana"/>
                <a:cs typeface="Times New Roman"/>
              </a:rPr>
              <a:t> </a:t>
            </a:r>
            <a:r>
              <a:rPr lang="it-IT" dirty="0">
                <a:solidFill>
                  <a:srgbClr val="002060"/>
                </a:solidFill>
                <a:effectLst/>
                <a:latin typeface="Verdana"/>
                <a:ea typeface="Verdana"/>
                <a:cs typeface="Times New Roman"/>
              </a:rPr>
              <a:t> giovani agricoltori</a:t>
            </a:r>
            <a:endParaRPr lang="it-IT" dirty="0">
              <a:cs typeface="Calibri" panose="020F0502020204030204"/>
            </a:endParaRPr>
          </a:p>
        </p:txBody>
      </p:sp>
      <p:sp>
        <p:nvSpPr>
          <p:cNvPr id="2" name="CasellaDiTesto 1">
            <a:extLst>
              <a:ext uri="{FF2B5EF4-FFF2-40B4-BE49-F238E27FC236}">
                <a16:creationId xmlns:a16="http://schemas.microsoft.com/office/drawing/2014/main" id="{E985A831-425F-BE9A-D054-F93E46953941}"/>
              </a:ext>
            </a:extLst>
          </p:cNvPr>
          <p:cNvSpPr txBox="1"/>
          <p:nvPr/>
        </p:nvSpPr>
        <p:spPr>
          <a:xfrm>
            <a:off x="0" y="1160"/>
            <a:ext cx="3166110" cy="584775"/>
          </a:xfrm>
          <a:prstGeom prst="rect">
            <a:avLst/>
          </a:prstGeom>
          <a:noFill/>
        </p:spPr>
        <p:txBody>
          <a:bodyPr wrap="square" rtlCol="0">
            <a:spAutoFit/>
          </a:bodyPr>
          <a:lstStyle/>
          <a:p>
            <a:r>
              <a:rPr lang="it-IT" sz="3200" cap="small" dirty="0">
                <a:solidFill>
                  <a:srgbClr val="002060"/>
                </a:solidFill>
                <a:latin typeface="Verdana"/>
                <a:ea typeface="Verdana"/>
                <a:cs typeface="+mj-cs"/>
              </a:rPr>
              <a:t>isi </a:t>
            </a:r>
            <a:r>
              <a:rPr lang="it-IT" sz="2800" cap="small" dirty="0">
                <a:solidFill>
                  <a:srgbClr val="002060"/>
                </a:solidFill>
                <a:latin typeface="Verdana"/>
                <a:ea typeface="Verdana"/>
                <a:cs typeface="+mj-cs"/>
              </a:rPr>
              <a:t>2023</a:t>
            </a:r>
          </a:p>
        </p:txBody>
      </p:sp>
      <p:pic>
        <p:nvPicPr>
          <p:cNvPr id="7" name="Immagine 6">
            <a:extLst>
              <a:ext uri="{FF2B5EF4-FFF2-40B4-BE49-F238E27FC236}">
                <a16:creationId xmlns:a16="http://schemas.microsoft.com/office/drawing/2014/main" id="{74C11580-00A7-44F5-C10E-D8F0271C798B}"/>
              </a:ext>
            </a:extLst>
          </p:cNvPr>
          <p:cNvPicPr>
            <a:picLocks noChangeAspect="1"/>
          </p:cNvPicPr>
          <p:nvPr/>
        </p:nvPicPr>
        <p:blipFill>
          <a:blip r:embed="rId4"/>
          <a:stretch>
            <a:fillRect/>
          </a:stretch>
        </p:blipFill>
        <p:spPr>
          <a:xfrm>
            <a:off x="0" y="5821636"/>
            <a:ext cx="12192000" cy="1066800"/>
          </a:xfrm>
          <a:prstGeom prst="rect">
            <a:avLst/>
          </a:prstGeom>
        </p:spPr>
      </p:pic>
      <p:sp>
        <p:nvSpPr>
          <p:cNvPr id="8" name="Rettangolo 7">
            <a:extLst>
              <a:ext uri="{FF2B5EF4-FFF2-40B4-BE49-F238E27FC236}">
                <a16:creationId xmlns:a16="http://schemas.microsoft.com/office/drawing/2014/main" id="{8C26D5FF-7800-D446-8804-648663BFC889}"/>
              </a:ext>
            </a:extLst>
          </p:cNvPr>
          <p:cNvSpPr/>
          <p:nvPr/>
        </p:nvSpPr>
        <p:spPr>
          <a:xfrm>
            <a:off x="9934760" y="751012"/>
            <a:ext cx="2123076" cy="461665"/>
          </a:xfrm>
          <a:prstGeom prst="rect">
            <a:avLst/>
          </a:prstGeom>
        </p:spPr>
        <p:txBody>
          <a:bodyPr wrap="square">
            <a:spAutoFit/>
          </a:bodyPr>
          <a:lstStyle/>
          <a:p>
            <a:pPr algn="ctr">
              <a:spcAft>
                <a:spcPts val="0"/>
              </a:spcAft>
            </a:pPr>
            <a:r>
              <a:rPr lang="it-IT" sz="1100" b="1" dirty="0">
                <a:solidFill>
                  <a:srgbClr val="C00000"/>
                </a:solidFill>
                <a:latin typeface="Verdana" panose="020B0604030504040204" pitchFamily="34" charset="0"/>
                <a:ea typeface="Verdana" panose="020B0604030504040204" pitchFamily="34" charset="0"/>
                <a:cs typeface="Verdana" panose="020B0604030504040204" pitchFamily="34" charset="0"/>
              </a:rPr>
              <a:t>Stanziamento Regionale</a:t>
            </a:r>
          </a:p>
          <a:p>
            <a:pPr algn="ctr">
              <a:spcAft>
                <a:spcPts val="0"/>
              </a:spcAft>
            </a:pPr>
            <a:r>
              <a:rPr lang="it-IT" sz="1300" b="1" dirty="0">
                <a:solidFill>
                  <a:srgbClr val="C00000"/>
                </a:solidFill>
                <a:latin typeface="Verdana" panose="020B0604030504040204" pitchFamily="34" charset="0"/>
                <a:ea typeface="Verdana" panose="020B0604030504040204" pitchFamily="34" charset="0"/>
                <a:cs typeface="Verdana" panose="020B0604030504040204" pitchFamily="34" charset="0"/>
              </a:rPr>
              <a:t>Euro 5.167.612,00</a:t>
            </a:r>
          </a:p>
        </p:txBody>
      </p:sp>
    </p:spTree>
    <p:extLst>
      <p:ext uri="{BB962C8B-B14F-4D97-AF65-F5344CB8AC3E}">
        <p14:creationId xmlns:p14="http://schemas.microsoft.com/office/powerpoint/2010/main" val="25283695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E91C6E7C-7887-117F-BD46-C3551438A3C0}"/>
              </a:ext>
            </a:extLst>
          </p:cNvPr>
          <p:cNvSpPr txBox="1"/>
          <p:nvPr/>
        </p:nvSpPr>
        <p:spPr>
          <a:xfrm>
            <a:off x="230777" y="491681"/>
            <a:ext cx="11730446" cy="1205843"/>
          </a:xfrm>
          <a:prstGeom prst="rect">
            <a:avLst/>
          </a:prstGeom>
          <a:noFill/>
        </p:spPr>
        <p:txBody>
          <a:bodyPr wrap="square">
            <a:spAutoFit/>
          </a:bodyPr>
          <a:lstStyle/>
          <a:p>
            <a:pPr algn="just">
              <a:lnSpc>
                <a:spcPct val="115000"/>
              </a:lnSpc>
            </a:pPr>
            <a:r>
              <a:rPr lang="it-IT" sz="1600" dirty="0">
                <a:effectLst/>
                <a:latin typeface="Verdana" panose="020B0604030504040204" pitchFamily="34" charset="0"/>
                <a:ea typeface="Calibri" panose="020F0502020204030204" pitchFamily="34" charset="0"/>
              </a:rPr>
              <a:t>Molte imprese si  rivolgono sempre più spesso a soggetti quali professionisti e società di intermediazione, diversi da quelli a cui è riservato lo svolgimento degli adempimenti connessi con la gestione dell’assicurazione Inail come stabilito dalla legge 11 gennaio 1979 n. 12, unici ad essere attualmente ammessi dal sistema di profilazione Inail con il ruolo di intermediari per i servizi alle imprese.</a:t>
            </a:r>
            <a:endParaRPr lang="it-IT" sz="1200" dirty="0">
              <a:effectLst/>
              <a:latin typeface="Calibri" panose="020F0502020204030204" pitchFamily="34" charset="0"/>
              <a:ea typeface="Calibri" panose="020F0502020204030204" pitchFamily="34" charset="0"/>
            </a:endParaRPr>
          </a:p>
        </p:txBody>
      </p:sp>
      <p:sp>
        <p:nvSpPr>
          <p:cNvPr id="5" name="CasellaDiTesto 4">
            <a:extLst>
              <a:ext uri="{FF2B5EF4-FFF2-40B4-BE49-F238E27FC236}">
                <a16:creationId xmlns:a16="http://schemas.microsoft.com/office/drawing/2014/main" id="{7B4282FE-5DC7-CE8B-545C-3ED02F8B0B2C}"/>
              </a:ext>
            </a:extLst>
          </p:cNvPr>
          <p:cNvSpPr txBox="1"/>
          <p:nvPr/>
        </p:nvSpPr>
        <p:spPr>
          <a:xfrm>
            <a:off x="230777" y="1693992"/>
            <a:ext cx="11730446" cy="922688"/>
          </a:xfrm>
          <a:prstGeom prst="rect">
            <a:avLst/>
          </a:prstGeom>
          <a:noFill/>
        </p:spPr>
        <p:txBody>
          <a:bodyPr wrap="square">
            <a:spAutoFit/>
          </a:bodyPr>
          <a:lstStyle/>
          <a:p>
            <a:pPr algn="just">
              <a:lnSpc>
                <a:spcPct val="115000"/>
              </a:lnSpc>
            </a:pPr>
            <a:r>
              <a:rPr lang="it-IT" sz="1600" dirty="0">
                <a:effectLst/>
                <a:latin typeface="Verdana" panose="020B0604030504040204" pitchFamily="34" charset="0"/>
                <a:ea typeface="Calibri" panose="020F0502020204030204" pitchFamily="34" charset="0"/>
              </a:rPr>
              <a:t>A fronte di tale esigenza si è pertanto provveduto all’</a:t>
            </a:r>
            <a:r>
              <a:rPr lang="it-IT" sz="1600" i="1" dirty="0">
                <a:effectLst/>
                <a:latin typeface="Verdana" panose="020B0604030504040204" pitchFamily="34" charset="0"/>
                <a:ea typeface="Calibri" panose="020F0502020204030204" pitchFamily="34" charset="0"/>
              </a:rPr>
              <a:t>Adeguamento del sistema di profilazione per l’accesso ai servizi on line</a:t>
            </a:r>
            <a:r>
              <a:rPr lang="it-IT" sz="1600" dirty="0">
                <a:effectLst/>
                <a:latin typeface="Verdana" panose="020B0604030504040204" pitchFamily="34" charset="0"/>
                <a:ea typeface="Calibri" panose="020F0502020204030204" pitchFamily="34" charset="0"/>
              </a:rPr>
              <a:t> introducendo, esclusivamente per la partecipazione ai Bandi Isi, due nuovi specifici profili riservati a professionisti e società di intermediazione.</a:t>
            </a:r>
            <a:endParaRPr lang="it-IT" sz="1200" dirty="0">
              <a:effectLst/>
              <a:latin typeface="Calibri" panose="020F0502020204030204" pitchFamily="34" charset="0"/>
              <a:ea typeface="Calibri" panose="020F0502020204030204" pitchFamily="34" charset="0"/>
            </a:endParaRPr>
          </a:p>
        </p:txBody>
      </p:sp>
      <p:sp>
        <p:nvSpPr>
          <p:cNvPr id="7" name="CasellaDiTesto 6">
            <a:extLst>
              <a:ext uri="{FF2B5EF4-FFF2-40B4-BE49-F238E27FC236}">
                <a16:creationId xmlns:a16="http://schemas.microsoft.com/office/drawing/2014/main" id="{D318EFFE-BEF3-BAED-D6A3-95AF941106B2}"/>
              </a:ext>
            </a:extLst>
          </p:cNvPr>
          <p:cNvSpPr txBox="1"/>
          <p:nvPr/>
        </p:nvSpPr>
        <p:spPr>
          <a:xfrm>
            <a:off x="304800" y="3695112"/>
            <a:ext cx="11730446" cy="2937792"/>
          </a:xfrm>
          <a:prstGeom prst="rect">
            <a:avLst/>
          </a:prstGeom>
          <a:noFill/>
        </p:spPr>
        <p:txBody>
          <a:bodyPr wrap="square">
            <a:spAutoFit/>
          </a:bodyPr>
          <a:lstStyle/>
          <a:p>
            <a:pPr algn="just">
              <a:lnSpc>
                <a:spcPct val="115000"/>
              </a:lnSpc>
            </a:pPr>
            <a:r>
              <a:rPr lang="it-IT" sz="1800" dirty="0">
                <a:effectLst/>
                <a:latin typeface="Verdana" panose="020B0604030504040204" pitchFamily="34" charset="0"/>
                <a:ea typeface="Calibri" panose="020F0502020204030204" pitchFamily="34" charset="0"/>
              </a:rPr>
              <a:t>Ottenuta l’abilitazione, il soggetto potrà: </a:t>
            </a:r>
            <a:endParaRPr lang="it-IT" sz="1400" dirty="0">
              <a:effectLst/>
              <a:latin typeface="Calibri" panose="020F0502020204030204" pitchFamily="34" charset="0"/>
              <a:ea typeface="Calibri" panose="020F0502020204030204" pitchFamily="34" charset="0"/>
            </a:endParaRPr>
          </a:p>
          <a:p>
            <a:pPr marL="270510" indent="-270510" algn="just">
              <a:lnSpc>
                <a:spcPct val="115000"/>
              </a:lnSpc>
            </a:pPr>
            <a:r>
              <a:rPr lang="it-IT" sz="1800" dirty="0">
                <a:effectLst/>
                <a:latin typeface="Verdana" panose="020B0604030504040204" pitchFamily="34" charset="0"/>
                <a:ea typeface="Calibri" panose="020F0502020204030204" pitchFamily="34" charset="0"/>
              </a:rPr>
              <a:t>-	se trattasi di ditta non gestita direttamente da Inail (agricola), registrare la “ditta non Inail” negli archivi dell’Istituto tramite la funzionalità “Ditte non Inail/Anagrafica” ovvero chiederne la registrazione al titolare dell’impresa;</a:t>
            </a:r>
            <a:endParaRPr lang="it-IT" sz="1400" dirty="0">
              <a:effectLst/>
              <a:latin typeface="Calibri" panose="020F0502020204030204" pitchFamily="34" charset="0"/>
              <a:ea typeface="Calibri" panose="020F0502020204030204" pitchFamily="34" charset="0"/>
            </a:endParaRPr>
          </a:p>
          <a:p>
            <a:pPr marL="270510" indent="-270510" algn="just">
              <a:lnSpc>
                <a:spcPct val="115000"/>
              </a:lnSpc>
            </a:pPr>
            <a:r>
              <a:rPr lang="it-IT" sz="1800" dirty="0">
                <a:effectLst/>
                <a:latin typeface="Verdana" panose="020B0604030504040204" pitchFamily="34" charset="0"/>
                <a:ea typeface="Calibri" panose="020F0502020204030204" pitchFamily="34" charset="0"/>
              </a:rPr>
              <a:t>-	inserire in delega la ditta Inail o la “ditta non Inail” da cui ha ottenuto mandato tramite la funzionalità “Gestione utente/Ditte in delega”. Per portare a termine questa operazione dovrà conoscere codice ditta e il Pin-one;</a:t>
            </a:r>
            <a:endParaRPr lang="it-IT" sz="1400" dirty="0">
              <a:effectLst/>
              <a:latin typeface="Calibri" panose="020F0502020204030204" pitchFamily="34" charset="0"/>
              <a:ea typeface="Calibri" panose="020F0502020204030204" pitchFamily="34" charset="0"/>
            </a:endParaRPr>
          </a:p>
          <a:p>
            <a:pPr marL="270510" indent="-270510" algn="just">
              <a:lnSpc>
                <a:spcPct val="115000"/>
              </a:lnSpc>
            </a:pPr>
            <a:r>
              <a:rPr lang="it-IT" sz="1800" dirty="0">
                <a:effectLst/>
                <a:latin typeface="Verdana" panose="020B0604030504040204" pitchFamily="34" charset="0"/>
                <a:ea typeface="Calibri" panose="020F0502020204030204" pitchFamily="34" charset="0"/>
              </a:rPr>
              <a:t>-	procedere all’abilitazione di eventuali soggetti suoi delegati, attraverso la funzionalità “Gestione utente/Gestione utenti e profili”.</a:t>
            </a:r>
            <a:endParaRPr lang="it-IT" dirty="0"/>
          </a:p>
        </p:txBody>
      </p:sp>
      <p:sp>
        <p:nvSpPr>
          <p:cNvPr id="8" name="Rettangolo 7">
            <a:extLst>
              <a:ext uri="{FF2B5EF4-FFF2-40B4-BE49-F238E27FC236}">
                <a16:creationId xmlns:a16="http://schemas.microsoft.com/office/drawing/2014/main" id="{DB4E8500-A920-4B88-22AB-BC27E7D43CFA}"/>
              </a:ext>
            </a:extLst>
          </p:cNvPr>
          <p:cNvSpPr/>
          <p:nvPr/>
        </p:nvSpPr>
        <p:spPr>
          <a:xfrm>
            <a:off x="3857266" y="-64159"/>
            <a:ext cx="4216219" cy="707886"/>
          </a:xfrm>
          <a:prstGeom prst="rect">
            <a:avLst/>
          </a:prstGeom>
          <a:noFill/>
        </p:spPr>
        <p:txBody>
          <a:bodyPr wrap="none" lIns="91440" tIns="45720" rIns="91440" bIns="45720">
            <a:spAutoFit/>
          </a:bodyPr>
          <a:lstStyle/>
          <a:p>
            <a:pPr algn="ctr"/>
            <a:r>
              <a:rPr lang="it-IT" sz="4000" b="0" cap="none" spc="0" dirty="0">
                <a:ln w="0"/>
                <a:solidFill>
                  <a:schemeClr val="tx1"/>
                </a:solidFill>
                <a:effectLst>
                  <a:outerShdw blurRad="38100" dist="19050" dir="2700000" algn="tl" rotWithShape="0">
                    <a:schemeClr val="dk1">
                      <a:alpha val="40000"/>
                    </a:schemeClr>
                  </a:outerShdw>
                </a:effectLst>
              </a:rPr>
              <a:t>INTERMEDIARIO ISI</a:t>
            </a:r>
          </a:p>
        </p:txBody>
      </p:sp>
      <p:sp>
        <p:nvSpPr>
          <p:cNvPr id="10" name="CasellaDiTesto 9">
            <a:extLst>
              <a:ext uri="{FF2B5EF4-FFF2-40B4-BE49-F238E27FC236}">
                <a16:creationId xmlns:a16="http://schemas.microsoft.com/office/drawing/2014/main" id="{137110E8-32A6-E79B-1E81-9EE5624E0D74}"/>
              </a:ext>
            </a:extLst>
          </p:cNvPr>
          <p:cNvSpPr txBox="1"/>
          <p:nvPr/>
        </p:nvSpPr>
        <p:spPr>
          <a:xfrm>
            <a:off x="230777" y="2616680"/>
            <a:ext cx="11730446" cy="1016176"/>
          </a:xfrm>
          <a:prstGeom prst="rect">
            <a:avLst/>
          </a:prstGeom>
          <a:noFill/>
        </p:spPr>
        <p:txBody>
          <a:bodyPr wrap="square">
            <a:spAutoFit/>
          </a:bodyPr>
          <a:lstStyle/>
          <a:p>
            <a:pPr algn="just">
              <a:lnSpc>
                <a:spcPct val="115000"/>
              </a:lnSpc>
            </a:pPr>
            <a:r>
              <a:rPr lang="it-IT" b="1" dirty="0">
                <a:latin typeface="Verdana" panose="020B0604030504040204" pitchFamily="34" charset="0"/>
                <a:ea typeface="Calibri" panose="020F0502020204030204" pitchFamily="34" charset="0"/>
              </a:rPr>
              <a:t>Preliminarmente il soggetto che intende svolgere funzioni di intermediazione «limitatamente all’ambito ISI» deve chiedere abilitazione alla sede INAIL competente territorialmente.</a:t>
            </a:r>
          </a:p>
        </p:txBody>
      </p:sp>
    </p:spTree>
    <p:extLst>
      <p:ext uri="{BB962C8B-B14F-4D97-AF65-F5344CB8AC3E}">
        <p14:creationId xmlns:p14="http://schemas.microsoft.com/office/powerpoint/2010/main" val="5164677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79718" y="251514"/>
            <a:ext cx="11152460" cy="410184"/>
          </a:xfrm>
        </p:spPr>
        <p:txBody>
          <a:bodyPr/>
          <a:lstStyle/>
          <a:p>
            <a:pPr algn="ctr"/>
            <a:r>
              <a:rPr lang="it-IT" b="1" dirty="0"/>
              <a:t>AVVISI ISI – Stanziamenti per edizione</a:t>
            </a:r>
          </a:p>
        </p:txBody>
      </p:sp>
      <p:sp>
        <p:nvSpPr>
          <p:cNvPr id="5" name="Rettangolo 4"/>
          <p:cNvSpPr/>
          <p:nvPr/>
        </p:nvSpPr>
        <p:spPr>
          <a:xfrm>
            <a:off x="1691738" y="4897835"/>
            <a:ext cx="9733481" cy="272510"/>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it-IT" sz="1200" b="0" i="0" u="none" strike="noStrike" kern="1200" cap="none" spc="0" normalizeH="0" baseline="0" noProof="0" dirty="0">
              <a:ln>
                <a:noFill/>
              </a:ln>
              <a:solidFill>
                <a:srgbClr val="70AD47"/>
              </a:solidFill>
              <a:effectLst/>
              <a:uLnTx/>
              <a:uFillTx/>
              <a:latin typeface="Verdana" panose="020B0604030504040204" pitchFamily="34" charset="0"/>
              <a:ea typeface="Calibri" panose="020F0502020204030204" pitchFamily="34" charset="0"/>
              <a:cs typeface="Arial" panose="020B0604020202020204" pitchFamily="34" charset="0"/>
            </a:endParaRPr>
          </a:p>
        </p:txBody>
      </p:sp>
      <p:pic>
        <p:nvPicPr>
          <p:cNvPr id="2050" name="Picture 2" descr="ISI 2023: le novità (e date) del nuovo bando di finanziamento Inail. I  fondi per l'agricoltura passano da 35 a 90 milioni di euro">
            <a:extLst>
              <a:ext uri="{FF2B5EF4-FFF2-40B4-BE49-F238E27FC236}">
                <a16:creationId xmlns:a16="http://schemas.microsoft.com/office/drawing/2014/main" id="{1AE418B9-71FD-4102-D470-21A7FFE310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1088" y="719917"/>
            <a:ext cx="10029825" cy="5429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37383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Immagine 24">
            <a:extLst>
              <a:ext uri="{FF2B5EF4-FFF2-40B4-BE49-F238E27FC236}">
                <a16:creationId xmlns:a16="http://schemas.microsoft.com/office/drawing/2014/main" id="{5B4FD776-2A29-4D43-AF03-5D9D3A8CB4BD}"/>
              </a:ext>
            </a:extLst>
          </p:cNvPr>
          <p:cNvPicPr>
            <a:picLocks noChangeAspect="1"/>
          </p:cNvPicPr>
          <p:nvPr/>
        </p:nvPicPr>
        <p:blipFill>
          <a:blip r:embed="rId3"/>
          <a:stretch>
            <a:fillRect/>
          </a:stretch>
        </p:blipFill>
        <p:spPr>
          <a:xfrm>
            <a:off x="7898033" y="4973377"/>
            <a:ext cx="3733676" cy="1436371"/>
          </a:xfrm>
          <a:prstGeom prst="rect">
            <a:avLst/>
          </a:prstGeom>
          <a:solidFill>
            <a:schemeClr val="bg1"/>
          </a:solidFill>
          <a:ln w="28575">
            <a:solidFill>
              <a:srgbClr val="FFC000"/>
            </a:solidFill>
          </a:ln>
        </p:spPr>
      </p:pic>
      <p:sp>
        <p:nvSpPr>
          <p:cNvPr id="24" name="Rettangolo 23">
            <a:extLst>
              <a:ext uri="{FF2B5EF4-FFF2-40B4-BE49-F238E27FC236}">
                <a16:creationId xmlns:a16="http://schemas.microsoft.com/office/drawing/2014/main" id="{1EF9B2AF-DB99-4448-AB2B-0A2712A10794}"/>
              </a:ext>
            </a:extLst>
          </p:cNvPr>
          <p:cNvSpPr/>
          <p:nvPr/>
        </p:nvSpPr>
        <p:spPr>
          <a:xfrm>
            <a:off x="518474" y="0"/>
            <a:ext cx="7363097" cy="584775"/>
          </a:xfrm>
          <a:prstGeom prst="rect">
            <a:avLst/>
          </a:prstGeom>
          <a:noFill/>
        </p:spPr>
        <p:txBody>
          <a:bodyPr wrap="square" lIns="91440" tIns="45720" rIns="91440" bIns="45720" anchor="t">
            <a:spAutoFit/>
          </a:bodyPr>
          <a:lstStyle/>
          <a:p>
            <a:pPr fontAlgn="base"/>
            <a:r>
              <a:rPr lang="it-IT" sz="3200" cap="small" dirty="0">
                <a:solidFill>
                  <a:srgbClr val="002E5D"/>
                </a:solidFill>
                <a:latin typeface="Verdana"/>
                <a:ea typeface="Verdana"/>
              </a:rPr>
              <a:t>nuova interfaccia e touch point</a:t>
            </a:r>
            <a:endParaRPr lang="it-IT" sz="3200" cap="small" dirty="0">
              <a:solidFill>
                <a:srgbClr val="002E5D"/>
              </a:solidFill>
              <a:latin typeface="Verdana" panose="020B0604030504040204" pitchFamily="34" charset="0"/>
              <a:ea typeface="Verdana" charset="0"/>
            </a:endParaRPr>
          </a:p>
        </p:txBody>
      </p:sp>
      <p:pic>
        <p:nvPicPr>
          <p:cNvPr id="6" name="Immagine 5">
            <a:extLst>
              <a:ext uri="{FF2B5EF4-FFF2-40B4-BE49-F238E27FC236}">
                <a16:creationId xmlns:a16="http://schemas.microsoft.com/office/drawing/2014/main" id="{3638E147-84B6-4392-BC1E-739CC85DAC3F}"/>
              </a:ext>
            </a:extLst>
          </p:cNvPr>
          <p:cNvPicPr>
            <a:picLocks noChangeAspect="1"/>
          </p:cNvPicPr>
          <p:nvPr/>
        </p:nvPicPr>
        <p:blipFill>
          <a:blip r:embed="rId4"/>
          <a:stretch>
            <a:fillRect/>
          </a:stretch>
        </p:blipFill>
        <p:spPr>
          <a:xfrm>
            <a:off x="7672920" y="2160405"/>
            <a:ext cx="1451630" cy="1017498"/>
          </a:xfrm>
          <a:prstGeom prst="rect">
            <a:avLst/>
          </a:prstGeom>
          <a:solidFill>
            <a:schemeClr val="accent2"/>
          </a:solidFill>
        </p:spPr>
      </p:pic>
      <p:pic>
        <p:nvPicPr>
          <p:cNvPr id="7" name="Immagine 6">
            <a:extLst>
              <a:ext uri="{FF2B5EF4-FFF2-40B4-BE49-F238E27FC236}">
                <a16:creationId xmlns:a16="http://schemas.microsoft.com/office/drawing/2014/main" id="{8EBA6DFB-D406-4FA3-9EEF-B2DC68AE84A3}"/>
              </a:ext>
            </a:extLst>
          </p:cNvPr>
          <p:cNvPicPr>
            <a:picLocks noChangeAspect="1"/>
          </p:cNvPicPr>
          <p:nvPr/>
        </p:nvPicPr>
        <p:blipFill>
          <a:blip r:embed="rId5"/>
          <a:stretch>
            <a:fillRect/>
          </a:stretch>
        </p:blipFill>
        <p:spPr>
          <a:xfrm>
            <a:off x="7672920" y="834291"/>
            <a:ext cx="1376533" cy="1039283"/>
          </a:xfrm>
          <a:prstGeom prst="rect">
            <a:avLst/>
          </a:prstGeom>
          <a:solidFill>
            <a:srgbClr val="92D050"/>
          </a:solidFill>
        </p:spPr>
      </p:pic>
      <p:sp>
        <p:nvSpPr>
          <p:cNvPr id="13" name="CasellaDiTesto 12">
            <a:extLst>
              <a:ext uri="{FF2B5EF4-FFF2-40B4-BE49-F238E27FC236}">
                <a16:creationId xmlns:a16="http://schemas.microsoft.com/office/drawing/2014/main" id="{B3F5783A-8D13-4028-AE7C-C6844A11AAC1}"/>
              </a:ext>
            </a:extLst>
          </p:cNvPr>
          <p:cNvSpPr txBox="1"/>
          <p:nvPr/>
        </p:nvSpPr>
        <p:spPr>
          <a:xfrm>
            <a:off x="9135033" y="2235543"/>
            <a:ext cx="2535859" cy="830997"/>
          </a:xfrm>
          <a:prstGeom prst="rect">
            <a:avLst/>
          </a:prstGeom>
          <a:solidFill>
            <a:srgbClr val="FF9900"/>
          </a:solidFill>
          <a:ln>
            <a:solidFill>
              <a:srgbClr val="002060"/>
            </a:solidFill>
          </a:ln>
        </p:spPr>
        <p:txBody>
          <a:bodyPr wrap="square">
            <a:spAutoFit/>
          </a:bodyPr>
          <a:lstStyle/>
          <a:p>
            <a:pPr fontAlgn="base">
              <a:spcBef>
                <a:spcPts val="1467"/>
              </a:spcBef>
              <a:spcAft>
                <a:spcPct val="0"/>
              </a:spcAft>
              <a:buClr>
                <a:srgbClr val="000000"/>
              </a:buClr>
              <a:buSzPct val="90000"/>
              <a:defRPr/>
            </a:pPr>
            <a:r>
              <a:rPr lang="it-IT" sz="1200" kern="0" dirty="0">
                <a:solidFill>
                  <a:srgbClr val="002060"/>
                </a:solidFill>
                <a:latin typeface="Verdana" panose="020B0604030504040204" pitchFamily="34" charset="0"/>
                <a:ea typeface="Verdana" panose="020B0604030504040204" pitchFamily="34" charset="0"/>
              </a:rPr>
              <a:t>upload dei documenti, automazione della protocollazione e gestione del fascicolo</a:t>
            </a:r>
          </a:p>
        </p:txBody>
      </p:sp>
      <p:sp>
        <p:nvSpPr>
          <p:cNvPr id="15" name="CasellaDiTesto 14">
            <a:extLst>
              <a:ext uri="{FF2B5EF4-FFF2-40B4-BE49-F238E27FC236}">
                <a16:creationId xmlns:a16="http://schemas.microsoft.com/office/drawing/2014/main" id="{1477BC6E-E75F-4962-A94D-FE2CAC3AF0AB}"/>
              </a:ext>
            </a:extLst>
          </p:cNvPr>
          <p:cNvSpPr txBox="1"/>
          <p:nvPr/>
        </p:nvSpPr>
        <p:spPr>
          <a:xfrm>
            <a:off x="9081185" y="1112207"/>
            <a:ext cx="2589707" cy="461665"/>
          </a:xfrm>
          <a:prstGeom prst="rect">
            <a:avLst/>
          </a:prstGeom>
          <a:solidFill>
            <a:srgbClr val="92D050"/>
          </a:solidFill>
          <a:ln>
            <a:solidFill>
              <a:srgbClr val="002060"/>
            </a:solidFill>
          </a:ln>
        </p:spPr>
        <p:txBody>
          <a:bodyPr wrap="square">
            <a:spAutoFit/>
          </a:bodyPr>
          <a:lstStyle/>
          <a:p>
            <a:pPr fontAlgn="base">
              <a:spcBef>
                <a:spcPts val="1467"/>
              </a:spcBef>
              <a:spcAft>
                <a:spcPct val="0"/>
              </a:spcAft>
              <a:buClr>
                <a:srgbClr val="000000"/>
              </a:buClr>
              <a:buSzPct val="90000"/>
              <a:defRPr/>
            </a:pPr>
            <a:r>
              <a:rPr lang="it-IT" sz="1200" kern="0" dirty="0">
                <a:solidFill>
                  <a:srgbClr val="002060"/>
                </a:solidFill>
                <a:latin typeface="Verdana" panose="020B0604030504040204" pitchFamily="34" charset="0"/>
                <a:ea typeface="Verdana" panose="020B0604030504040204" pitchFamily="34" charset="0"/>
              </a:rPr>
              <a:t>creazione di un fascicolo virtuale della domanda</a:t>
            </a:r>
          </a:p>
        </p:txBody>
      </p:sp>
      <p:sp>
        <p:nvSpPr>
          <p:cNvPr id="21" name="CasellaDiTesto 20">
            <a:extLst>
              <a:ext uri="{FF2B5EF4-FFF2-40B4-BE49-F238E27FC236}">
                <a16:creationId xmlns:a16="http://schemas.microsoft.com/office/drawing/2014/main" id="{89B8DF53-0A2F-415C-909C-6C31C919EF90}"/>
              </a:ext>
            </a:extLst>
          </p:cNvPr>
          <p:cNvSpPr txBox="1"/>
          <p:nvPr/>
        </p:nvSpPr>
        <p:spPr>
          <a:xfrm>
            <a:off x="9172844" y="3835789"/>
            <a:ext cx="2526700" cy="853354"/>
          </a:xfrm>
          <a:prstGeom prst="rect">
            <a:avLst/>
          </a:prstGeom>
          <a:solidFill>
            <a:schemeClr val="bg2">
              <a:lumMod val="90000"/>
            </a:schemeClr>
          </a:solidFill>
          <a:ln>
            <a:solidFill>
              <a:srgbClr val="002060"/>
            </a:solidFill>
          </a:ln>
        </p:spPr>
        <p:txBody>
          <a:bodyPr wrap="square">
            <a:spAutoFit/>
          </a:bodyPr>
          <a:lstStyle/>
          <a:p>
            <a:pPr fontAlgn="base">
              <a:spcBef>
                <a:spcPts val="1467"/>
              </a:spcBef>
              <a:spcAft>
                <a:spcPct val="0"/>
              </a:spcAft>
              <a:buClr>
                <a:srgbClr val="000000"/>
              </a:buClr>
              <a:buSzPct val="90000"/>
              <a:defRPr/>
            </a:pPr>
            <a:r>
              <a:rPr lang="it-IT" sz="1200" kern="0" dirty="0">
                <a:solidFill>
                  <a:srgbClr val="002060"/>
                </a:solidFill>
                <a:latin typeface="Verdana" panose="020B0604030504040204" pitchFamily="34" charset="0"/>
                <a:ea typeface="Verdana" panose="020B0604030504040204" pitchFamily="34" charset="0"/>
              </a:rPr>
              <a:t>richiesta di integrazioni, documenti e tracciamento delle comunicazioni tra INAIL e utente esterno</a:t>
            </a:r>
          </a:p>
        </p:txBody>
      </p:sp>
      <p:pic>
        <p:nvPicPr>
          <p:cNvPr id="16" name="Picture 15">
            <a:extLst>
              <a:ext uri="{FF2B5EF4-FFF2-40B4-BE49-F238E27FC236}">
                <a16:creationId xmlns:a16="http://schemas.microsoft.com/office/drawing/2014/main" id="{DDD6DEF6-32EA-32AE-A647-02F95CF4E1B9}"/>
              </a:ext>
            </a:extLst>
          </p:cNvPr>
          <p:cNvPicPr>
            <a:picLocks noChangeAspect="1"/>
          </p:cNvPicPr>
          <p:nvPr/>
        </p:nvPicPr>
        <p:blipFill>
          <a:blip r:embed="rId6"/>
          <a:stretch>
            <a:fillRect/>
          </a:stretch>
        </p:blipFill>
        <p:spPr>
          <a:xfrm>
            <a:off x="7699876" y="3714798"/>
            <a:ext cx="1462082" cy="1095335"/>
          </a:xfrm>
          <a:prstGeom prst="rect">
            <a:avLst/>
          </a:prstGeom>
        </p:spPr>
      </p:pic>
      <p:sp>
        <p:nvSpPr>
          <p:cNvPr id="12" name="TextBox 11">
            <a:extLst>
              <a:ext uri="{FF2B5EF4-FFF2-40B4-BE49-F238E27FC236}">
                <a16:creationId xmlns:a16="http://schemas.microsoft.com/office/drawing/2014/main" id="{55A696A9-A6FC-4FCF-17E5-03C112421606}"/>
              </a:ext>
            </a:extLst>
          </p:cNvPr>
          <p:cNvSpPr txBox="1"/>
          <p:nvPr/>
        </p:nvSpPr>
        <p:spPr>
          <a:xfrm>
            <a:off x="7710762" y="3878042"/>
            <a:ext cx="1409700"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it-IT" sz="1100" b="1" dirty="0">
                <a:solidFill>
                  <a:schemeClr val="bg1"/>
                </a:solidFill>
                <a:latin typeface="Arial"/>
                <a:cs typeface="Arial"/>
              </a:rPr>
              <a:t>Accelerazione iter istruttoria</a:t>
            </a:r>
          </a:p>
        </p:txBody>
      </p:sp>
      <p:pic>
        <p:nvPicPr>
          <p:cNvPr id="2" name="Immagine 1">
            <a:extLst>
              <a:ext uri="{FF2B5EF4-FFF2-40B4-BE49-F238E27FC236}">
                <a16:creationId xmlns:a16="http://schemas.microsoft.com/office/drawing/2014/main" id="{D71CC2D0-6832-73D4-0630-BFBB9CE8B16B}"/>
              </a:ext>
            </a:extLst>
          </p:cNvPr>
          <p:cNvPicPr>
            <a:picLocks noChangeAspect="1"/>
          </p:cNvPicPr>
          <p:nvPr/>
        </p:nvPicPr>
        <p:blipFill rotWithShape="1">
          <a:blip r:embed="rId7"/>
          <a:srcRect t="5638" b="3533"/>
          <a:stretch/>
        </p:blipFill>
        <p:spPr>
          <a:xfrm>
            <a:off x="2378759" y="495438"/>
            <a:ext cx="4810409" cy="6274514"/>
          </a:xfrm>
          <a:prstGeom prst="rect">
            <a:avLst/>
          </a:prstGeom>
        </p:spPr>
      </p:pic>
      <p:sp>
        <p:nvSpPr>
          <p:cNvPr id="9" name="CasellaDiTesto 5">
            <a:extLst>
              <a:ext uri="{FF2B5EF4-FFF2-40B4-BE49-F238E27FC236}">
                <a16:creationId xmlns:a16="http://schemas.microsoft.com/office/drawing/2014/main" id="{FAE8CA00-AF93-11DC-CB87-A514A19B9249}"/>
              </a:ext>
            </a:extLst>
          </p:cNvPr>
          <p:cNvSpPr txBox="1"/>
          <p:nvPr/>
        </p:nvSpPr>
        <p:spPr>
          <a:xfrm>
            <a:off x="161595" y="4262466"/>
            <a:ext cx="2099157" cy="1323439"/>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1600" b="0" i="0" u="none" strike="noStrike" kern="0" cap="none" spc="0" baseline="0" dirty="0">
                <a:solidFill>
                  <a:srgbClr val="000000"/>
                </a:solidFill>
                <a:uFillTx/>
                <a:latin typeface="Calibri"/>
              </a:rPr>
              <a:t>R</a:t>
            </a:r>
            <a:r>
              <a:rPr lang="it-IT" sz="1600" b="0" i="0" u="none" strike="noStrike" kern="1200" cap="none" spc="0" baseline="0" dirty="0">
                <a:solidFill>
                  <a:srgbClr val="000000"/>
                </a:solidFill>
                <a:uFillTx/>
                <a:latin typeface="Calibri"/>
              </a:rPr>
              <a:t>iepilogo delle scelte effettuate durante la compilazione della</a:t>
            </a:r>
            <a:r>
              <a:rPr lang="it-IT" sz="1600" b="0" i="0" u="none" strike="noStrike" kern="0" cap="none" spc="0" baseline="0" dirty="0">
                <a:solidFill>
                  <a:srgbClr val="000000"/>
                </a:solidFill>
                <a:uFillTx/>
                <a:latin typeface="Calibri"/>
              </a:rPr>
              <a:t> </a:t>
            </a:r>
            <a:r>
              <a:rPr lang="it-IT" sz="1600" b="0" i="0" u="none" strike="noStrike" kern="1200" cap="none" spc="0" baseline="0" dirty="0">
                <a:solidFill>
                  <a:srgbClr val="000000"/>
                </a:solidFill>
                <a:uFillTx/>
                <a:latin typeface="Calibri"/>
              </a:rPr>
              <a:t>domanda </a:t>
            </a:r>
          </a:p>
          <a:p>
            <a:pPr marL="285750" marR="0" lvl="0" indent="-285750" defTabSz="914400" rtl="0" fontAlgn="auto" hangingPunct="1">
              <a:lnSpc>
                <a:spcPct val="100000"/>
              </a:lnSpc>
              <a:spcBef>
                <a:spcPts val="0"/>
              </a:spcBef>
              <a:spcAft>
                <a:spcPts val="0"/>
              </a:spcAft>
              <a:buSzPct val="100000"/>
              <a:buFont typeface="Arial"/>
              <a:buChar char="•"/>
              <a:tabLst/>
              <a:defRPr sz="1800" b="0" i="0" u="none" strike="noStrike" kern="0" cap="none" spc="0" baseline="0">
                <a:solidFill>
                  <a:srgbClr val="000000"/>
                </a:solidFill>
                <a:uFillTx/>
              </a:defRPr>
            </a:pPr>
            <a:endParaRPr lang="it-IT" sz="1600" b="0" i="0" u="none" strike="noStrike" kern="0" cap="none" spc="0" baseline="0" dirty="0">
              <a:solidFill>
                <a:srgbClr val="000000"/>
              </a:solidFill>
              <a:uFillTx/>
              <a:latin typeface="Calibri"/>
            </a:endParaRPr>
          </a:p>
        </p:txBody>
      </p:sp>
      <p:cxnSp>
        <p:nvCxnSpPr>
          <p:cNvPr id="10" name="Connettore 2 9">
            <a:extLst>
              <a:ext uri="{FF2B5EF4-FFF2-40B4-BE49-F238E27FC236}">
                <a16:creationId xmlns:a16="http://schemas.microsoft.com/office/drawing/2014/main" id="{DD452E2D-159C-826E-558D-FE5CD1D6EFA5}"/>
              </a:ext>
            </a:extLst>
          </p:cNvPr>
          <p:cNvCxnSpPr>
            <a:cxnSpLocks/>
          </p:cNvCxnSpPr>
          <p:nvPr/>
        </p:nvCxnSpPr>
        <p:spPr>
          <a:xfrm>
            <a:off x="2131691" y="4437757"/>
            <a:ext cx="361505" cy="0"/>
          </a:xfrm>
          <a:prstGeom prst="straightConnector1">
            <a:avLst/>
          </a:prstGeom>
          <a:noFill/>
          <a:ln w="6345" cap="flat">
            <a:solidFill>
              <a:srgbClr val="4472C4"/>
            </a:solidFill>
            <a:prstDash val="solid"/>
            <a:miter/>
            <a:tailEnd type="arrow"/>
          </a:ln>
        </p:spPr>
      </p:cxnSp>
      <p:sp>
        <p:nvSpPr>
          <p:cNvPr id="11" name="CasellaDiTesto 16">
            <a:extLst>
              <a:ext uri="{FF2B5EF4-FFF2-40B4-BE49-F238E27FC236}">
                <a16:creationId xmlns:a16="http://schemas.microsoft.com/office/drawing/2014/main" id="{35BA7306-9FA2-1993-7275-C27736C7D537}"/>
              </a:ext>
            </a:extLst>
          </p:cNvPr>
          <p:cNvSpPr txBox="1"/>
          <p:nvPr/>
        </p:nvSpPr>
        <p:spPr>
          <a:xfrm>
            <a:off x="204790" y="929514"/>
            <a:ext cx="2410510" cy="1077218"/>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1600" b="0" i="1" u="none" strike="noStrike" kern="0" cap="none" spc="0" baseline="0" dirty="0">
                <a:solidFill>
                  <a:srgbClr val="000000"/>
                </a:solidFill>
                <a:uFillTx/>
                <a:latin typeface="Calibri"/>
              </a:rPr>
              <a:t>status bar</a:t>
            </a:r>
            <a:r>
              <a:rPr lang="it-IT" sz="1600" kern="0" dirty="0">
                <a:solidFill>
                  <a:srgbClr val="000000"/>
                </a:solidFill>
                <a:latin typeface="Calibri"/>
              </a:rPr>
              <a:t>: </a:t>
            </a:r>
            <a:r>
              <a:rPr lang="it-IT" sz="1600" b="0" i="0" u="none" strike="noStrike" kern="0" cap="none" spc="0" baseline="0" dirty="0">
                <a:solidFill>
                  <a:srgbClr val="000000"/>
                </a:solidFill>
                <a:uFillTx/>
                <a:latin typeface="Calibri"/>
              </a:rPr>
              <a:t>indica tutti gli step che la domanda ha superato o che deve ancora fare</a:t>
            </a:r>
          </a:p>
        </p:txBody>
      </p:sp>
      <p:cxnSp>
        <p:nvCxnSpPr>
          <p:cNvPr id="14" name="Connettore 2 23">
            <a:extLst>
              <a:ext uri="{FF2B5EF4-FFF2-40B4-BE49-F238E27FC236}">
                <a16:creationId xmlns:a16="http://schemas.microsoft.com/office/drawing/2014/main" id="{7EBC83C1-18D1-DB47-7206-4187B7688AF3}"/>
              </a:ext>
            </a:extLst>
          </p:cNvPr>
          <p:cNvCxnSpPr/>
          <p:nvPr/>
        </p:nvCxnSpPr>
        <p:spPr>
          <a:xfrm>
            <a:off x="2294862" y="1235877"/>
            <a:ext cx="396667" cy="0"/>
          </a:xfrm>
          <a:prstGeom prst="straightConnector1">
            <a:avLst/>
          </a:prstGeom>
          <a:noFill/>
          <a:ln w="6345" cap="flat">
            <a:solidFill>
              <a:srgbClr val="4472C4"/>
            </a:solidFill>
            <a:prstDash val="solid"/>
            <a:miter/>
            <a:tailEnd type="arrow"/>
          </a:ln>
        </p:spPr>
      </p:cxnSp>
      <p:sp>
        <p:nvSpPr>
          <p:cNvPr id="18" name="CasellaDiTesto 24">
            <a:extLst>
              <a:ext uri="{FF2B5EF4-FFF2-40B4-BE49-F238E27FC236}">
                <a16:creationId xmlns:a16="http://schemas.microsoft.com/office/drawing/2014/main" id="{59197224-2AC5-D4E7-00F7-87CA572D6F29}"/>
              </a:ext>
            </a:extLst>
          </p:cNvPr>
          <p:cNvSpPr txBox="1"/>
          <p:nvPr/>
        </p:nvSpPr>
        <p:spPr>
          <a:xfrm>
            <a:off x="215302" y="2705666"/>
            <a:ext cx="2099157" cy="830997"/>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1600" b="0" i="0" u="none" strike="noStrike" kern="0" cap="none" spc="0" baseline="0" dirty="0">
                <a:solidFill>
                  <a:srgbClr val="000000"/>
                </a:solidFill>
                <a:uFillTx/>
                <a:latin typeface="Calibri"/>
              </a:rPr>
              <a:t>scadenze/calendario: ricorda le prossime scadenza imminenti</a:t>
            </a:r>
          </a:p>
        </p:txBody>
      </p:sp>
      <p:cxnSp>
        <p:nvCxnSpPr>
          <p:cNvPr id="20" name="Connettore 2 28">
            <a:extLst>
              <a:ext uri="{FF2B5EF4-FFF2-40B4-BE49-F238E27FC236}">
                <a16:creationId xmlns:a16="http://schemas.microsoft.com/office/drawing/2014/main" id="{F7F74C5A-8251-6B55-612A-F5E36CCE8310}"/>
              </a:ext>
            </a:extLst>
          </p:cNvPr>
          <p:cNvCxnSpPr>
            <a:cxnSpLocks/>
          </p:cNvCxnSpPr>
          <p:nvPr/>
        </p:nvCxnSpPr>
        <p:spPr>
          <a:xfrm flipV="1">
            <a:off x="2185444" y="2420243"/>
            <a:ext cx="3334823" cy="420266"/>
          </a:xfrm>
          <a:prstGeom prst="straightConnector1">
            <a:avLst/>
          </a:prstGeom>
          <a:noFill/>
          <a:ln w="6345" cap="flat">
            <a:solidFill>
              <a:srgbClr val="4472C4"/>
            </a:solidFill>
            <a:prstDash val="solid"/>
            <a:miter/>
            <a:tailEnd type="arrow"/>
          </a:ln>
        </p:spPr>
      </p:cxnSp>
      <p:sp>
        <p:nvSpPr>
          <p:cNvPr id="22" name="CasellaDiTesto 31">
            <a:extLst>
              <a:ext uri="{FF2B5EF4-FFF2-40B4-BE49-F238E27FC236}">
                <a16:creationId xmlns:a16="http://schemas.microsoft.com/office/drawing/2014/main" id="{3DC6E35E-421E-8C2D-20A7-D93622A50E85}"/>
              </a:ext>
            </a:extLst>
          </p:cNvPr>
          <p:cNvSpPr txBox="1"/>
          <p:nvPr/>
        </p:nvSpPr>
        <p:spPr>
          <a:xfrm>
            <a:off x="5153716" y="5463664"/>
            <a:ext cx="2059884" cy="1323439"/>
          </a:xfrm>
          <a:prstGeom prst="rect">
            <a:avLst/>
          </a:prstGeom>
          <a:solidFill>
            <a:schemeClr val="bg1"/>
          </a:solid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1600" b="0" i="0" u="none" strike="noStrike" kern="0" cap="none" spc="0" baseline="0" dirty="0">
                <a:solidFill>
                  <a:srgbClr val="000000"/>
                </a:solidFill>
                <a:uFillTx/>
                <a:latin typeface="Calibri"/>
              </a:rPr>
              <a:t>Messaggi: riporta i messaggi inviati da INAIL verso l’utente; permette l’upload dei documenti richiesti </a:t>
            </a:r>
          </a:p>
        </p:txBody>
      </p:sp>
      <p:cxnSp>
        <p:nvCxnSpPr>
          <p:cNvPr id="26" name="Connettore 2 33">
            <a:extLst>
              <a:ext uri="{FF2B5EF4-FFF2-40B4-BE49-F238E27FC236}">
                <a16:creationId xmlns:a16="http://schemas.microsoft.com/office/drawing/2014/main" id="{8F98E8EC-0094-1802-3039-73EF71F23051}"/>
              </a:ext>
            </a:extLst>
          </p:cNvPr>
          <p:cNvCxnSpPr>
            <a:cxnSpLocks/>
          </p:cNvCxnSpPr>
          <p:nvPr/>
        </p:nvCxnSpPr>
        <p:spPr>
          <a:xfrm flipH="1" flipV="1">
            <a:off x="5858073" y="4432734"/>
            <a:ext cx="325585" cy="1107044"/>
          </a:xfrm>
          <a:prstGeom prst="straightConnector1">
            <a:avLst/>
          </a:prstGeom>
          <a:noFill/>
          <a:ln w="6345" cap="flat">
            <a:solidFill>
              <a:srgbClr val="4472C4"/>
            </a:solidFill>
            <a:prstDash val="solid"/>
            <a:miter/>
            <a:tailEnd type="arrow"/>
          </a:ln>
        </p:spPr>
      </p:cxnSp>
    </p:spTree>
    <p:extLst>
      <p:ext uri="{BB962C8B-B14F-4D97-AF65-F5344CB8AC3E}">
        <p14:creationId xmlns:p14="http://schemas.microsoft.com/office/powerpoint/2010/main" val="11048407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1"/>
          <p:cNvSpPr txBox="1">
            <a:spLocks/>
          </p:cNvSpPr>
          <p:nvPr/>
        </p:nvSpPr>
        <p:spPr bwMode="auto">
          <a:xfrm>
            <a:off x="1047836" y="6392958"/>
            <a:ext cx="6364288" cy="231775"/>
          </a:xfrm>
          <a:prstGeom prst="rect">
            <a:avLst/>
          </a:prstGeom>
          <a:noFill/>
          <a:ln w="9525">
            <a:noFill/>
            <a:miter lim="800000"/>
            <a:headEnd/>
            <a:tailEnd/>
          </a:ln>
        </p:spPr>
        <p:txBody>
          <a:bodyPr vert="horz" wrap="none" lIns="0" tIns="0" rIns="0" bIns="0" numCol="1" anchor="t" anchorCtr="0" compatLnSpc="1">
            <a:prstTxWarp prst="textNoShape">
              <a:avLst/>
            </a:prstTxWarp>
            <a:noAutofit/>
          </a:bodyPr>
          <a:lstStyle/>
          <a:p>
            <a:pPr lvl="0" eaLnBrk="0" hangingPunct="0">
              <a:lnSpc>
                <a:spcPct val="90000"/>
              </a:lnSpc>
              <a:spcBef>
                <a:spcPts val="1000"/>
              </a:spcBef>
              <a:defRPr/>
            </a:pPr>
            <a:r>
              <a:rPr lang="it-IT" sz="1400" dirty="0">
                <a:solidFill>
                  <a:schemeClr val="bg1">
                    <a:lumMod val="95000"/>
                  </a:schemeClr>
                </a:solidFill>
                <a:latin typeface="Verdana" charset="0"/>
                <a:ea typeface="Verdana" charset="0"/>
                <a:cs typeface="Verdana" charset="0"/>
              </a:rPr>
              <a:t>Il bando Isi 2023: aspetti tecnici</a:t>
            </a:r>
          </a:p>
        </p:txBody>
      </p:sp>
      <p:sp>
        <p:nvSpPr>
          <p:cNvPr id="9" name="Rettangolo 8"/>
          <p:cNvSpPr/>
          <p:nvPr/>
        </p:nvSpPr>
        <p:spPr>
          <a:xfrm>
            <a:off x="2136648" y="219213"/>
            <a:ext cx="7918704" cy="461665"/>
          </a:xfrm>
          <a:prstGeom prst="rect">
            <a:avLst/>
          </a:prstGeom>
          <a:ln w="28575">
            <a:solidFill>
              <a:srgbClr val="002060"/>
            </a:solidFill>
          </a:ln>
        </p:spPr>
        <p:txBody>
          <a:bodyPr wrap="square" anchor="t">
            <a:spAutoFit/>
          </a:bodyPr>
          <a:lstStyle/>
          <a:p>
            <a:pPr algn="ctr">
              <a:spcBef>
                <a:spcPts val="0"/>
              </a:spcBef>
              <a:buFont typeface="Arial" charset="0"/>
              <a:buNone/>
            </a:pPr>
            <a:r>
              <a:rPr lang="it-IT" sz="2400" dirty="0">
                <a:solidFill>
                  <a:srgbClr val="002060"/>
                </a:solidFill>
                <a:latin typeface="Verdana" pitchFamily="34" charset="0"/>
              </a:rPr>
              <a:t>La documentazione di verifica e rendicontazione</a:t>
            </a:r>
          </a:p>
        </p:txBody>
      </p:sp>
      <p:graphicFrame>
        <p:nvGraphicFramePr>
          <p:cNvPr id="2" name="Tabella 1"/>
          <p:cNvGraphicFramePr>
            <a:graphicFrameLocks noGrp="1"/>
          </p:cNvGraphicFramePr>
          <p:nvPr/>
        </p:nvGraphicFramePr>
        <p:xfrm>
          <a:off x="310896" y="747998"/>
          <a:ext cx="11631168" cy="4994783"/>
        </p:xfrm>
        <a:graphic>
          <a:graphicData uri="http://schemas.openxmlformats.org/drawingml/2006/table">
            <a:tbl>
              <a:tblPr/>
              <a:tblGrid>
                <a:gridCol w="6839712">
                  <a:extLst>
                    <a:ext uri="{9D8B030D-6E8A-4147-A177-3AD203B41FA5}">
                      <a16:colId xmlns:a16="http://schemas.microsoft.com/office/drawing/2014/main" val="847326793"/>
                    </a:ext>
                  </a:extLst>
                </a:gridCol>
                <a:gridCol w="4791456">
                  <a:extLst>
                    <a:ext uri="{9D8B030D-6E8A-4147-A177-3AD203B41FA5}">
                      <a16:colId xmlns:a16="http://schemas.microsoft.com/office/drawing/2014/main" val="3329513459"/>
                    </a:ext>
                  </a:extLst>
                </a:gridCol>
              </a:tblGrid>
              <a:tr h="198755">
                <a:tc>
                  <a:txBody>
                    <a:bodyPr/>
                    <a:lstStyle/>
                    <a:p>
                      <a:pPr marL="36195" marR="36195" algn="ctr">
                        <a:lnSpc>
                          <a:spcPct val="115000"/>
                        </a:lnSpc>
                        <a:spcAft>
                          <a:spcPts val="0"/>
                        </a:spcAft>
                      </a:pPr>
                      <a:r>
                        <a:rPr lang="it-IT" sz="1600" b="1" kern="1200" dirty="0">
                          <a:solidFill>
                            <a:schemeClr val="tx1"/>
                          </a:solidFill>
                          <a:effectLst/>
                          <a:latin typeface="Verdana" panose="020B0604030504040204" pitchFamily="34" charset="0"/>
                          <a:ea typeface="Verdana" panose="020B0604030504040204" pitchFamily="34" charset="0"/>
                          <a:cs typeface="Times New Roman" panose="02020603050405020304" pitchFamily="18" charset="0"/>
                        </a:rPr>
                        <a:t>Documenti da presentare in fase di conferma e completamento della domanda</a:t>
                      </a:r>
                      <a:endParaRPr lang="it-IT" sz="1600" b="1" dirty="0">
                        <a:solidFill>
                          <a:schemeClr val="tx1"/>
                        </a:solidFill>
                        <a:effectLst/>
                        <a:latin typeface="Verdana" panose="020B0604030504040204" pitchFamily="34" charset="0"/>
                        <a:ea typeface="Verdana" panose="020B0604030504040204" pitchFamily="34" charset="0"/>
                        <a:cs typeface="Times New Roman" panose="02020603050405020304" pitchFamily="18" charset="0"/>
                      </a:endParaRPr>
                    </a:p>
                  </a:txBody>
                  <a:tcPr marL="0" marR="0"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F5FF"/>
                    </a:solidFill>
                  </a:tcPr>
                </a:tc>
                <a:tc>
                  <a:txBody>
                    <a:bodyPr/>
                    <a:lstStyle/>
                    <a:p>
                      <a:pPr marL="36195" marR="36195" algn="ctr">
                        <a:lnSpc>
                          <a:spcPct val="115000"/>
                        </a:lnSpc>
                        <a:spcAft>
                          <a:spcPts val="0"/>
                        </a:spcAft>
                      </a:pPr>
                      <a:r>
                        <a:rPr lang="it-IT" sz="1600" b="1" kern="1200" dirty="0">
                          <a:solidFill>
                            <a:schemeClr val="tx1"/>
                          </a:solidFill>
                          <a:effectLst/>
                          <a:latin typeface="Verdana" panose="020B0604030504040204" pitchFamily="34" charset="0"/>
                          <a:ea typeface="Verdana" panose="020B0604030504040204" pitchFamily="34" charset="0"/>
                          <a:cs typeface="Times New Roman" panose="02020603050405020304" pitchFamily="18" charset="0"/>
                        </a:rPr>
                        <a:t>Documenti da presentare in fase di rendicontazione finale</a:t>
                      </a:r>
                      <a:endParaRPr lang="it-IT" sz="1600" b="1" dirty="0">
                        <a:solidFill>
                          <a:schemeClr val="tx1"/>
                        </a:solidFill>
                        <a:effectLst/>
                        <a:latin typeface="Verdana" panose="020B0604030504040204" pitchFamily="34" charset="0"/>
                        <a:ea typeface="Verdana" panose="020B0604030504040204" pitchFamily="34" charset="0"/>
                        <a:cs typeface="Times New Roman" panose="02020603050405020304" pitchFamily="18" charset="0"/>
                      </a:endParaRPr>
                    </a:p>
                  </a:txBody>
                  <a:tcPr marL="3175" marR="3175" marT="3175"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F5FF"/>
                    </a:solidFill>
                  </a:tcPr>
                </a:tc>
                <a:extLst>
                  <a:ext uri="{0D108BD9-81ED-4DB2-BD59-A6C34878D82A}">
                    <a16:rowId xmlns:a16="http://schemas.microsoft.com/office/drawing/2014/main" val="1411016199"/>
                  </a:ext>
                </a:extLst>
              </a:tr>
              <a:tr h="0">
                <a:tc>
                  <a:txBody>
                    <a:bodyPr/>
                    <a:lstStyle/>
                    <a:p>
                      <a:pPr marL="342900" marR="36195" lvl="0" indent="-250825" algn="just">
                        <a:lnSpc>
                          <a:spcPct val="115000"/>
                        </a:lnSpc>
                        <a:spcAft>
                          <a:spcPts val="0"/>
                        </a:spcAft>
                        <a:buFont typeface="Symbol" panose="05050102010706020507" pitchFamily="18" charset="2"/>
                        <a:buChar char=""/>
                      </a:pPr>
                      <a:r>
                        <a:rPr lang="it-IT" sz="1600" kern="1200" dirty="0">
                          <a:solidFill>
                            <a:schemeClr val="tx1"/>
                          </a:solidFill>
                          <a:effectLst/>
                          <a:latin typeface="Verdana" panose="020B0604030504040204" pitchFamily="34" charset="0"/>
                          <a:ea typeface="Verdana" panose="020B0604030504040204" pitchFamily="34" charset="0"/>
                          <a:cs typeface="Times New Roman" panose="02020603050405020304" pitchFamily="18" charset="0"/>
                        </a:rPr>
                        <a:t>Domanda (MODULO A)</a:t>
                      </a:r>
                      <a:endParaRPr lang="it-IT" sz="1600" dirty="0">
                        <a:solidFill>
                          <a:schemeClr val="tx1"/>
                        </a:solidFill>
                        <a:effectLst/>
                        <a:latin typeface="Verdana" panose="020B0604030504040204" pitchFamily="34" charset="0"/>
                        <a:ea typeface="Verdana" panose="020B0604030504040204" pitchFamily="34" charset="0"/>
                        <a:cs typeface="Times New Roman" panose="02020603050405020304" pitchFamily="18" charset="0"/>
                      </a:endParaRPr>
                    </a:p>
                    <a:p>
                      <a:pPr marL="342900" marR="36195" lvl="0" indent="-250825" algn="just">
                        <a:lnSpc>
                          <a:spcPct val="115000"/>
                        </a:lnSpc>
                        <a:spcAft>
                          <a:spcPts val="0"/>
                        </a:spcAft>
                        <a:buFont typeface="Symbol" panose="05050102010706020507" pitchFamily="18" charset="2"/>
                        <a:buChar char=""/>
                      </a:pPr>
                      <a:r>
                        <a:rPr lang="it-IT" sz="1600" kern="1200" dirty="0">
                          <a:solidFill>
                            <a:schemeClr val="tx1"/>
                          </a:solidFill>
                          <a:effectLst/>
                          <a:latin typeface="Verdana" panose="020B0604030504040204" pitchFamily="34" charset="0"/>
                          <a:ea typeface="Verdana" panose="020B0604030504040204" pitchFamily="34" charset="0"/>
                          <a:cs typeface="Times New Roman" panose="02020603050405020304" pitchFamily="18" charset="0"/>
                        </a:rPr>
                        <a:t>Documento di identità del titolare/legale </a:t>
                      </a:r>
                      <a:r>
                        <a:rPr lang="it-IT" sz="1600" kern="1200" dirty="0" err="1">
                          <a:solidFill>
                            <a:schemeClr val="tx1"/>
                          </a:solidFill>
                          <a:effectLst/>
                          <a:latin typeface="Verdana" panose="020B0604030504040204" pitchFamily="34" charset="0"/>
                          <a:ea typeface="Verdana" panose="020B0604030504040204" pitchFamily="34" charset="0"/>
                          <a:cs typeface="Times New Roman" panose="02020603050405020304" pitchFamily="18" charset="0"/>
                        </a:rPr>
                        <a:t>rappr</a:t>
                      </a:r>
                      <a:r>
                        <a:rPr lang="it-IT" sz="1600" kern="1200" dirty="0">
                          <a:solidFill>
                            <a:schemeClr val="tx1"/>
                          </a:solidFill>
                          <a:effectLst/>
                          <a:latin typeface="Verdana" panose="020B0604030504040204" pitchFamily="34" charset="0"/>
                          <a:ea typeface="Verdana" panose="020B0604030504040204" pitchFamily="34" charset="0"/>
                          <a:cs typeface="Times New Roman" panose="02020603050405020304" pitchFamily="18" charset="0"/>
                        </a:rPr>
                        <a:t>. dell’impresa</a:t>
                      </a:r>
                      <a:endParaRPr lang="it-IT" sz="1600" dirty="0">
                        <a:solidFill>
                          <a:schemeClr val="tx1"/>
                        </a:solidFill>
                        <a:effectLst/>
                        <a:latin typeface="Verdana" panose="020B0604030504040204" pitchFamily="34" charset="0"/>
                        <a:ea typeface="Verdana" panose="020B0604030504040204" pitchFamily="34" charset="0"/>
                        <a:cs typeface="Times New Roman" panose="02020603050405020304" pitchFamily="18" charset="0"/>
                      </a:endParaRPr>
                    </a:p>
                    <a:p>
                      <a:pPr marL="342900" marR="36195" lvl="0" indent="-250825" algn="just">
                        <a:lnSpc>
                          <a:spcPct val="115000"/>
                        </a:lnSpc>
                        <a:spcAft>
                          <a:spcPts val="0"/>
                        </a:spcAft>
                        <a:buFont typeface="Symbol" panose="05050102010706020507" pitchFamily="18" charset="2"/>
                        <a:buChar char=""/>
                      </a:pPr>
                      <a:r>
                        <a:rPr lang="it-IT" sz="1600" kern="1200" dirty="0">
                          <a:solidFill>
                            <a:schemeClr val="tx1"/>
                          </a:solidFill>
                          <a:effectLst/>
                          <a:latin typeface="Verdana" panose="020B0604030504040204" pitchFamily="34" charset="0"/>
                          <a:ea typeface="Verdana" panose="020B0604030504040204" pitchFamily="34" charset="0"/>
                          <a:cs typeface="Times New Roman" panose="02020603050405020304" pitchFamily="18" charset="0"/>
                        </a:rPr>
                        <a:t>MODULO C1 (Iscrizione alla CCIAA)</a:t>
                      </a:r>
                    </a:p>
                    <a:p>
                      <a:pPr marL="342900" marR="36195" lvl="0" indent="-250825" algn="just">
                        <a:lnSpc>
                          <a:spcPct val="115000"/>
                        </a:lnSpc>
                        <a:spcAft>
                          <a:spcPts val="0"/>
                        </a:spcAft>
                        <a:buFont typeface="Symbol" panose="05050102010706020507" pitchFamily="18" charset="2"/>
                        <a:buChar char=""/>
                      </a:pPr>
                      <a:r>
                        <a:rPr lang="it-IT" sz="1600" b="1" kern="1200" dirty="0">
                          <a:solidFill>
                            <a:srgbClr val="C00000"/>
                          </a:solidFill>
                          <a:effectLst/>
                          <a:latin typeface="Verdana" panose="020B0604030504040204" pitchFamily="34" charset="0"/>
                          <a:ea typeface="Verdana" panose="020B0604030504040204" pitchFamily="34" charset="0"/>
                          <a:cs typeface="Times New Roman" panose="02020603050405020304" pitchFamily="18" charset="0"/>
                        </a:rPr>
                        <a:t>Documento di valutazione dei rischi</a:t>
                      </a:r>
                      <a:endParaRPr lang="it-IT" sz="1600" b="1" dirty="0">
                        <a:solidFill>
                          <a:srgbClr val="C00000"/>
                        </a:solidFill>
                        <a:effectLst/>
                        <a:latin typeface="Verdana" panose="020B0604030504040204" pitchFamily="34" charset="0"/>
                        <a:ea typeface="Verdana" panose="020B0604030504040204" pitchFamily="34" charset="0"/>
                        <a:cs typeface="Times New Roman" panose="02020603050405020304" pitchFamily="18" charset="0"/>
                      </a:endParaRPr>
                    </a:p>
                    <a:p>
                      <a:pPr marL="342900" marR="36195" lvl="0" indent="-250825" algn="just">
                        <a:lnSpc>
                          <a:spcPct val="115000"/>
                        </a:lnSpc>
                        <a:spcAft>
                          <a:spcPts val="0"/>
                        </a:spcAft>
                        <a:buFont typeface="Symbol" panose="05050102010706020507" pitchFamily="18" charset="2"/>
                        <a:buChar char=""/>
                      </a:pPr>
                      <a:r>
                        <a:rPr lang="it-IT" sz="1600" b="1" kern="1200" dirty="0">
                          <a:solidFill>
                            <a:srgbClr val="C00000"/>
                          </a:solidFill>
                          <a:effectLst/>
                          <a:latin typeface="Verdana" panose="020B0604030504040204" pitchFamily="34" charset="0"/>
                          <a:ea typeface="Verdana" panose="020B0604030504040204" pitchFamily="34" charset="0"/>
                          <a:cs typeface="Times New Roman" panose="02020603050405020304" pitchFamily="18" charset="0"/>
                        </a:rPr>
                        <a:t>Perizia asseverata </a:t>
                      </a:r>
                      <a:r>
                        <a:rPr lang="it-IT" sz="1600" kern="1200" dirty="0">
                          <a:solidFill>
                            <a:schemeClr val="tx1"/>
                          </a:solidFill>
                          <a:effectLst/>
                          <a:latin typeface="Verdana" panose="020B0604030504040204" pitchFamily="34" charset="0"/>
                          <a:ea typeface="Verdana" panose="020B0604030504040204" pitchFamily="34" charset="0"/>
                          <a:cs typeface="Times New Roman" panose="02020603050405020304" pitchFamily="18" charset="0"/>
                        </a:rPr>
                        <a:t>con caratteristiche dei beni, utilizzo nelle attività, accessori sostituiti, spese, documentazione fotografica, listini prezzi e preventivi </a:t>
                      </a:r>
                      <a:endParaRPr lang="it-IT" sz="1600" dirty="0">
                        <a:solidFill>
                          <a:schemeClr val="tx1"/>
                        </a:solidFill>
                        <a:effectLst/>
                        <a:latin typeface="Verdana" panose="020B0604030504040204" pitchFamily="34" charset="0"/>
                        <a:ea typeface="Verdana" panose="020B0604030504040204" pitchFamily="34" charset="0"/>
                        <a:cs typeface="Times New Roman" panose="02020603050405020304" pitchFamily="18" charset="0"/>
                      </a:endParaRPr>
                    </a:p>
                    <a:p>
                      <a:pPr marL="342900" marR="36195" lvl="0" indent="-250825" algn="just">
                        <a:lnSpc>
                          <a:spcPct val="115000"/>
                        </a:lnSpc>
                        <a:spcAft>
                          <a:spcPts val="0"/>
                        </a:spcAft>
                        <a:buFont typeface="Symbol" panose="05050102010706020507" pitchFamily="18" charset="2"/>
                        <a:buChar char=""/>
                      </a:pPr>
                      <a:r>
                        <a:rPr lang="it-IT" sz="1600" kern="1200" dirty="0">
                          <a:solidFill>
                            <a:schemeClr val="tx1"/>
                          </a:solidFill>
                          <a:effectLst/>
                          <a:latin typeface="Verdana" panose="020B0604030504040204" pitchFamily="34" charset="0"/>
                          <a:ea typeface="Verdana" panose="020B0604030504040204" pitchFamily="34" charset="0"/>
                          <a:cs typeface="Times New Roman" panose="02020603050405020304" pitchFamily="18" charset="0"/>
                        </a:rPr>
                        <a:t>Documentazione attestante la data di immissione sul mercato delle macchine/trattori agricoli o forestali da sostituire</a:t>
                      </a:r>
                      <a:endParaRPr lang="it-IT" sz="1600" dirty="0">
                        <a:solidFill>
                          <a:schemeClr val="tx1"/>
                        </a:solidFill>
                        <a:effectLst/>
                        <a:latin typeface="Verdana" panose="020B0604030504040204" pitchFamily="34" charset="0"/>
                        <a:ea typeface="Verdana" panose="020B0604030504040204" pitchFamily="34" charset="0"/>
                        <a:cs typeface="Times New Roman" panose="02020603050405020304" pitchFamily="18" charset="0"/>
                      </a:endParaRPr>
                    </a:p>
                    <a:p>
                      <a:pPr marL="342900" marR="36195" lvl="0" indent="-250825" algn="just">
                        <a:lnSpc>
                          <a:spcPct val="115000"/>
                        </a:lnSpc>
                        <a:spcAft>
                          <a:spcPts val="0"/>
                        </a:spcAft>
                        <a:buFont typeface="Symbol" panose="05050102010706020507" pitchFamily="18" charset="2"/>
                        <a:buChar char=""/>
                      </a:pPr>
                      <a:r>
                        <a:rPr lang="it-IT" sz="1600" kern="1200" dirty="0">
                          <a:solidFill>
                            <a:schemeClr val="tx1"/>
                          </a:solidFill>
                          <a:effectLst/>
                          <a:latin typeface="Verdana" panose="020B0604030504040204" pitchFamily="34" charset="0"/>
                          <a:ea typeface="Verdana" panose="020B0604030504040204" pitchFamily="34" charset="0"/>
                          <a:cs typeface="Times New Roman" panose="02020603050405020304" pitchFamily="18" charset="0"/>
                        </a:rPr>
                        <a:t>Documentazione attestante la piena proprietà dei beni da sostituire da almeno 2 anni calcolati al 31/12/2023</a:t>
                      </a:r>
                      <a:endParaRPr lang="it-IT" sz="1600" dirty="0">
                        <a:solidFill>
                          <a:schemeClr val="tx1"/>
                        </a:solidFill>
                        <a:effectLst/>
                        <a:latin typeface="Verdana" panose="020B0604030504040204" pitchFamily="34" charset="0"/>
                        <a:ea typeface="Verdana" panose="020B0604030504040204" pitchFamily="34" charset="0"/>
                        <a:cs typeface="Times New Roman" panose="02020603050405020304" pitchFamily="18" charset="0"/>
                      </a:endParaRPr>
                    </a:p>
                    <a:p>
                      <a:pPr marL="342900" marR="36195" lvl="0" indent="-250825" algn="just">
                        <a:lnSpc>
                          <a:spcPct val="115000"/>
                        </a:lnSpc>
                        <a:spcAft>
                          <a:spcPts val="0"/>
                        </a:spcAft>
                        <a:buFont typeface="Symbol" panose="05050102010706020507" pitchFamily="18" charset="2"/>
                        <a:buChar char=""/>
                      </a:pPr>
                      <a:r>
                        <a:rPr lang="it-IT" sz="1600" kern="1200" dirty="0">
                          <a:solidFill>
                            <a:schemeClr val="tx1"/>
                          </a:solidFill>
                          <a:effectLst/>
                          <a:latin typeface="Verdana" panose="020B0604030504040204" pitchFamily="34" charset="0"/>
                          <a:ea typeface="Verdana" panose="020B0604030504040204" pitchFamily="34" charset="0"/>
                          <a:cs typeface="Times New Roman" panose="02020603050405020304" pitchFamily="18" charset="0"/>
                        </a:rPr>
                        <a:t>MODULO E1 qualora il progetto sia stato condiviso con le parti sociali</a:t>
                      </a:r>
                      <a:r>
                        <a:rPr lang="it-IT" sz="1600" dirty="0">
                          <a:solidFill>
                            <a:schemeClr val="tx1"/>
                          </a:solidFill>
                          <a:effectLst/>
                          <a:latin typeface="Verdana" panose="020B0604030504040204" pitchFamily="34" charset="0"/>
                          <a:ea typeface="Verdana" panose="020B0604030504040204" pitchFamily="34" charset="0"/>
                          <a:cs typeface="Times New Roman" panose="02020603050405020304" pitchFamily="18" charset="0"/>
                        </a:rPr>
                        <a:t> o, in alternativa, MODULO E2 nel caso in cui il progetto sia stato portato a conoscenza, tramite informativa scritta, del Rappresentante dei lavoratori per la Sicurezza (RLS o RLST)</a:t>
                      </a:r>
                    </a:p>
                    <a:p>
                      <a:pPr marL="342900" marR="36195" lvl="0" indent="-250825" algn="just">
                        <a:lnSpc>
                          <a:spcPct val="115000"/>
                        </a:lnSpc>
                        <a:spcAft>
                          <a:spcPts val="0"/>
                        </a:spcAft>
                        <a:buFont typeface="Symbol" panose="05050102010706020507" pitchFamily="18" charset="2"/>
                        <a:buChar char=""/>
                      </a:pPr>
                      <a:r>
                        <a:rPr lang="it-IT" sz="1600" kern="1200" dirty="0">
                          <a:solidFill>
                            <a:schemeClr val="tx1"/>
                          </a:solidFill>
                          <a:effectLst/>
                          <a:latin typeface="Verdana" panose="020B0604030504040204" pitchFamily="34" charset="0"/>
                          <a:ea typeface="Verdana" panose="020B0604030504040204" pitchFamily="34" charset="0"/>
                          <a:cs typeface="Times New Roman" panose="02020603050405020304" pitchFamily="18" charset="0"/>
                        </a:rPr>
                        <a:t>Patto di integrità</a:t>
                      </a:r>
                      <a:endParaRPr lang="it-IT" sz="1600" dirty="0">
                        <a:solidFill>
                          <a:schemeClr val="tx1"/>
                        </a:solidFill>
                        <a:effectLst/>
                        <a:latin typeface="Verdana" panose="020B0604030504040204" pitchFamily="34" charset="0"/>
                        <a:ea typeface="Verdana" panose="020B0604030504040204" pitchFamily="34" charset="0"/>
                        <a:cs typeface="Times New Roman" panose="02020603050405020304" pitchFamily="18" charset="0"/>
                      </a:endParaRPr>
                    </a:p>
                  </a:txBody>
                  <a:tcPr marL="0" marR="0" marT="0"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marL="342900" marR="36195" lvl="0" indent="-250825" algn="just">
                        <a:lnSpc>
                          <a:spcPct val="115000"/>
                        </a:lnSpc>
                        <a:spcAft>
                          <a:spcPts val="0"/>
                        </a:spcAft>
                        <a:buFont typeface="Symbol" panose="05050102010706020507" pitchFamily="18" charset="2"/>
                        <a:buChar char=""/>
                      </a:pPr>
                      <a:r>
                        <a:rPr lang="it-IT" sz="1600" kern="1200" dirty="0">
                          <a:solidFill>
                            <a:schemeClr val="tx1"/>
                          </a:solidFill>
                          <a:effectLst/>
                          <a:latin typeface="Verdana" panose="020B0604030504040204" pitchFamily="34" charset="0"/>
                          <a:ea typeface="Verdana" panose="020B0604030504040204" pitchFamily="34" charset="0"/>
                          <a:cs typeface="Times New Roman" panose="02020603050405020304" pitchFamily="18" charset="0"/>
                        </a:rPr>
                        <a:t>Fatture elettroniche</a:t>
                      </a:r>
                      <a:endParaRPr lang="it-IT" sz="1600" dirty="0">
                        <a:solidFill>
                          <a:schemeClr val="tx1"/>
                        </a:solidFill>
                        <a:effectLst/>
                        <a:latin typeface="Verdana" panose="020B0604030504040204" pitchFamily="34" charset="0"/>
                        <a:ea typeface="Verdana" panose="020B0604030504040204" pitchFamily="34" charset="0"/>
                        <a:cs typeface="Times New Roman" panose="02020603050405020304" pitchFamily="18" charset="0"/>
                      </a:endParaRPr>
                    </a:p>
                    <a:p>
                      <a:pPr marL="342900" marR="36195" lvl="0" indent="-250825" algn="just">
                        <a:lnSpc>
                          <a:spcPct val="115000"/>
                        </a:lnSpc>
                        <a:spcAft>
                          <a:spcPts val="0"/>
                        </a:spcAft>
                        <a:buFont typeface="Symbol" panose="05050102010706020507" pitchFamily="18" charset="2"/>
                        <a:buChar char=""/>
                      </a:pPr>
                      <a:r>
                        <a:rPr lang="it-IT" sz="1600" kern="1200" dirty="0">
                          <a:solidFill>
                            <a:schemeClr val="tx1"/>
                          </a:solidFill>
                          <a:effectLst/>
                          <a:latin typeface="Verdana" panose="020B0604030504040204" pitchFamily="34" charset="0"/>
                          <a:ea typeface="Verdana" panose="020B0604030504040204" pitchFamily="34" charset="0"/>
                          <a:cs typeface="Times New Roman" panose="02020603050405020304" pitchFamily="18" charset="0"/>
                        </a:rPr>
                        <a:t>Stralcio dell’estratto conto</a:t>
                      </a:r>
                      <a:endParaRPr lang="it-IT" sz="1600" dirty="0">
                        <a:solidFill>
                          <a:schemeClr val="tx1"/>
                        </a:solidFill>
                        <a:effectLst/>
                        <a:latin typeface="Verdana" panose="020B0604030504040204" pitchFamily="34" charset="0"/>
                        <a:ea typeface="Verdana" panose="020B0604030504040204" pitchFamily="34" charset="0"/>
                        <a:cs typeface="Times New Roman" panose="02020603050405020304" pitchFamily="18" charset="0"/>
                      </a:endParaRPr>
                    </a:p>
                    <a:p>
                      <a:pPr marL="342900" marR="36195" lvl="0" indent="-250825" algn="just">
                        <a:lnSpc>
                          <a:spcPct val="115000"/>
                        </a:lnSpc>
                        <a:spcAft>
                          <a:spcPts val="0"/>
                        </a:spcAft>
                        <a:buFont typeface="Symbol" panose="05050102010706020507" pitchFamily="18" charset="2"/>
                        <a:buChar char=""/>
                      </a:pPr>
                      <a:r>
                        <a:rPr lang="it-IT" sz="1600" kern="1200" dirty="0">
                          <a:solidFill>
                            <a:schemeClr val="tx1"/>
                          </a:solidFill>
                          <a:effectLst/>
                          <a:latin typeface="Verdana" panose="020B0604030504040204" pitchFamily="34" charset="0"/>
                          <a:ea typeface="Verdana" panose="020B0604030504040204" pitchFamily="34" charset="0"/>
                          <a:cs typeface="Times New Roman" panose="02020603050405020304" pitchFamily="18" charset="0"/>
                        </a:rPr>
                        <a:t>Dichiarazione CE di conformità delle macchine/trattori acquistati</a:t>
                      </a:r>
                      <a:endParaRPr lang="it-IT" sz="1600" dirty="0">
                        <a:solidFill>
                          <a:schemeClr val="tx1"/>
                        </a:solidFill>
                        <a:effectLst/>
                        <a:latin typeface="Verdana" panose="020B0604030504040204" pitchFamily="34" charset="0"/>
                        <a:ea typeface="Verdana" panose="020B0604030504040204" pitchFamily="34" charset="0"/>
                        <a:cs typeface="Times New Roman" panose="02020603050405020304" pitchFamily="18" charset="0"/>
                      </a:endParaRPr>
                    </a:p>
                    <a:p>
                      <a:pPr marL="342900" marR="36195" lvl="0" indent="-250825" algn="just">
                        <a:lnSpc>
                          <a:spcPct val="115000"/>
                        </a:lnSpc>
                        <a:spcAft>
                          <a:spcPts val="0"/>
                        </a:spcAft>
                        <a:buFont typeface="Symbol" panose="05050102010706020507" pitchFamily="18" charset="2"/>
                        <a:buChar char=""/>
                      </a:pPr>
                      <a:r>
                        <a:rPr lang="it-IT" sz="1600" kern="1200" dirty="0">
                          <a:solidFill>
                            <a:schemeClr val="tx1"/>
                          </a:solidFill>
                          <a:effectLst/>
                          <a:latin typeface="Verdana" panose="020B0604030504040204" pitchFamily="34" charset="0"/>
                          <a:ea typeface="Verdana" panose="020B0604030504040204" pitchFamily="34" charset="0"/>
                          <a:cs typeface="Times New Roman" panose="02020603050405020304" pitchFamily="18" charset="0"/>
                        </a:rPr>
                        <a:t>Istruzioni (libretto di uso e manutenzione)</a:t>
                      </a:r>
                      <a:endParaRPr lang="it-IT" sz="1600" dirty="0">
                        <a:solidFill>
                          <a:schemeClr val="tx1"/>
                        </a:solidFill>
                        <a:effectLst/>
                        <a:latin typeface="Verdana" panose="020B0604030504040204" pitchFamily="34" charset="0"/>
                        <a:ea typeface="Verdana" panose="020B0604030504040204" pitchFamily="34" charset="0"/>
                        <a:cs typeface="Times New Roman" panose="02020603050405020304" pitchFamily="18" charset="0"/>
                      </a:endParaRPr>
                    </a:p>
                    <a:p>
                      <a:pPr marL="342900" marR="36195" lvl="0" indent="-250825" algn="just">
                        <a:lnSpc>
                          <a:spcPct val="115000"/>
                        </a:lnSpc>
                        <a:spcAft>
                          <a:spcPts val="0"/>
                        </a:spcAft>
                        <a:buFont typeface="Symbol" panose="05050102010706020507" pitchFamily="18" charset="2"/>
                        <a:buChar char=""/>
                      </a:pPr>
                      <a:r>
                        <a:rPr lang="it-IT" sz="1600" kern="1200" dirty="0">
                          <a:solidFill>
                            <a:schemeClr val="tx1"/>
                          </a:solidFill>
                          <a:effectLst/>
                          <a:latin typeface="Verdana" panose="020B0604030504040204" pitchFamily="34" charset="0"/>
                          <a:ea typeface="Verdana" panose="020B0604030504040204" pitchFamily="34" charset="0"/>
                          <a:cs typeface="Times New Roman" panose="02020603050405020304" pitchFamily="18" charset="0"/>
                        </a:rPr>
                        <a:t>Documentazione attestante la rottamazione delle macchine/trattori sostituiti </a:t>
                      </a:r>
                      <a:endParaRPr lang="it-IT" sz="1600" dirty="0">
                        <a:solidFill>
                          <a:schemeClr val="tx1"/>
                        </a:solidFill>
                        <a:effectLst/>
                        <a:latin typeface="Verdana" panose="020B0604030504040204" pitchFamily="34" charset="0"/>
                        <a:ea typeface="Verdana" panose="020B0604030504040204" pitchFamily="34" charset="0"/>
                        <a:cs typeface="Times New Roman" panose="02020603050405020304" pitchFamily="18" charset="0"/>
                      </a:endParaRPr>
                    </a:p>
                  </a:txBody>
                  <a:tcPr marL="3175" marR="3175" marT="3175" marB="0">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92120516"/>
                  </a:ext>
                </a:extLst>
              </a:tr>
            </a:tbl>
          </a:graphicData>
        </a:graphic>
      </p:graphicFrame>
    </p:spTree>
    <p:extLst>
      <p:ext uri="{BB962C8B-B14F-4D97-AF65-F5344CB8AC3E}">
        <p14:creationId xmlns:p14="http://schemas.microsoft.com/office/powerpoint/2010/main" val="11905794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p:cNvSpPr txBox="1"/>
          <p:nvPr/>
        </p:nvSpPr>
        <p:spPr>
          <a:xfrm>
            <a:off x="930357" y="208995"/>
            <a:ext cx="10409330" cy="615553"/>
          </a:xfrm>
          <a:prstGeom prst="rect">
            <a:avLst/>
          </a:prstGeom>
          <a:noFill/>
        </p:spPr>
        <p:txBody>
          <a:bodyPr wrap="square" rtlCol="0">
            <a:spAutoFit/>
          </a:bodyPr>
          <a:lstStyle/>
          <a:p>
            <a:pPr algn="ctr"/>
            <a:r>
              <a:rPr lang="it-IT" sz="3400" b="1" dirty="0">
                <a:solidFill>
                  <a:srgbClr val="002060"/>
                </a:solidFill>
                <a:latin typeface="Verdana" panose="020B0604030504040204" pitchFamily="34" charset="0"/>
                <a:ea typeface="Verdana" panose="020B0604030504040204" pitchFamily="34" charset="0"/>
                <a:cs typeface="Verdana" panose="020B0604030504040204" pitchFamily="34" charset="0"/>
              </a:rPr>
              <a:t>Avviso pubblico ISI 2023</a:t>
            </a:r>
          </a:p>
        </p:txBody>
      </p:sp>
      <p:sp>
        <p:nvSpPr>
          <p:cNvPr id="6" name="CasellaDiTesto 5"/>
          <p:cNvSpPr txBox="1"/>
          <p:nvPr/>
        </p:nvSpPr>
        <p:spPr>
          <a:xfrm>
            <a:off x="421208" y="792447"/>
            <a:ext cx="11582400" cy="553998"/>
          </a:xfrm>
          <a:prstGeom prst="rect">
            <a:avLst/>
          </a:prstGeom>
          <a:noFill/>
        </p:spPr>
        <p:txBody>
          <a:bodyPr wrap="square" rtlCol="0">
            <a:spAutoFit/>
          </a:bodyPr>
          <a:lstStyle/>
          <a:p>
            <a:pPr algn="ctr"/>
            <a:r>
              <a:rPr lang="it-IT" sz="3000" b="1" dirty="0">
                <a:solidFill>
                  <a:srgbClr val="CC0000"/>
                </a:solidFill>
                <a:latin typeface="Verdana" panose="020B0604030504040204" pitchFamily="34" charset="0"/>
                <a:ea typeface="Verdana" panose="020B0604030504040204" pitchFamily="34" charset="0"/>
                <a:cs typeface="Verdana" panose="020B0604030504040204" pitchFamily="34" charset="0"/>
              </a:rPr>
              <a:t>Assistenza all’utenza</a:t>
            </a:r>
          </a:p>
        </p:txBody>
      </p:sp>
      <p:pic>
        <p:nvPicPr>
          <p:cNvPr id="4" name="Immagine 3" descr="Immagine che contiene testo, schermata, Carattere&#10;&#10;Descrizione generata automaticamente">
            <a:extLst>
              <a:ext uri="{FF2B5EF4-FFF2-40B4-BE49-F238E27FC236}">
                <a16:creationId xmlns:a16="http://schemas.microsoft.com/office/drawing/2014/main" id="{7B8237EE-C933-2AD3-7AAD-0E0B5F7F70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6109" y="2113990"/>
            <a:ext cx="8599082" cy="4077413"/>
          </a:xfrm>
          <a:prstGeom prst="rect">
            <a:avLst/>
          </a:prstGeom>
        </p:spPr>
      </p:pic>
      <p:sp>
        <p:nvSpPr>
          <p:cNvPr id="2" name="CasellaDiTesto 1">
            <a:extLst>
              <a:ext uri="{FF2B5EF4-FFF2-40B4-BE49-F238E27FC236}">
                <a16:creationId xmlns:a16="http://schemas.microsoft.com/office/drawing/2014/main" id="{9A08393F-CA3C-1F44-5AC5-CE321C171481}"/>
              </a:ext>
            </a:extLst>
          </p:cNvPr>
          <p:cNvSpPr txBox="1"/>
          <p:nvPr/>
        </p:nvSpPr>
        <p:spPr>
          <a:xfrm>
            <a:off x="116166" y="1509768"/>
            <a:ext cx="1606385" cy="338554"/>
          </a:xfrm>
          <a:prstGeom prst="rect">
            <a:avLst/>
          </a:prstGeom>
          <a:noFill/>
          <a:ln>
            <a:solidFill>
              <a:schemeClr val="accent5">
                <a:lumMod val="50000"/>
              </a:schemeClr>
            </a:solidFill>
          </a:ln>
        </p:spPr>
        <p:txBody>
          <a:bodyPr wrap="square" rtlCol="0">
            <a:spAutoFit/>
          </a:bodyPr>
          <a:lstStyle/>
          <a:p>
            <a:pPr algn="ctr"/>
            <a:r>
              <a:rPr lang="it-IT" sz="1600" b="1" dirty="0">
                <a:solidFill>
                  <a:srgbClr val="002060"/>
                </a:solidFill>
                <a:latin typeface="Verdana" panose="020B0604030504040204" pitchFamily="34" charset="0"/>
                <a:ea typeface="Verdana" panose="020B0604030504040204" pitchFamily="34" charset="0"/>
                <a:cs typeface="Verdana" panose="020B0604030504040204" pitchFamily="34" charset="0"/>
              </a:rPr>
              <a:t>www.inail.it</a:t>
            </a:r>
          </a:p>
        </p:txBody>
      </p:sp>
      <p:sp>
        <p:nvSpPr>
          <p:cNvPr id="3" name="Freccia a destra 2">
            <a:extLst>
              <a:ext uri="{FF2B5EF4-FFF2-40B4-BE49-F238E27FC236}">
                <a16:creationId xmlns:a16="http://schemas.microsoft.com/office/drawing/2014/main" id="{0DA61795-239F-7958-6F93-77CF3105D37A}"/>
              </a:ext>
            </a:extLst>
          </p:cNvPr>
          <p:cNvSpPr/>
          <p:nvPr/>
        </p:nvSpPr>
        <p:spPr>
          <a:xfrm>
            <a:off x="1749676" y="1539951"/>
            <a:ext cx="342900" cy="279626"/>
          </a:xfrm>
          <a:prstGeom prst="rightArrow">
            <a:avLst/>
          </a:prstGeom>
          <a:solidFill>
            <a:schemeClr val="bg1"/>
          </a:solid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CasellaDiTesto 6">
            <a:extLst>
              <a:ext uri="{FF2B5EF4-FFF2-40B4-BE49-F238E27FC236}">
                <a16:creationId xmlns:a16="http://schemas.microsoft.com/office/drawing/2014/main" id="{8FB39AAA-14FD-9309-9602-202AA752097B}"/>
              </a:ext>
            </a:extLst>
          </p:cNvPr>
          <p:cNvSpPr txBox="1"/>
          <p:nvPr/>
        </p:nvSpPr>
        <p:spPr>
          <a:xfrm>
            <a:off x="2112287" y="1495117"/>
            <a:ext cx="1035363" cy="338554"/>
          </a:xfrm>
          <a:prstGeom prst="rect">
            <a:avLst/>
          </a:prstGeom>
          <a:noFill/>
          <a:ln>
            <a:solidFill>
              <a:schemeClr val="accent5">
                <a:lumMod val="50000"/>
              </a:schemeClr>
            </a:solidFill>
          </a:ln>
        </p:spPr>
        <p:txBody>
          <a:bodyPr wrap="square" rtlCol="0">
            <a:spAutoFit/>
          </a:bodyPr>
          <a:lstStyle/>
          <a:p>
            <a:pPr algn="ctr"/>
            <a:r>
              <a:rPr lang="it-IT" sz="1600" b="1" dirty="0">
                <a:solidFill>
                  <a:srgbClr val="002060"/>
                </a:solidFill>
                <a:latin typeface="Verdana" panose="020B0604030504040204" pitchFamily="34" charset="0"/>
                <a:ea typeface="Verdana" panose="020B0604030504040204" pitchFamily="34" charset="0"/>
                <a:cs typeface="Verdana" panose="020B0604030504040204" pitchFamily="34" charset="0"/>
              </a:rPr>
              <a:t>Attività</a:t>
            </a:r>
          </a:p>
        </p:txBody>
      </p:sp>
      <p:sp>
        <p:nvSpPr>
          <p:cNvPr id="9" name="Freccia a destra 8">
            <a:extLst>
              <a:ext uri="{FF2B5EF4-FFF2-40B4-BE49-F238E27FC236}">
                <a16:creationId xmlns:a16="http://schemas.microsoft.com/office/drawing/2014/main" id="{45837808-FB1C-8242-34BF-EE7A06AD12EA}"/>
              </a:ext>
            </a:extLst>
          </p:cNvPr>
          <p:cNvSpPr/>
          <p:nvPr/>
        </p:nvSpPr>
        <p:spPr>
          <a:xfrm>
            <a:off x="3176964" y="1542882"/>
            <a:ext cx="342900" cy="279626"/>
          </a:xfrm>
          <a:prstGeom prst="rightArrow">
            <a:avLst/>
          </a:prstGeom>
          <a:solidFill>
            <a:schemeClr val="bg1"/>
          </a:solid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CasellaDiTesto 9">
            <a:extLst>
              <a:ext uri="{FF2B5EF4-FFF2-40B4-BE49-F238E27FC236}">
                <a16:creationId xmlns:a16="http://schemas.microsoft.com/office/drawing/2014/main" id="{E365135F-50D1-07A2-3093-94E63099B942}"/>
              </a:ext>
            </a:extLst>
          </p:cNvPr>
          <p:cNvSpPr txBox="1"/>
          <p:nvPr/>
        </p:nvSpPr>
        <p:spPr>
          <a:xfrm>
            <a:off x="3539577" y="1498048"/>
            <a:ext cx="2978461" cy="338554"/>
          </a:xfrm>
          <a:prstGeom prst="rect">
            <a:avLst/>
          </a:prstGeom>
          <a:noFill/>
          <a:ln>
            <a:solidFill>
              <a:schemeClr val="accent5">
                <a:lumMod val="50000"/>
              </a:schemeClr>
            </a:solidFill>
          </a:ln>
        </p:spPr>
        <p:txBody>
          <a:bodyPr wrap="square" rtlCol="0">
            <a:spAutoFit/>
          </a:bodyPr>
          <a:lstStyle/>
          <a:p>
            <a:pPr algn="ctr"/>
            <a:r>
              <a:rPr lang="it-IT" sz="1600" b="1" dirty="0">
                <a:solidFill>
                  <a:srgbClr val="002060"/>
                </a:solidFill>
                <a:latin typeface="Verdana" panose="020B0604030504040204" pitchFamily="34" charset="0"/>
                <a:ea typeface="Verdana" panose="020B0604030504040204" pitchFamily="34" charset="0"/>
                <a:cs typeface="Verdana" panose="020B0604030504040204" pitchFamily="34" charset="0"/>
              </a:rPr>
              <a:t>Prevenzione e sicurezza</a:t>
            </a:r>
          </a:p>
        </p:txBody>
      </p:sp>
      <p:sp>
        <p:nvSpPr>
          <p:cNvPr id="11" name="Freccia a destra 10">
            <a:extLst>
              <a:ext uri="{FF2B5EF4-FFF2-40B4-BE49-F238E27FC236}">
                <a16:creationId xmlns:a16="http://schemas.microsoft.com/office/drawing/2014/main" id="{BF9FD15A-5FDF-DAFB-8E1F-C6736D06FA5E}"/>
              </a:ext>
            </a:extLst>
          </p:cNvPr>
          <p:cNvSpPr/>
          <p:nvPr/>
        </p:nvSpPr>
        <p:spPr>
          <a:xfrm>
            <a:off x="6538556" y="1537019"/>
            <a:ext cx="342900" cy="279626"/>
          </a:xfrm>
          <a:prstGeom prst="rightArrow">
            <a:avLst/>
          </a:prstGeom>
          <a:solidFill>
            <a:schemeClr val="bg1"/>
          </a:solid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CasellaDiTesto 11">
            <a:extLst>
              <a:ext uri="{FF2B5EF4-FFF2-40B4-BE49-F238E27FC236}">
                <a16:creationId xmlns:a16="http://schemas.microsoft.com/office/drawing/2014/main" id="{9F37827F-ACE6-0A70-39CB-FCCABD34FD8F}"/>
              </a:ext>
            </a:extLst>
          </p:cNvPr>
          <p:cNvSpPr txBox="1"/>
          <p:nvPr/>
        </p:nvSpPr>
        <p:spPr>
          <a:xfrm>
            <a:off x="6901172" y="1500977"/>
            <a:ext cx="2732271" cy="338554"/>
          </a:xfrm>
          <a:prstGeom prst="rect">
            <a:avLst/>
          </a:prstGeom>
          <a:noFill/>
          <a:ln>
            <a:solidFill>
              <a:schemeClr val="accent5">
                <a:lumMod val="50000"/>
              </a:schemeClr>
            </a:solidFill>
          </a:ln>
        </p:spPr>
        <p:txBody>
          <a:bodyPr wrap="square" rtlCol="0">
            <a:spAutoFit/>
          </a:bodyPr>
          <a:lstStyle/>
          <a:p>
            <a:pPr algn="ctr"/>
            <a:r>
              <a:rPr lang="it-IT" sz="1600" b="1" dirty="0">
                <a:solidFill>
                  <a:srgbClr val="002060"/>
                </a:solidFill>
                <a:latin typeface="Verdana" panose="020B0604030504040204" pitchFamily="34" charset="0"/>
                <a:ea typeface="Verdana" panose="020B0604030504040204" pitchFamily="34" charset="0"/>
                <a:cs typeface="Verdana" panose="020B0604030504040204" pitchFamily="34" charset="0"/>
              </a:rPr>
              <a:t>Incentivi alle imprese</a:t>
            </a:r>
          </a:p>
        </p:txBody>
      </p:sp>
      <p:sp>
        <p:nvSpPr>
          <p:cNvPr id="13" name="Freccia a destra 12">
            <a:extLst>
              <a:ext uri="{FF2B5EF4-FFF2-40B4-BE49-F238E27FC236}">
                <a16:creationId xmlns:a16="http://schemas.microsoft.com/office/drawing/2014/main" id="{87F3103F-7CF7-EE59-4A4B-090E6FDFF390}"/>
              </a:ext>
            </a:extLst>
          </p:cNvPr>
          <p:cNvSpPr/>
          <p:nvPr/>
        </p:nvSpPr>
        <p:spPr>
          <a:xfrm>
            <a:off x="9662757" y="1539949"/>
            <a:ext cx="342900" cy="279626"/>
          </a:xfrm>
          <a:prstGeom prst="rightArrow">
            <a:avLst/>
          </a:prstGeom>
          <a:solidFill>
            <a:schemeClr val="bg1"/>
          </a:solid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CasellaDiTesto 13">
            <a:extLst>
              <a:ext uri="{FF2B5EF4-FFF2-40B4-BE49-F238E27FC236}">
                <a16:creationId xmlns:a16="http://schemas.microsoft.com/office/drawing/2014/main" id="{706AED97-76E4-5DDF-5317-79BD17A4847C}"/>
              </a:ext>
            </a:extLst>
          </p:cNvPr>
          <p:cNvSpPr txBox="1"/>
          <p:nvPr/>
        </p:nvSpPr>
        <p:spPr>
          <a:xfrm>
            <a:off x="10025374" y="1503907"/>
            <a:ext cx="2043496" cy="338554"/>
          </a:xfrm>
          <a:prstGeom prst="rect">
            <a:avLst/>
          </a:prstGeom>
          <a:noFill/>
          <a:ln>
            <a:solidFill>
              <a:schemeClr val="accent5">
                <a:lumMod val="50000"/>
              </a:schemeClr>
            </a:solidFill>
          </a:ln>
        </p:spPr>
        <p:txBody>
          <a:bodyPr wrap="square" rtlCol="0">
            <a:spAutoFit/>
          </a:bodyPr>
          <a:lstStyle/>
          <a:p>
            <a:pPr algn="ctr"/>
            <a:r>
              <a:rPr lang="it-IT" sz="1600" b="1" dirty="0">
                <a:solidFill>
                  <a:srgbClr val="002060"/>
                </a:solidFill>
                <a:latin typeface="Verdana" panose="020B0604030504040204" pitchFamily="34" charset="0"/>
                <a:ea typeface="Verdana" panose="020B0604030504040204" pitchFamily="34" charset="0"/>
                <a:cs typeface="Verdana" panose="020B0604030504040204" pitchFamily="34" charset="0"/>
              </a:rPr>
              <a:t>Bando </a:t>
            </a:r>
            <a:r>
              <a:rPr lang="it-IT" sz="1600" b="1" dirty="0" err="1">
                <a:solidFill>
                  <a:srgbClr val="002060"/>
                </a:solidFill>
                <a:latin typeface="Verdana" panose="020B0604030504040204" pitchFamily="34" charset="0"/>
                <a:ea typeface="Verdana" panose="020B0604030504040204" pitchFamily="34" charset="0"/>
                <a:cs typeface="Verdana" panose="020B0604030504040204" pitchFamily="34" charset="0"/>
              </a:rPr>
              <a:t>Isi</a:t>
            </a:r>
            <a:r>
              <a:rPr lang="it-IT" sz="1600" b="1" dirty="0">
                <a:solidFill>
                  <a:srgbClr val="002060"/>
                </a:solidFill>
                <a:latin typeface="Verdana" panose="020B0604030504040204" pitchFamily="34" charset="0"/>
                <a:ea typeface="Verdana" panose="020B0604030504040204" pitchFamily="34" charset="0"/>
                <a:cs typeface="Verdana" panose="020B0604030504040204" pitchFamily="34" charset="0"/>
              </a:rPr>
              <a:t> 2023</a:t>
            </a:r>
          </a:p>
        </p:txBody>
      </p:sp>
    </p:spTree>
    <p:extLst>
      <p:ext uri="{BB962C8B-B14F-4D97-AF65-F5344CB8AC3E}">
        <p14:creationId xmlns:p14="http://schemas.microsoft.com/office/powerpoint/2010/main" val="24005103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EA16204-F66E-1122-9F5F-04BDA0A2A87D}"/>
              </a:ext>
            </a:extLst>
          </p:cNvPr>
          <p:cNvSpPr txBox="1">
            <a:spLocks/>
          </p:cNvSpPr>
          <p:nvPr/>
        </p:nvSpPr>
        <p:spPr>
          <a:xfrm>
            <a:off x="240140" y="168766"/>
            <a:ext cx="5160535" cy="362457"/>
          </a:xfrm>
          <a:prstGeom prst="rect">
            <a:avLst/>
          </a:prstGeom>
          <a:pattFill prst="pct25">
            <a:fgClr>
              <a:schemeClr val="accent1"/>
            </a:fgClr>
            <a:bgClr>
              <a:schemeClr val="bg1"/>
            </a:bgClr>
          </a:patt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2000" dirty="0">
                <a:latin typeface="Verdana" panose="020B0604030504040204" pitchFamily="34" charset="0"/>
                <a:ea typeface="Verdana" panose="020B0604030504040204" pitchFamily="34" charset="0"/>
              </a:rPr>
              <a:t>Avviso pubblico ISI - Finalità</a:t>
            </a:r>
          </a:p>
        </p:txBody>
      </p:sp>
      <p:sp>
        <p:nvSpPr>
          <p:cNvPr id="3" name="CasellaDiTesto 2">
            <a:extLst>
              <a:ext uri="{FF2B5EF4-FFF2-40B4-BE49-F238E27FC236}">
                <a16:creationId xmlns:a16="http://schemas.microsoft.com/office/drawing/2014/main" id="{30A8827C-F559-3405-35B2-3511E03324FF}"/>
              </a:ext>
            </a:extLst>
          </p:cNvPr>
          <p:cNvSpPr txBox="1"/>
          <p:nvPr/>
        </p:nvSpPr>
        <p:spPr>
          <a:xfrm>
            <a:off x="240140" y="2224714"/>
            <a:ext cx="11813200" cy="4216539"/>
          </a:xfrm>
          <a:prstGeom prst="rect">
            <a:avLst/>
          </a:prstGeom>
          <a:noFill/>
        </p:spPr>
        <p:txBody>
          <a:bodyPr wrap="square" rtlCol="0">
            <a:spAutoFit/>
          </a:bodyPr>
          <a:lstStyle/>
          <a:p>
            <a:pPr algn="ctr">
              <a:spcAft>
                <a:spcPts val="1200"/>
              </a:spcAft>
            </a:pPr>
            <a:r>
              <a:rPr lang="it-IT" sz="1600" i="1" u="sng" dirty="0">
                <a:solidFill>
                  <a:srgbClr val="002060"/>
                </a:solidFill>
                <a:latin typeface="Verdana" panose="020B0604030504040204" pitchFamily="34" charset="0"/>
                <a:ea typeface="Verdana" panose="020B0604030504040204" pitchFamily="34" charset="0"/>
              </a:rPr>
              <a:t>TUTTE LE IMPRESE</a:t>
            </a:r>
          </a:p>
          <a:p>
            <a:r>
              <a:rPr lang="it-IT" sz="1600" b="1" i="1" dirty="0">
                <a:solidFill>
                  <a:srgbClr val="002060"/>
                </a:solidFill>
                <a:latin typeface="Verdana" panose="020B0604030504040204" pitchFamily="34" charset="0"/>
                <a:ea typeface="Verdana" panose="020B0604030504040204" pitchFamily="34" charset="0"/>
              </a:rPr>
              <a:t>Decreto legislativo 9 aprile 2008, n.81 «Testo Unico sulla salute e sicurezza sul lavoro» e </a:t>
            </a:r>
            <a:r>
              <a:rPr lang="it-IT" sz="1600" b="1" i="1" dirty="0" err="1">
                <a:solidFill>
                  <a:srgbClr val="002060"/>
                </a:solidFill>
                <a:latin typeface="Verdana" panose="020B0604030504040204" pitchFamily="34" charset="0"/>
                <a:ea typeface="Verdana" panose="020B0604030504040204" pitchFamily="34" charset="0"/>
              </a:rPr>
              <a:t>s.m.i.</a:t>
            </a:r>
            <a:r>
              <a:rPr lang="it-IT" sz="1600" b="1" i="1" dirty="0">
                <a:solidFill>
                  <a:srgbClr val="002060"/>
                </a:solidFill>
                <a:latin typeface="Verdana" panose="020B0604030504040204" pitchFamily="34" charset="0"/>
                <a:ea typeface="Verdana" panose="020B0604030504040204" pitchFamily="34" charset="0"/>
              </a:rPr>
              <a:t> </a:t>
            </a:r>
          </a:p>
          <a:p>
            <a:r>
              <a:rPr lang="it-IT" sz="1600" b="1" i="1" dirty="0">
                <a:solidFill>
                  <a:srgbClr val="002060"/>
                </a:solidFill>
                <a:latin typeface="Verdana" panose="020B0604030504040204" pitchFamily="34" charset="0"/>
                <a:ea typeface="Verdana" panose="020B0604030504040204" pitchFamily="34" charset="0"/>
              </a:rPr>
              <a:t>[Articolo 11, comma 5 </a:t>
            </a:r>
            <a:r>
              <a:rPr lang="it-IT" sz="1800" i="1" dirty="0">
                <a:solidFill>
                  <a:srgbClr val="002060"/>
                </a:solidFill>
                <a:latin typeface="Verdana" panose="020B0604030504040204" pitchFamily="34" charset="0"/>
                <a:ea typeface="Verdana" panose="020B0604030504040204" pitchFamily="34" charset="0"/>
              </a:rPr>
              <a:t>]. </a:t>
            </a:r>
          </a:p>
          <a:p>
            <a:pPr algn="just"/>
            <a:r>
              <a:rPr lang="it-IT" sz="1400" i="1" dirty="0">
                <a:solidFill>
                  <a:srgbClr val="002060"/>
                </a:solidFill>
                <a:latin typeface="Verdana" panose="020B0604030504040204" pitchFamily="34" charset="0"/>
                <a:ea typeface="Verdana" panose="020B0604030504040204" pitchFamily="34" charset="0"/>
              </a:rPr>
              <a:t>L'INAIL finanzia,  con risorse proprie, progetti di investimento e formazione in materia di salute e sicurezza sul lavoro rivolti in particolare alle piccole, medie e micro imprese e progetti volti a sperimentare soluzioni innovative e strumenti di natura organizzativa e gestionale ispirati ai principi di responsabilità sociale delle imprese. </a:t>
            </a:r>
          </a:p>
          <a:p>
            <a:pPr algn="ctr">
              <a:spcAft>
                <a:spcPts val="1200"/>
              </a:spcAft>
            </a:pPr>
            <a:endParaRPr lang="it-IT" sz="1400" i="1" dirty="0">
              <a:solidFill>
                <a:srgbClr val="002060"/>
              </a:solidFill>
              <a:latin typeface="Verdana" panose="020B0604030504040204" pitchFamily="34" charset="0"/>
              <a:ea typeface="Verdana" panose="020B0604030504040204" pitchFamily="34" charset="0"/>
            </a:endParaRPr>
          </a:p>
          <a:p>
            <a:pPr algn="ctr">
              <a:spcAft>
                <a:spcPts val="1200"/>
              </a:spcAft>
            </a:pPr>
            <a:r>
              <a:rPr lang="it-IT" sz="1600" i="1" u="sng" dirty="0">
                <a:solidFill>
                  <a:srgbClr val="002060"/>
                </a:solidFill>
                <a:latin typeface="Verdana" panose="020B0604030504040204" pitchFamily="34" charset="0"/>
                <a:ea typeface="Verdana" panose="020B0604030504040204" pitchFamily="34" charset="0"/>
              </a:rPr>
              <a:t>MICRO E PICCOLE IMPRESE AGRICOLE</a:t>
            </a:r>
          </a:p>
          <a:p>
            <a:r>
              <a:rPr lang="it-IT" sz="1600" b="1" i="1" dirty="0">
                <a:solidFill>
                  <a:srgbClr val="002060"/>
                </a:solidFill>
                <a:latin typeface="Verdana" panose="020B0604030504040204" pitchFamily="34" charset="0"/>
                <a:ea typeface="Verdana" panose="020B0604030504040204" pitchFamily="34" charset="0"/>
              </a:rPr>
              <a:t>Legge 28 dicembre 2015 n. 208  «legge di stabilità 2016» e </a:t>
            </a:r>
            <a:r>
              <a:rPr lang="it-IT" sz="1600" b="1" i="1" dirty="0" err="1">
                <a:solidFill>
                  <a:srgbClr val="002060"/>
                </a:solidFill>
                <a:latin typeface="Verdana" panose="020B0604030504040204" pitchFamily="34" charset="0"/>
                <a:ea typeface="Verdana" panose="020B0604030504040204" pitchFamily="34" charset="0"/>
              </a:rPr>
              <a:t>s.m.i.</a:t>
            </a:r>
            <a:r>
              <a:rPr lang="it-IT" sz="1600" b="1" i="1" dirty="0">
                <a:solidFill>
                  <a:srgbClr val="002060"/>
                </a:solidFill>
                <a:latin typeface="Verdana" panose="020B0604030504040204" pitchFamily="34" charset="0"/>
                <a:ea typeface="Verdana" panose="020B0604030504040204" pitchFamily="34" charset="0"/>
              </a:rPr>
              <a:t> </a:t>
            </a:r>
          </a:p>
          <a:p>
            <a:r>
              <a:rPr lang="it-IT" sz="1600" b="1" i="1" dirty="0">
                <a:solidFill>
                  <a:srgbClr val="002060"/>
                </a:solidFill>
                <a:latin typeface="Verdana" panose="020B0604030504040204" pitchFamily="34" charset="0"/>
                <a:ea typeface="Verdana" panose="020B0604030504040204" pitchFamily="34" charset="0"/>
              </a:rPr>
              <a:t>[Articolo 1, commi 862-864] </a:t>
            </a:r>
          </a:p>
          <a:p>
            <a:pPr algn="just"/>
            <a:r>
              <a:rPr lang="it-IT" sz="1400" i="1" dirty="0">
                <a:solidFill>
                  <a:srgbClr val="002060"/>
                </a:solidFill>
                <a:latin typeface="Verdana" panose="020B0604030504040204" pitchFamily="34" charset="0"/>
                <a:ea typeface="Verdana" panose="020B0604030504040204" pitchFamily="34" charset="0"/>
              </a:rPr>
              <a:t>Istituito il fondo agricoltura cofinanziato da Inail e Ministero del Lavoro. Il fondo è destinato a finanziare gli investimenti per l'acquisto o il noleggio con patto di acquisto di trattori agricoli o forestali o di macchine agricole e forestali, caratterizzati da soluzioni innovative per l'abbattimento delle emissioni inquinanti, la riduzione del rischio rumore, il miglioramento del rendimento e della sostenibilità globali delle aziende agricole, nel rispetto del </a:t>
            </a:r>
            <a:r>
              <a:rPr lang="it-IT" sz="1400" i="1" dirty="0">
                <a:solidFill>
                  <a:srgbClr val="002060"/>
                </a:solidFill>
                <a:latin typeface="Verdana" panose="020B0604030504040204" pitchFamily="34" charset="0"/>
                <a:ea typeface="Verdana" panose="020B0604030504040204" pitchFamily="34" charset="0"/>
                <a:hlinkClick r:id="rId2">
                  <a:extLst>
                    <a:ext uri="{A12FA001-AC4F-418D-AE19-62706E023703}">
                      <ahyp:hlinkClr xmlns:ahyp="http://schemas.microsoft.com/office/drawing/2018/hyperlinkcolor" val="tx"/>
                    </a:ext>
                  </a:extLst>
                </a:hlinkClick>
              </a:rPr>
              <a:t>regolamento (UE) n. 702/2014 della Commissione, del 25 giugno 2014</a:t>
            </a:r>
            <a:r>
              <a:rPr lang="it-IT" sz="1400" i="1" dirty="0">
                <a:solidFill>
                  <a:srgbClr val="002060"/>
                </a:solidFill>
                <a:latin typeface="Verdana" panose="020B0604030504040204" pitchFamily="34" charset="0"/>
                <a:ea typeface="Verdana" panose="020B0604030504040204" pitchFamily="34" charset="0"/>
              </a:rPr>
              <a:t>, e vi possono accedere le micro e le piccole imprese operanti nel settore della produzione agricola primaria dei prodotti agricoli.</a:t>
            </a:r>
          </a:p>
        </p:txBody>
      </p:sp>
      <p:sp>
        <p:nvSpPr>
          <p:cNvPr id="4" name="CasellaDiTesto 3">
            <a:extLst>
              <a:ext uri="{FF2B5EF4-FFF2-40B4-BE49-F238E27FC236}">
                <a16:creationId xmlns:a16="http://schemas.microsoft.com/office/drawing/2014/main" id="{4C424D22-3639-97E2-9FF6-78216F1C29F4}"/>
              </a:ext>
            </a:extLst>
          </p:cNvPr>
          <p:cNvSpPr txBox="1"/>
          <p:nvPr/>
        </p:nvSpPr>
        <p:spPr>
          <a:xfrm>
            <a:off x="189400" y="601413"/>
            <a:ext cx="11863940" cy="1200329"/>
          </a:xfrm>
          <a:prstGeom prst="rect">
            <a:avLst/>
          </a:prstGeom>
          <a:noFill/>
        </p:spPr>
        <p:txBody>
          <a:bodyPr wrap="square">
            <a:spAutoFit/>
          </a:bodyPr>
          <a:lstStyle/>
          <a:p>
            <a:pPr algn="just"/>
            <a:r>
              <a:rPr lang="it-IT" dirty="0">
                <a:solidFill>
                  <a:srgbClr val="002060"/>
                </a:solidFill>
                <a:latin typeface="Verdana" panose="020B0604030504040204" pitchFamily="34" charset="0"/>
                <a:ea typeface="Verdana" panose="020B0604030504040204" pitchFamily="34" charset="0"/>
              </a:rPr>
              <a:t>I</a:t>
            </a:r>
            <a:r>
              <a:rPr lang="it-IT" sz="1800" dirty="0">
                <a:solidFill>
                  <a:srgbClr val="002060"/>
                </a:solidFill>
                <a:latin typeface="Verdana" panose="020B0604030504040204" pitchFamily="34" charset="0"/>
                <a:ea typeface="Verdana" panose="020B0604030504040204" pitchFamily="34" charset="0"/>
              </a:rPr>
              <a:t>ncentivare le imprese a realizzare </a:t>
            </a:r>
            <a:r>
              <a:rPr lang="it-IT" sz="1800" b="1" dirty="0">
                <a:solidFill>
                  <a:srgbClr val="002060"/>
                </a:solidFill>
                <a:latin typeface="Verdana" panose="020B0604030504040204" pitchFamily="34" charset="0"/>
                <a:ea typeface="Verdana" panose="020B0604030504040204" pitchFamily="34" charset="0"/>
              </a:rPr>
              <a:t>progetti per </a:t>
            </a:r>
            <a:r>
              <a:rPr lang="it-IT" sz="1800" dirty="0">
                <a:solidFill>
                  <a:srgbClr val="002060"/>
                </a:solidFill>
                <a:latin typeface="Verdana" panose="020B0604030504040204" pitchFamily="34" charset="0"/>
                <a:ea typeface="Verdana" panose="020B0604030504040204" pitchFamily="34" charset="0"/>
              </a:rPr>
              <a:t>il miglioramento dei livelli di salute e sicurezza sul lavoro</a:t>
            </a:r>
            <a:r>
              <a:rPr lang="it-IT" dirty="0">
                <a:solidFill>
                  <a:srgbClr val="002060"/>
                </a:solidFill>
                <a:latin typeface="Verdana" panose="020B0604030504040204" pitchFamily="34" charset="0"/>
                <a:ea typeface="Verdana" panose="020B0604030504040204" pitchFamily="34" charset="0"/>
              </a:rPr>
              <a:t>; </a:t>
            </a:r>
            <a:r>
              <a:rPr lang="it-IT" sz="1800" b="1" dirty="0">
                <a:latin typeface="Verdana" panose="020B0604030504040204" pitchFamily="34" charset="0"/>
                <a:ea typeface="Verdana" panose="020B0604030504040204" pitchFamily="34" charset="0"/>
              </a:rPr>
              <a:t>miglioramento documentato </a:t>
            </a:r>
            <a:r>
              <a:rPr lang="it-IT" sz="1800" dirty="0">
                <a:solidFill>
                  <a:srgbClr val="002060"/>
                </a:solidFill>
                <a:latin typeface="Verdana" panose="020B0604030504040204" pitchFamily="34" charset="0"/>
                <a:ea typeface="Verdana" panose="020B0604030504040204" pitchFamily="34" charset="0"/>
              </a:rPr>
              <a:t>delle condizioni di lavoro </a:t>
            </a:r>
            <a:r>
              <a:rPr lang="it-IT" sz="1800" b="1" dirty="0">
                <a:solidFill>
                  <a:srgbClr val="002060"/>
                </a:solidFill>
                <a:latin typeface="Verdana" panose="020B0604030504040204" pitchFamily="34" charset="0"/>
                <a:ea typeface="Verdana" panose="020B0604030504040204" pitchFamily="34" charset="0"/>
              </a:rPr>
              <a:t>preesistenti</a:t>
            </a:r>
            <a:r>
              <a:rPr lang="it-IT" sz="1800" dirty="0">
                <a:solidFill>
                  <a:srgbClr val="002060"/>
                </a:solidFill>
                <a:latin typeface="Verdana" panose="020B0604030504040204" pitchFamily="34" charset="0"/>
                <a:ea typeface="Verdana" panose="020B0604030504040204" pitchFamily="34" charset="0"/>
              </a:rPr>
              <a:t> alla data di pubblicazione del bando e riscontrabile, ove previsto, con quanto riportato nella valutazione dei rischi aziendali</a:t>
            </a:r>
            <a:r>
              <a:rPr lang="it-IT" sz="1600" b="1" dirty="0">
                <a:solidFill>
                  <a:srgbClr val="002060"/>
                </a:solidFill>
                <a:latin typeface="Verdana" panose="020B0604030504040204" pitchFamily="34" charset="0"/>
                <a:ea typeface="Verdana" panose="020B0604030504040204" pitchFamily="34" charset="0"/>
              </a:rPr>
              <a:t>.</a:t>
            </a:r>
          </a:p>
        </p:txBody>
      </p:sp>
    </p:spTree>
    <p:extLst>
      <p:ext uri="{BB962C8B-B14F-4D97-AF65-F5344CB8AC3E}">
        <p14:creationId xmlns:p14="http://schemas.microsoft.com/office/powerpoint/2010/main" val="857967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a:extLst>
              <a:ext uri="{FF2B5EF4-FFF2-40B4-BE49-F238E27FC236}">
                <a16:creationId xmlns:a16="http://schemas.microsoft.com/office/drawing/2014/main" id="{66C38EB4-79E1-FE47-0036-E513C75D0E55}"/>
              </a:ext>
            </a:extLst>
          </p:cNvPr>
          <p:cNvSpPr>
            <a:spLocks noGrp="1"/>
          </p:cNvSpPr>
          <p:nvPr>
            <p:ph idx="1"/>
          </p:nvPr>
        </p:nvSpPr>
        <p:spPr/>
        <p:txBody>
          <a:bodyPr/>
          <a:lstStyle/>
          <a:p>
            <a:endParaRPr lang="it-IT"/>
          </a:p>
        </p:txBody>
      </p:sp>
      <p:pic>
        <p:nvPicPr>
          <p:cNvPr id="3074" name="Picture 2" descr="Inail: pronti 500 milioni per il bando Isi 2023">
            <a:extLst>
              <a:ext uri="{FF2B5EF4-FFF2-40B4-BE49-F238E27FC236}">
                <a16:creationId xmlns:a16="http://schemas.microsoft.com/office/drawing/2014/main" id="{3037EF45-387A-F596-5931-60A430E125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439" y="71905"/>
            <a:ext cx="12306439" cy="6860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00324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1F16FC3-E1DB-DDFD-F54B-1C141B8139FD}"/>
              </a:ext>
            </a:extLst>
          </p:cNvPr>
          <p:cNvSpPr>
            <a:spLocks noGrp="1"/>
          </p:cNvSpPr>
          <p:nvPr>
            <p:ph type="title"/>
          </p:nvPr>
        </p:nvSpPr>
        <p:spPr>
          <a:xfrm>
            <a:off x="470883" y="343593"/>
            <a:ext cx="11261295" cy="443346"/>
          </a:xfrm>
        </p:spPr>
        <p:txBody>
          <a:bodyPr/>
          <a:lstStyle/>
          <a:p>
            <a:pPr algn="ctr"/>
            <a:r>
              <a:rPr lang="it-IT" altLang="it-IT" sz="2800" b="1" dirty="0">
                <a:solidFill>
                  <a:schemeClr val="tx1"/>
                </a:solidFill>
                <a:latin typeface="Verdana" panose="020B0604030504040204" pitchFamily="34" charset="0"/>
              </a:rPr>
              <a:t>BUDGET REGIONE TOSCANA 2022-2023</a:t>
            </a:r>
            <a:endParaRPr lang="it-IT" sz="2800" b="1" dirty="0"/>
          </a:p>
        </p:txBody>
      </p:sp>
      <p:pic>
        <p:nvPicPr>
          <p:cNvPr id="5" name="Immagine 4">
            <a:extLst>
              <a:ext uri="{FF2B5EF4-FFF2-40B4-BE49-F238E27FC236}">
                <a16:creationId xmlns:a16="http://schemas.microsoft.com/office/drawing/2014/main" id="{621B46E3-ACDE-1665-A9CC-330AF95E9198}"/>
              </a:ext>
            </a:extLst>
          </p:cNvPr>
          <p:cNvPicPr>
            <a:picLocks noChangeAspect="1"/>
          </p:cNvPicPr>
          <p:nvPr/>
        </p:nvPicPr>
        <p:blipFill>
          <a:blip r:embed="rId2"/>
          <a:stretch>
            <a:fillRect/>
          </a:stretch>
        </p:blipFill>
        <p:spPr>
          <a:xfrm>
            <a:off x="1561654" y="690847"/>
            <a:ext cx="4057536" cy="4999533"/>
          </a:xfrm>
          <a:prstGeom prst="rect">
            <a:avLst/>
          </a:prstGeom>
        </p:spPr>
      </p:pic>
      <p:pic>
        <p:nvPicPr>
          <p:cNvPr id="7" name="Immagine 6">
            <a:extLst>
              <a:ext uri="{FF2B5EF4-FFF2-40B4-BE49-F238E27FC236}">
                <a16:creationId xmlns:a16="http://schemas.microsoft.com/office/drawing/2014/main" id="{741648D0-C43D-63C0-0288-5646BD5956F1}"/>
              </a:ext>
            </a:extLst>
          </p:cNvPr>
          <p:cNvPicPr>
            <a:picLocks noChangeAspect="1"/>
          </p:cNvPicPr>
          <p:nvPr/>
        </p:nvPicPr>
        <p:blipFill>
          <a:blip r:embed="rId3"/>
          <a:stretch>
            <a:fillRect/>
          </a:stretch>
        </p:blipFill>
        <p:spPr>
          <a:xfrm>
            <a:off x="6027664" y="786939"/>
            <a:ext cx="4389462" cy="4987691"/>
          </a:xfrm>
          <a:prstGeom prst="rect">
            <a:avLst/>
          </a:prstGeom>
        </p:spPr>
      </p:pic>
    </p:spTree>
    <p:extLst>
      <p:ext uri="{BB962C8B-B14F-4D97-AF65-F5344CB8AC3E}">
        <p14:creationId xmlns:p14="http://schemas.microsoft.com/office/powerpoint/2010/main" val="11966597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Avviso ISI 2023 Normativa</a:t>
            </a:r>
          </a:p>
        </p:txBody>
      </p:sp>
      <p:sp>
        <p:nvSpPr>
          <p:cNvPr id="10" name="Segnaposto contenuto 9">
            <a:extLst>
              <a:ext uri="{FF2B5EF4-FFF2-40B4-BE49-F238E27FC236}">
                <a16:creationId xmlns:a16="http://schemas.microsoft.com/office/drawing/2014/main" id="{74F83308-0920-472D-5CE0-F85BDED9F97A}"/>
              </a:ext>
            </a:extLst>
          </p:cNvPr>
          <p:cNvSpPr>
            <a:spLocks noGrp="1"/>
          </p:cNvSpPr>
          <p:nvPr>
            <p:ph idx="1"/>
          </p:nvPr>
        </p:nvSpPr>
        <p:spPr>
          <a:xfrm>
            <a:off x="458271" y="710554"/>
            <a:ext cx="11261295" cy="5364092"/>
          </a:xfrm>
        </p:spPr>
        <p:txBody>
          <a:bodyPr/>
          <a:lstStyle/>
          <a:p>
            <a:pPr algn="l"/>
            <a:r>
              <a:rPr lang="it-IT" sz="1200" b="0" i="0" u="none" strike="noStrike" baseline="0" dirty="0">
                <a:solidFill>
                  <a:srgbClr val="393939"/>
                </a:solidFill>
                <a:latin typeface="Verdana" panose="020B0604030504040204" pitchFamily="34" charset="0"/>
                <a:ea typeface="Verdana" panose="020B0604030504040204" pitchFamily="34" charset="0"/>
              </a:rPr>
              <a:t>decreto legislativo 9 aprile 2008, n. 81 “Testo Unico sulla salute e sicurezza sul lavoro” e </a:t>
            </a:r>
            <a:r>
              <a:rPr lang="it-IT" sz="1200" b="0" i="0" u="none" strike="noStrike" baseline="0" dirty="0" err="1">
                <a:solidFill>
                  <a:srgbClr val="393939"/>
                </a:solidFill>
                <a:latin typeface="Verdana" panose="020B0604030504040204" pitchFamily="34" charset="0"/>
                <a:ea typeface="Verdana" panose="020B0604030504040204" pitchFamily="34" charset="0"/>
              </a:rPr>
              <a:t>s.m.i.</a:t>
            </a:r>
            <a:r>
              <a:rPr lang="it-IT" sz="1200" b="0" i="0" u="none" strike="noStrike" baseline="0" dirty="0">
                <a:solidFill>
                  <a:srgbClr val="393939"/>
                </a:solidFill>
                <a:latin typeface="Verdana" panose="020B0604030504040204" pitchFamily="34" charset="0"/>
                <a:ea typeface="Verdana" panose="020B0604030504040204" pitchFamily="34" charset="0"/>
              </a:rPr>
              <a:t>, articolo 11, comma 5;</a:t>
            </a:r>
          </a:p>
          <a:p>
            <a:r>
              <a:rPr lang="it-IT" sz="1200" b="0" i="0" u="none" strike="noStrike" baseline="0" dirty="0">
                <a:solidFill>
                  <a:srgbClr val="393939"/>
                </a:solidFill>
                <a:latin typeface="Verdana" panose="020B0604030504040204" pitchFamily="34" charset="0"/>
                <a:ea typeface="Verdana" panose="020B0604030504040204" pitchFamily="34" charset="0"/>
              </a:rPr>
              <a:t>legge 28 dicembre 2015, n. 208 e </a:t>
            </a:r>
            <a:r>
              <a:rPr lang="it-IT" sz="1200" b="0" i="0" u="none" strike="noStrike" baseline="0" dirty="0" err="1">
                <a:solidFill>
                  <a:srgbClr val="393939"/>
                </a:solidFill>
                <a:latin typeface="Verdana" panose="020B0604030504040204" pitchFamily="34" charset="0"/>
                <a:ea typeface="Verdana" panose="020B0604030504040204" pitchFamily="34" charset="0"/>
              </a:rPr>
              <a:t>s.m.i.</a:t>
            </a:r>
            <a:r>
              <a:rPr lang="it-IT" sz="1200" b="0" i="0" u="none" strike="noStrike" baseline="0" dirty="0">
                <a:solidFill>
                  <a:srgbClr val="393939"/>
                </a:solidFill>
                <a:latin typeface="Verdana" panose="020B0604030504040204" pitchFamily="34" charset="0"/>
                <a:ea typeface="Verdana" panose="020B0604030504040204" pitchFamily="34" charset="0"/>
              </a:rPr>
              <a:t>, articolo 1, commi 862 e seguenti;</a:t>
            </a:r>
          </a:p>
          <a:p>
            <a:pPr algn="l"/>
            <a:r>
              <a:rPr lang="it-IT" sz="1200" b="0" i="0" u="none" strike="noStrike" baseline="0" dirty="0">
                <a:solidFill>
                  <a:srgbClr val="393939"/>
                </a:solidFill>
                <a:latin typeface="Verdana" panose="020B0604030504040204" pitchFamily="34" charset="0"/>
                <a:ea typeface="Verdana" panose="020B0604030504040204" pitchFamily="34" charset="0"/>
              </a:rPr>
              <a:t>con procedura valutativa a sportello ai sensi dell’articolo 5 del decreto legislativo 31 marzo 1998, n.123 “Disposizioni per la razionalizzazione degli interventi di sostegno pubblico alle imprese, a norma dell'articolo 4, comma 4, lettera c), della legge 15 marzo 1997, n.59” e </a:t>
            </a:r>
            <a:r>
              <a:rPr lang="it-IT" sz="1200" b="0" i="0" u="none" strike="noStrike" baseline="0" dirty="0" err="1">
                <a:solidFill>
                  <a:srgbClr val="393939"/>
                </a:solidFill>
                <a:latin typeface="Verdana" panose="020B0604030504040204" pitchFamily="34" charset="0"/>
                <a:ea typeface="Verdana" panose="020B0604030504040204" pitchFamily="34" charset="0"/>
              </a:rPr>
              <a:t>s.m.i.</a:t>
            </a:r>
            <a:r>
              <a:rPr lang="it-IT" sz="1200" b="0" i="0" u="none" strike="noStrike" baseline="0" dirty="0">
                <a:solidFill>
                  <a:srgbClr val="393939"/>
                </a:solidFill>
                <a:latin typeface="Verdana" panose="020B0604030504040204" pitchFamily="34" charset="0"/>
                <a:ea typeface="Verdana" panose="020B0604030504040204" pitchFamily="34" charset="0"/>
              </a:rPr>
              <a:t>;</a:t>
            </a:r>
          </a:p>
          <a:p>
            <a:pPr algn="l"/>
            <a:r>
              <a:rPr lang="it-IT" sz="1200" b="0" i="0" u="none" strike="noStrike" baseline="0" dirty="0">
                <a:solidFill>
                  <a:srgbClr val="393939"/>
                </a:solidFill>
                <a:latin typeface="Verdana" panose="020B0604030504040204" pitchFamily="34" charset="0"/>
                <a:ea typeface="Verdana" panose="020B0604030504040204" pitchFamily="34" charset="0"/>
              </a:rPr>
              <a:t>Regolamento (UE) n. 2023/2831 - che entra in vigore dal 1° </a:t>
            </a:r>
            <a:r>
              <a:rPr lang="it-IT" sz="1200" b="0" i="0" u="none" strike="noStrike" baseline="0">
                <a:solidFill>
                  <a:srgbClr val="393939"/>
                </a:solidFill>
                <a:latin typeface="Verdana" panose="020B0604030504040204" pitchFamily="34" charset="0"/>
                <a:ea typeface="Verdana" panose="020B0604030504040204" pitchFamily="34" charset="0"/>
              </a:rPr>
              <a:t>gennaio 2024 </a:t>
            </a:r>
            <a:r>
              <a:rPr lang="it-IT" sz="1200" b="0" i="0" u="none" strike="noStrike" baseline="0" dirty="0">
                <a:solidFill>
                  <a:srgbClr val="393939"/>
                </a:solidFill>
                <a:latin typeface="Verdana" panose="020B0604030504040204" pitchFamily="34" charset="0"/>
                <a:ea typeface="Verdana" panose="020B0604030504040204" pitchFamily="34" charset="0"/>
              </a:rPr>
              <a:t>e abroga il Regolamento (UE) n. 1407/2013 - relativo all’applicazione degli articoli 107 e 108 TFUE agli aiuti de </a:t>
            </a:r>
            <a:r>
              <a:rPr lang="it-IT" sz="1200" b="0" i="0" u="none" strike="noStrike" baseline="0" dirty="0" err="1">
                <a:solidFill>
                  <a:srgbClr val="393939"/>
                </a:solidFill>
                <a:latin typeface="Verdana" panose="020B0604030504040204" pitchFamily="34" charset="0"/>
                <a:ea typeface="Verdana" panose="020B0604030504040204" pitchFamily="34" charset="0"/>
              </a:rPr>
              <a:t>minimis</a:t>
            </a:r>
            <a:r>
              <a:rPr lang="it-IT" sz="1200" b="0" i="0" u="none" strike="noStrike" baseline="0" dirty="0">
                <a:solidFill>
                  <a:srgbClr val="393939"/>
                </a:solidFill>
                <a:latin typeface="Verdana" panose="020B0604030504040204" pitchFamily="34" charset="0"/>
                <a:ea typeface="Verdana" panose="020B0604030504040204" pitchFamily="34" charset="0"/>
              </a:rPr>
              <a:t>, ai sensi del quale l’importo complessivo degli aiuti de </a:t>
            </a:r>
            <a:r>
              <a:rPr lang="it-IT" sz="1200" b="0" i="0" u="none" strike="noStrike" baseline="0" dirty="0" err="1">
                <a:solidFill>
                  <a:srgbClr val="393939"/>
                </a:solidFill>
                <a:latin typeface="Verdana" panose="020B0604030504040204" pitchFamily="34" charset="0"/>
                <a:ea typeface="Verdana" panose="020B0604030504040204" pitchFamily="34" charset="0"/>
              </a:rPr>
              <a:t>minimis</a:t>
            </a:r>
            <a:r>
              <a:rPr lang="it-IT" sz="1200" b="0" i="0" u="none" strike="noStrike" baseline="0" dirty="0">
                <a:solidFill>
                  <a:srgbClr val="393939"/>
                </a:solidFill>
                <a:latin typeface="Verdana" panose="020B0604030504040204" pitchFamily="34" charset="0"/>
                <a:ea typeface="Verdana" panose="020B0604030504040204" pitchFamily="34" charset="0"/>
              </a:rPr>
              <a:t> concessi a un’impresa unica non deve superare i 300.000,00 euro nell’arco del periodo di riferimento previsto dal Regolamento stesso;</a:t>
            </a:r>
          </a:p>
          <a:p>
            <a:pPr algn="l"/>
            <a:r>
              <a:rPr lang="it-IT" sz="1200" b="0" i="0" u="none" strike="noStrike" baseline="0" dirty="0">
                <a:solidFill>
                  <a:srgbClr val="393939"/>
                </a:solidFill>
                <a:latin typeface="Verdana" panose="020B0604030504040204" pitchFamily="34" charset="0"/>
                <a:ea typeface="Verdana" panose="020B0604030504040204" pitchFamily="34" charset="0"/>
              </a:rPr>
              <a:t>Regolamento (UE) n. 1408/2013 relativo all’applicazione degli articoli 107 e 108 TFUE agli aiuti de </a:t>
            </a:r>
            <a:r>
              <a:rPr lang="it-IT" sz="1200" b="0" i="0" u="none" strike="noStrike" baseline="0" dirty="0" err="1">
                <a:solidFill>
                  <a:srgbClr val="393939"/>
                </a:solidFill>
                <a:latin typeface="Verdana" panose="020B0604030504040204" pitchFamily="34" charset="0"/>
                <a:ea typeface="Verdana" panose="020B0604030504040204" pitchFamily="34" charset="0"/>
              </a:rPr>
              <a:t>minimis</a:t>
            </a:r>
            <a:r>
              <a:rPr lang="it-IT" sz="1200" b="0" i="0" u="none" strike="noStrike" baseline="0" dirty="0">
                <a:solidFill>
                  <a:srgbClr val="393939"/>
                </a:solidFill>
                <a:latin typeface="Verdana" panose="020B0604030504040204" pitchFamily="34" charset="0"/>
                <a:ea typeface="Verdana" panose="020B0604030504040204" pitchFamily="34" charset="0"/>
              </a:rPr>
              <a:t> nel settore agricolo, ai sensi del quale l’importo complessivo degli aiuti de </a:t>
            </a:r>
            <a:r>
              <a:rPr lang="it-IT" sz="1200" b="0" i="0" u="none" strike="noStrike" baseline="0" dirty="0" err="1">
                <a:solidFill>
                  <a:srgbClr val="393939"/>
                </a:solidFill>
                <a:latin typeface="Verdana" panose="020B0604030504040204" pitchFamily="34" charset="0"/>
                <a:ea typeface="Verdana" panose="020B0604030504040204" pitchFamily="34" charset="0"/>
              </a:rPr>
              <a:t>minimis</a:t>
            </a:r>
            <a:r>
              <a:rPr lang="it-IT" sz="1200" b="0" i="0" u="none" strike="noStrike" baseline="0" dirty="0">
                <a:solidFill>
                  <a:srgbClr val="393939"/>
                </a:solidFill>
                <a:latin typeface="Verdana" panose="020B0604030504040204" pitchFamily="34" charset="0"/>
                <a:ea typeface="Verdana" panose="020B0604030504040204" pitchFamily="34" charset="0"/>
              </a:rPr>
              <a:t> concessi a un’impresa unica non deve superare i 25.000,00 euro nell’arco di tre esercizi finanziari;</a:t>
            </a:r>
          </a:p>
          <a:p>
            <a:pPr algn="l"/>
            <a:r>
              <a:rPr lang="it-IT" sz="1200" b="0" i="0" u="none" strike="noStrike" baseline="0" dirty="0">
                <a:solidFill>
                  <a:srgbClr val="393939"/>
                </a:solidFill>
                <a:latin typeface="Verdana" panose="020B0604030504040204" pitchFamily="34" charset="0"/>
                <a:ea typeface="Verdana" panose="020B0604030504040204" pitchFamily="34" charset="0"/>
              </a:rPr>
              <a:t>Regolamento (UE) n. 717/2014 relativo all’applicazione degli articoli 107 e 108 TFUE agli aiuti de </a:t>
            </a:r>
            <a:r>
              <a:rPr lang="it-IT" sz="1200" b="0" i="0" u="none" strike="noStrike" baseline="0" dirty="0" err="1">
                <a:solidFill>
                  <a:srgbClr val="393939"/>
                </a:solidFill>
                <a:latin typeface="Verdana" panose="020B0604030504040204" pitchFamily="34" charset="0"/>
                <a:ea typeface="Verdana" panose="020B0604030504040204" pitchFamily="34" charset="0"/>
              </a:rPr>
              <a:t>minimis</a:t>
            </a:r>
            <a:r>
              <a:rPr lang="it-IT" sz="1200" b="0" i="0" u="none" strike="noStrike" baseline="0" dirty="0">
                <a:solidFill>
                  <a:srgbClr val="393939"/>
                </a:solidFill>
                <a:latin typeface="Verdana" panose="020B0604030504040204" pitchFamily="34" charset="0"/>
                <a:ea typeface="Verdana" panose="020B0604030504040204" pitchFamily="34" charset="0"/>
              </a:rPr>
              <a:t> nel settore della produzione primaria della pesca e dell’acquacoltura, ai sensi del quale l’importo complessivo degli aiuti de </a:t>
            </a:r>
            <a:r>
              <a:rPr lang="it-IT" sz="1200" b="0" i="0" u="none" strike="noStrike" baseline="0" dirty="0" err="1">
                <a:solidFill>
                  <a:srgbClr val="393939"/>
                </a:solidFill>
                <a:latin typeface="Verdana" panose="020B0604030504040204" pitchFamily="34" charset="0"/>
                <a:ea typeface="Verdana" panose="020B0604030504040204" pitchFamily="34" charset="0"/>
              </a:rPr>
              <a:t>minimis</a:t>
            </a:r>
            <a:r>
              <a:rPr lang="it-IT" sz="1200" b="0" i="0" u="none" strike="noStrike" baseline="0" dirty="0">
                <a:solidFill>
                  <a:srgbClr val="393939"/>
                </a:solidFill>
                <a:latin typeface="Verdana" panose="020B0604030504040204" pitchFamily="34" charset="0"/>
                <a:ea typeface="Verdana" panose="020B0604030504040204" pitchFamily="34" charset="0"/>
              </a:rPr>
              <a:t>  concessi a un’impresa unica non deve superare, nell’arco di tre esercizi finanziari, il massimale previsto all’articolo 3.</a:t>
            </a:r>
          </a:p>
          <a:p>
            <a:pPr algn="l"/>
            <a:r>
              <a:rPr lang="it-IT" sz="1200" b="0" i="0" u="none" strike="noStrike" baseline="0" dirty="0">
                <a:solidFill>
                  <a:srgbClr val="393939"/>
                </a:solidFill>
                <a:latin typeface="Verdana" panose="020B0604030504040204" pitchFamily="34" charset="0"/>
                <a:ea typeface="Verdana" panose="020B0604030504040204" pitchFamily="34" charset="0"/>
              </a:rPr>
              <a:t>I finanziamenti di cui all’Asse 5 sono concessi nel rispetto delle condizioni e delle limitazioni di cui all’articolo 147 del Regolamento (UE) n. 2022/2472, che dichiara compatibili con il mercato interno, in applicazione degli articoli 107 e 108 TFUE, alcune categorie di aiuti nei settori agricolo e forestale e nelle zone rurali. Per le categorie di aiuti, di cui al citato articolo 14, la Commissione europea ha rilasciato il numero di identificazione SA.106388.</a:t>
            </a:r>
            <a:endParaRPr lang="it-IT" sz="1200" dirty="0">
              <a:latin typeface="Verdana" panose="020B0604030504040204" pitchFamily="34" charset="0"/>
              <a:ea typeface="Verdana" panose="020B0604030504040204" pitchFamily="34" charset="0"/>
            </a:endParaRPr>
          </a:p>
        </p:txBody>
      </p:sp>
      <p:sp>
        <p:nvSpPr>
          <p:cNvPr id="11" name="Connettore 10">
            <a:extLst>
              <a:ext uri="{FF2B5EF4-FFF2-40B4-BE49-F238E27FC236}">
                <a16:creationId xmlns:a16="http://schemas.microsoft.com/office/drawing/2014/main" id="{79F63385-4D95-1BE4-C758-8448D12ECF92}"/>
              </a:ext>
            </a:extLst>
          </p:cNvPr>
          <p:cNvSpPr/>
          <p:nvPr/>
        </p:nvSpPr>
        <p:spPr>
          <a:xfrm>
            <a:off x="265677" y="669784"/>
            <a:ext cx="337803" cy="328564"/>
          </a:xfrm>
          <a:prstGeom prst="flowChartConnector">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2" name="Connettore 11">
            <a:extLst>
              <a:ext uri="{FF2B5EF4-FFF2-40B4-BE49-F238E27FC236}">
                <a16:creationId xmlns:a16="http://schemas.microsoft.com/office/drawing/2014/main" id="{1CF58FD6-ABC2-0BA5-1A55-C81B0E8A8C83}"/>
              </a:ext>
            </a:extLst>
          </p:cNvPr>
          <p:cNvSpPr/>
          <p:nvPr/>
        </p:nvSpPr>
        <p:spPr>
          <a:xfrm>
            <a:off x="271205" y="1420119"/>
            <a:ext cx="337803" cy="328564"/>
          </a:xfrm>
          <a:prstGeom prst="flowChartConnector">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Connettore 12">
            <a:extLst>
              <a:ext uri="{FF2B5EF4-FFF2-40B4-BE49-F238E27FC236}">
                <a16:creationId xmlns:a16="http://schemas.microsoft.com/office/drawing/2014/main" id="{6D64AD79-F16D-E5B7-F095-007D4AA863C4}"/>
              </a:ext>
            </a:extLst>
          </p:cNvPr>
          <p:cNvSpPr/>
          <p:nvPr/>
        </p:nvSpPr>
        <p:spPr>
          <a:xfrm>
            <a:off x="265676" y="2017585"/>
            <a:ext cx="337803" cy="328564"/>
          </a:xfrm>
          <a:prstGeom prst="flowChartConnector">
            <a:avLst/>
          </a:prstGeom>
          <a:solidFill>
            <a:srgbClr val="A7AAB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Connettore 13">
            <a:extLst>
              <a:ext uri="{FF2B5EF4-FFF2-40B4-BE49-F238E27FC236}">
                <a16:creationId xmlns:a16="http://schemas.microsoft.com/office/drawing/2014/main" id="{9CB1C49D-F874-735D-DBC3-E4639654B9F8}"/>
              </a:ext>
            </a:extLst>
          </p:cNvPr>
          <p:cNvSpPr/>
          <p:nvPr/>
        </p:nvSpPr>
        <p:spPr>
          <a:xfrm>
            <a:off x="249175" y="2883953"/>
            <a:ext cx="337803" cy="328564"/>
          </a:xfrm>
          <a:prstGeom prst="flowChartConnector">
            <a:avLst/>
          </a:prstGeom>
          <a:solidFill>
            <a:srgbClr val="8D2F4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Connettore 14">
            <a:extLst>
              <a:ext uri="{FF2B5EF4-FFF2-40B4-BE49-F238E27FC236}">
                <a16:creationId xmlns:a16="http://schemas.microsoft.com/office/drawing/2014/main" id="{30689185-587A-0BCF-4AEB-79411F796F65}"/>
              </a:ext>
            </a:extLst>
          </p:cNvPr>
          <p:cNvSpPr/>
          <p:nvPr/>
        </p:nvSpPr>
        <p:spPr>
          <a:xfrm>
            <a:off x="265677" y="3701517"/>
            <a:ext cx="337803" cy="328564"/>
          </a:xfrm>
          <a:prstGeom prst="flowChartConnector">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Connettore 15">
            <a:extLst>
              <a:ext uri="{FF2B5EF4-FFF2-40B4-BE49-F238E27FC236}">
                <a16:creationId xmlns:a16="http://schemas.microsoft.com/office/drawing/2014/main" id="{DEBF0066-9810-A61A-DEDE-A878E4640796}"/>
              </a:ext>
            </a:extLst>
          </p:cNvPr>
          <p:cNvSpPr/>
          <p:nvPr/>
        </p:nvSpPr>
        <p:spPr>
          <a:xfrm>
            <a:off x="249175" y="4600151"/>
            <a:ext cx="337803" cy="328564"/>
          </a:xfrm>
          <a:prstGeom prst="flowChartConnector">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Connettore 16">
            <a:extLst>
              <a:ext uri="{FF2B5EF4-FFF2-40B4-BE49-F238E27FC236}">
                <a16:creationId xmlns:a16="http://schemas.microsoft.com/office/drawing/2014/main" id="{C5DEEAB6-2836-E78C-287F-B83129C78529}"/>
              </a:ext>
            </a:extLst>
          </p:cNvPr>
          <p:cNvSpPr/>
          <p:nvPr/>
        </p:nvSpPr>
        <p:spPr>
          <a:xfrm>
            <a:off x="271205" y="1043201"/>
            <a:ext cx="337803" cy="328564"/>
          </a:xfrm>
          <a:prstGeom prst="flowChartConnector">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1974503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24413691-C8F3-69E3-EABB-A099DA7C9329}"/>
              </a:ext>
            </a:extLst>
          </p:cNvPr>
          <p:cNvPicPr>
            <a:picLocks noChangeAspect="1"/>
          </p:cNvPicPr>
          <p:nvPr/>
        </p:nvPicPr>
        <p:blipFill>
          <a:blip r:embed="rId2"/>
          <a:stretch>
            <a:fillRect/>
          </a:stretch>
        </p:blipFill>
        <p:spPr>
          <a:xfrm>
            <a:off x="728144" y="895645"/>
            <a:ext cx="10578856" cy="1993500"/>
          </a:xfrm>
          <a:prstGeom prst="rect">
            <a:avLst/>
          </a:prstGeom>
        </p:spPr>
      </p:pic>
      <p:sp>
        <p:nvSpPr>
          <p:cNvPr id="3" name="TextBox 8">
            <a:extLst>
              <a:ext uri="{FF2B5EF4-FFF2-40B4-BE49-F238E27FC236}">
                <a16:creationId xmlns:a16="http://schemas.microsoft.com/office/drawing/2014/main" id="{C92DE145-B7BF-D963-5C98-69B4A4E18CF3}"/>
              </a:ext>
            </a:extLst>
          </p:cNvPr>
          <p:cNvSpPr txBox="1"/>
          <p:nvPr/>
        </p:nvSpPr>
        <p:spPr>
          <a:xfrm>
            <a:off x="289412" y="2916957"/>
            <a:ext cx="11589162"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it-IT" sz="1400" b="1" dirty="0">
                <a:highlight>
                  <a:srgbClr val="00FF00"/>
                </a:highlight>
                <a:latin typeface="Verdana"/>
                <a:cs typeface="Segoe UI"/>
              </a:rPr>
              <a:t>Gli interventi ammissibili </a:t>
            </a:r>
            <a:r>
              <a:rPr lang="it-IT" sz="1400" dirty="0">
                <a:latin typeface="Verdana"/>
                <a:cs typeface="Segoe UI"/>
              </a:rPr>
              <a:t>sono in numero finito, esattamente codificati all’interno di una procedura guidata che ne permette la selezione. Ogni tipologia di intervento fa riferimento alla lavorazione, al tipo di rischio e  quindi al tipo di soluzione che lo riduce, fornendo le specifiche esatte sulle misure e metodi da applicare per la valutazione del miglioramento atteso. </a:t>
            </a:r>
          </a:p>
          <a:p>
            <a:pPr algn="just"/>
            <a:r>
              <a:rPr lang="it-IT" sz="1400" dirty="0">
                <a:latin typeface="Verdana"/>
                <a:ea typeface="Verdana"/>
                <a:cs typeface="Segoe UI"/>
              </a:rPr>
              <a:t>Alcuni gruppi o tipologie di progetto sono specifici per determinati settori (Agricoltura e Asse specifici settori)</a:t>
            </a:r>
          </a:p>
          <a:p>
            <a:pPr algn="just"/>
            <a:endParaRPr lang="it-IT" sz="1400" dirty="0">
              <a:latin typeface="Verdana"/>
              <a:ea typeface="Verdana"/>
              <a:cs typeface="Segoe UI"/>
            </a:endParaRPr>
          </a:p>
        </p:txBody>
      </p:sp>
      <p:sp>
        <p:nvSpPr>
          <p:cNvPr id="4" name="CasellaDiTesto 3">
            <a:extLst>
              <a:ext uri="{FF2B5EF4-FFF2-40B4-BE49-F238E27FC236}">
                <a16:creationId xmlns:a16="http://schemas.microsoft.com/office/drawing/2014/main" id="{47E3C275-EE2C-F9F1-AFE3-6D1E4949AD20}"/>
              </a:ext>
            </a:extLst>
          </p:cNvPr>
          <p:cNvSpPr txBox="1"/>
          <p:nvPr/>
        </p:nvSpPr>
        <p:spPr>
          <a:xfrm>
            <a:off x="0" y="42588"/>
            <a:ext cx="12192000" cy="646331"/>
          </a:xfrm>
          <a:prstGeom prst="rect">
            <a:avLst/>
          </a:prstGeom>
          <a:noFill/>
        </p:spPr>
        <p:txBody>
          <a:bodyPr wrap="square" rtlCol="0">
            <a:spAutoFit/>
          </a:bodyPr>
          <a:lstStyle/>
          <a:p>
            <a:pPr algn="ctr"/>
            <a:r>
              <a:rPr lang="it-IT" b="1" dirty="0">
                <a:latin typeface="Verdana" panose="020B0604030504040204" pitchFamily="34" charset="0"/>
                <a:ea typeface="Verdana" panose="020B0604030504040204" pitchFamily="34" charset="0"/>
              </a:rPr>
              <a:t>Il modello di selezione </a:t>
            </a:r>
            <a:r>
              <a:rPr lang="it-IT" dirty="0">
                <a:latin typeface="Verdana" panose="020B0604030504040204" pitchFamily="34" charset="0"/>
                <a:ea typeface="Verdana" panose="020B0604030504040204" pitchFamily="34" charset="0"/>
              </a:rPr>
              <a:t>è articolato su più livelli. Questi rappresentano dei veri e propri filtri o «sbarramenti» per l’accesso allo sportello informatico in cui vengono assegnate le risorse economiche.</a:t>
            </a:r>
          </a:p>
        </p:txBody>
      </p:sp>
      <p:sp>
        <p:nvSpPr>
          <p:cNvPr id="11" name="CasellaDiTesto 10">
            <a:extLst>
              <a:ext uri="{FF2B5EF4-FFF2-40B4-BE49-F238E27FC236}">
                <a16:creationId xmlns:a16="http://schemas.microsoft.com/office/drawing/2014/main" id="{B9913FA0-A025-F95F-C3EC-FB9AB5145785}"/>
              </a:ext>
            </a:extLst>
          </p:cNvPr>
          <p:cNvSpPr txBox="1"/>
          <p:nvPr/>
        </p:nvSpPr>
        <p:spPr>
          <a:xfrm>
            <a:off x="289412" y="3947171"/>
            <a:ext cx="11516829" cy="1169551"/>
          </a:xfrm>
          <a:prstGeom prst="rect">
            <a:avLst/>
          </a:prstGeom>
          <a:noFill/>
        </p:spPr>
        <p:txBody>
          <a:bodyPr wrap="square">
            <a:spAutoFit/>
          </a:bodyPr>
          <a:lstStyle/>
          <a:p>
            <a:r>
              <a:rPr lang="it-IT" sz="1400" b="1" dirty="0">
                <a:highlight>
                  <a:srgbClr val="00FFFF"/>
                </a:highlight>
                <a:latin typeface="Verdana" panose="020B0604030504040204" pitchFamily="34" charset="0"/>
                <a:ea typeface="Verdana" panose="020B0604030504040204" pitchFamily="34" charset="0"/>
              </a:rPr>
              <a:t>Ogni domanda deve superare il punteggio soglia di 120 punti</a:t>
            </a:r>
            <a:r>
              <a:rPr lang="it-IT" sz="1400" dirty="0">
                <a:highlight>
                  <a:srgbClr val="00FFFF"/>
                </a:highlight>
                <a:latin typeface="Verdana" panose="020B0604030504040204" pitchFamily="34" charset="0"/>
                <a:ea typeface="Verdana" panose="020B0604030504040204" pitchFamily="34" charset="0"/>
              </a:rPr>
              <a:t> </a:t>
            </a:r>
            <a:r>
              <a:rPr lang="it-IT" sz="1400" dirty="0">
                <a:latin typeface="Verdana" panose="020B0604030504040204" pitchFamily="34" charset="0"/>
                <a:ea typeface="Verdana" panose="020B0604030504040204" pitchFamily="34" charset="0"/>
              </a:rPr>
              <a:t>che viene attribuito secondo precisi criteri:</a:t>
            </a:r>
          </a:p>
          <a:p>
            <a:r>
              <a:rPr lang="it-IT" sz="1400" dirty="0">
                <a:latin typeface="Verdana" panose="020B0604030504040204" pitchFamily="34" charset="0"/>
                <a:ea typeface="Verdana" panose="020B0604030504040204" pitchFamily="34" charset="0"/>
              </a:rPr>
              <a:t>Direttamente proporzionali al rischio della lavorazione; </a:t>
            </a:r>
          </a:p>
          <a:p>
            <a:r>
              <a:rPr lang="it-IT" sz="1400" dirty="0">
                <a:latin typeface="Verdana" panose="020B0604030504040204" pitchFamily="34" charset="0"/>
                <a:ea typeface="Verdana" panose="020B0604030504040204" pitchFamily="34" charset="0"/>
              </a:rPr>
              <a:t>Inversamente proporzionali alla dimensione di impresa;</a:t>
            </a:r>
          </a:p>
          <a:p>
            <a:r>
              <a:rPr lang="it-IT" sz="1400" dirty="0">
                <a:latin typeface="Verdana" panose="020B0604030504040204" pitchFamily="34" charset="0"/>
                <a:ea typeface="Verdana" panose="020B0604030504040204" pitchFamily="34" charset="0"/>
              </a:rPr>
              <a:t>Premiali per la condivisione del progetto con le parti sociali e con RLS;</a:t>
            </a:r>
          </a:p>
          <a:p>
            <a:r>
              <a:rPr lang="it-IT" sz="1400" dirty="0">
                <a:latin typeface="Verdana" panose="020B0604030504040204" pitchFamily="34" charset="0"/>
                <a:ea typeface="Verdana" panose="020B0604030504040204" pitchFamily="34" charset="0"/>
              </a:rPr>
              <a:t>Corrispondenti alla qualità, complessità della tipologia di intervento.</a:t>
            </a:r>
          </a:p>
        </p:txBody>
      </p:sp>
      <p:sp>
        <p:nvSpPr>
          <p:cNvPr id="13" name="CasellaDiTesto 12">
            <a:extLst>
              <a:ext uri="{FF2B5EF4-FFF2-40B4-BE49-F238E27FC236}">
                <a16:creationId xmlns:a16="http://schemas.microsoft.com/office/drawing/2014/main" id="{3990B5D3-38A7-D822-DF18-DEF6F039046A}"/>
              </a:ext>
            </a:extLst>
          </p:cNvPr>
          <p:cNvSpPr txBox="1"/>
          <p:nvPr/>
        </p:nvSpPr>
        <p:spPr>
          <a:xfrm>
            <a:off x="307822" y="5195879"/>
            <a:ext cx="11589161" cy="738664"/>
          </a:xfrm>
          <a:prstGeom prst="rect">
            <a:avLst/>
          </a:prstGeom>
          <a:noFill/>
        </p:spPr>
        <p:txBody>
          <a:bodyPr wrap="square">
            <a:spAutoFit/>
          </a:bodyPr>
          <a:lstStyle/>
          <a:p>
            <a:pPr algn="just"/>
            <a:r>
              <a:rPr lang="it-IT" sz="1400" b="1" dirty="0">
                <a:highlight>
                  <a:srgbClr val="FFFF00"/>
                </a:highlight>
                <a:latin typeface="Verdana"/>
                <a:ea typeface="Verdana"/>
                <a:cs typeface="Calibri" panose="020F0502020204030204"/>
              </a:rPr>
              <a:t>L'assegnazione differenziata delle risorse per regione e asse </a:t>
            </a:r>
            <a:r>
              <a:rPr lang="it-IT" sz="1400" dirty="0">
                <a:latin typeface="Verdana"/>
                <a:ea typeface="Verdana"/>
                <a:cs typeface="Calibri" panose="020F0502020204030204"/>
              </a:rPr>
              <a:t>(settore o rischio) danno luogo ad un diverso livello di competizione attribuito ai diversi elenchi nel processo di selezione. Ciò determina una probabilità di ammissione differente tra i partecipanti. </a:t>
            </a:r>
            <a:endParaRPr lang="en-US" sz="1400" dirty="0">
              <a:cs typeface="Calibri" panose="020F0502020204030204"/>
            </a:endParaRPr>
          </a:p>
        </p:txBody>
      </p:sp>
      <p:sp>
        <p:nvSpPr>
          <p:cNvPr id="14" name="CasellaDiTesto 13">
            <a:extLst>
              <a:ext uri="{FF2B5EF4-FFF2-40B4-BE49-F238E27FC236}">
                <a16:creationId xmlns:a16="http://schemas.microsoft.com/office/drawing/2014/main" id="{1B3C3F85-4BED-1932-6BFD-A57FE50784C1}"/>
              </a:ext>
            </a:extLst>
          </p:cNvPr>
          <p:cNvSpPr txBox="1"/>
          <p:nvPr/>
        </p:nvSpPr>
        <p:spPr>
          <a:xfrm>
            <a:off x="9580583" y="1878630"/>
            <a:ext cx="1883849" cy="461665"/>
          </a:xfrm>
          <a:prstGeom prst="rect">
            <a:avLst/>
          </a:prstGeom>
          <a:noFill/>
        </p:spPr>
        <p:txBody>
          <a:bodyPr wrap="none" rtlCol="0">
            <a:spAutoFit/>
          </a:bodyPr>
          <a:lstStyle/>
          <a:p>
            <a:r>
              <a:rPr lang="it-IT" sz="1200" dirty="0">
                <a:latin typeface="Verdana" panose="020B0604030504040204" pitchFamily="34" charset="0"/>
                <a:ea typeface="Verdana" panose="020B0604030504040204" pitchFamily="34" charset="0"/>
              </a:rPr>
              <a:t>7 Assi x 21 regioni</a:t>
            </a:r>
          </a:p>
          <a:p>
            <a:r>
              <a:rPr lang="it-IT" sz="1200" dirty="0">
                <a:latin typeface="Verdana" panose="020B0604030504040204" pitchFamily="34" charset="0"/>
                <a:ea typeface="Verdana" panose="020B0604030504040204" pitchFamily="34" charset="0"/>
              </a:rPr>
              <a:t>=147 elenchi/sportelli</a:t>
            </a:r>
          </a:p>
        </p:txBody>
      </p:sp>
      <p:sp>
        <p:nvSpPr>
          <p:cNvPr id="15" name="CasellaDiTesto 14">
            <a:extLst>
              <a:ext uri="{FF2B5EF4-FFF2-40B4-BE49-F238E27FC236}">
                <a16:creationId xmlns:a16="http://schemas.microsoft.com/office/drawing/2014/main" id="{5C745A1F-D25F-6825-5327-4AEDD24810B8}"/>
              </a:ext>
            </a:extLst>
          </p:cNvPr>
          <p:cNvSpPr txBox="1"/>
          <p:nvPr/>
        </p:nvSpPr>
        <p:spPr>
          <a:xfrm>
            <a:off x="303620" y="6035042"/>
            <a:ext cx="11774686" cy="523220"/>
          </a:xfrm>
          <a:prstGeom prst="rect">
            <a:avLst/>
          </a:prstGeom>
          <a:noFill/>
        </p:spPr>
        <p:txBody>
          <a:bodyPr wrap="square" rtlCol="0">
            <a:spAutoFit/>
          </a:bodyPr>
          <a:lstStyle/>
          <a:p>
            <a:r>
              <a:rPr lang="it-IT" sz="1400" b="1" dirty="0">
                <a:solidFill>
                  <a:schemeClr val="bg1"/>
                </a:solidFill>
                <a:highlight>
                  <a:srgbClr val="0000FF"/>
                </a:highlight>
                <a:latin typeface="Verdana" panose="020B0604030504040204" pitchFamily="34" charset="0"/>
                <a:ea typeface="Verdana" panose="020B0604030504040204" pitchFamily="34" charset="0"/>
              </a:rPr>
              <a:t>Ogni singolo elenco dei 147 ha un suo ordine cronologico</a:t>
            </a:r>
            <a:r>
              <a:rPr lang="it-IT" sz="1400" b="1" dirty="0">
                <a:solidFill>
                  <a:schemeClr val="bg1"/>
                </a:solidFill>
                <a:latin typeface="Verdana" panose="020B0604030504040204" pitchFamily="34" charset="0"/>
                <a:ea typeface="Verdana" panose="020B0604030504040204" pitchFamily="34" charset="0"/>
              </a:rPr>
              <a:t> </a:t>
            </a:r>
            <a:r>
              <a:rPr lang="it-IT" sz="1400" dirty="0">
                <a:latin typeface="Verdana" panose="020B0604030504040204" pitchFamily="34" charset="0"/>
                <a:ea typeface="Verdana" panose="020B0604030504040204" pitchFamily="34" charset="0"/>
              </a:rPr>
              <a:t>di invio delle domande, per cui le imprese di una Regione competono con altre imprese dello stesso territorio e all’interno di uno dei 7 Assi di finanziamento scelto.</a:t>
            </a:r>
          </a:p>
        </p:txBody>
      </p:sp>
      <p:sp>
        <p:nvSpPr>
          <p:cNvPr id="5" name="Rettangolo 4">
            <a:extLst>
              <a:ext uri="{FF2B5EF4-FFF2-40B4-BE49-F238E27FC236}">
                <a16:creationId xmlns:a16="http://schemas.microsoft.com/office/drawing/2014/main" id="{9F349BC5-E2E3-8C21-72CD-D8984FD98491}"/>
              </a:ext>
            </a:extLst>
          </p:cNvPr>
          <p:cNvSpPr/>
          <p:nvPr/>
        </p:nvSpPr>
        <p:spPr>
          <a:xfrm>
            <a:off x="2336320" y="2015726"/>
            <a:ext cx="394660" cy="461665"/>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p:spPr>
        <p:txBody>
          <a:bodyPr wrap="none" lIns="91440" tIns="45720" rIns="91440" bIns="45720">
            <a:spAutoFit/>
          </a:bodyPr>
          <a:lstStyle/>
          <a:p>
            <a:pPr algn="ctr"/>
            <a:r>
              <a:rPr lang="it-IT" sz="2400" b="0" cap="none" spc="0" dirty="0">
                <a:ln w="0"/>
                <a:solidFill>
                  <a:schemeClr val="tx1"/>
                </a:solidFill>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A</a:t>
            </a:r>
          </a:p>
        </p:txBody>
      </p:sp>
      <p:sp>
        <p:nvSpPr>
          <p:cNvPr id="6" name="Rettangolo 5">
            <a:extLst>
              <a:ext uri="{FF2B5EF4-FFF2-40B4-BE49-F238E27FC236}">
                <a16:creationId xmlns:a16="http://schemas.microsoft.com/office/drawing/2014/main" id="{65DA3DB4-A43B-ACB7-D456-F5BF6BB07AD3}"/>
              </a:ext>
            </a:extLst>
          </p:cNvPr>
          <p:cNvSpPr/>
          <p:nvPr/>
        </p:nvSpPr>
        <p:spPr>
          <a:xfrm>
            <a:off x="50495" y="2930820"/>
            <a:ext cx="293671" cy="261610"/>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p:spPr>
        <p:txBody>
          <a:bodyPr wrap="none" lIns="91440" tIns="45720" rIns="91440" bIns="45720">
            <a:spAutoFit/>
          </a:bodyPr>
          <a:lstStyle/>
          <a:p>
            <a:pPr algn="ctr"/>
            <a:r>
              <a:rPr lang="it-IT" sz="1100" b="1" cap="none" spc="0" dirty="0">
                <a:ln w="0"/>
                <a:solidFill>
                  <a:schemeClr val="tx1"/>
                </a:solidFill>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A</a:t>
            </a:r>
          </a:p>
        </p:txBody>
      </p:sp>
      <p:sp>
        <p:nvSpPr>
          <p:cNvPr id="7" name="Rettangolo 6">
            <a:extLst>
              <a:ext uri="{FF2B5EF4-FFF2-40B4-BE49-F238E27FC236}">
                <a16:creationId xmlns:a16="http://schemas.microsoft.com/office/drawing/2014/main" id="{2D8B879D-2677-A507-BEA9-618A15A65513}"/>
              </a:ext>
            </a:extLst>
          </p:cNvPr>
          <p:cNvSpPr/>
          <p:nvPr/>
        </p:nvSpPr>
        <p:spPr>
          <a:xfrm>
            <a:off x="5430594" y="1948298"/>
            <a:ext cx="396263" cy="461665"/>
          </a:xfrm>
          <a:prstGeom prst="rect">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p:spPr>
        <p:txBody>
          <a:bodyPr wrap="none" lIns="91440" tIns="45720" rIns="91440" bIns="45720">
            <a:spAutoFit/>
          </a:bodyPr>
          <a:lstStyle/>
          <a:p>
            <a:pPr algn="ctr"/>
            <a:r>
              <a:rPr lang="it-IT" sz="2400" dirty="0">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B</a:t>
            </a:r>
            <a:endParaRPr lang="it-IT" sz="2400" b="0" cap="none" spc="0" dirty="0">
              <a:ln w="0"/>
              <a:solidFill>
                <a:schemeClr val="tx1"/>
              </a:solidFill>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endParaRPr>
          </a:p>
        </p:txBody>
      </p:sp>
      <p:sp>
        <p:nvSpPr>
          <p:cNvPr id="8" name="Rettangolo 7">
            <a:extLst>
              <a:ext uri="{FF2B5EF4-FFF2-40B4-BE49-F238E27FC236}">
                <a16:creationId xmlns:a16="http://schemas.microsoft.com/office/drawing/2014/main" id="{E623C4FA-E374-920E-5CD0-E4E0C1B1A836}"/>
              </a:ext>
            </a:extLst>
          </p:cNvPr>
          <p:cNvSpPr/>
          <p:nvPr/>
        </p:nvSpPr>
        <p:spPr>
          <a:xfrm>
            <a:off x="51854" y="3990504"/>
            <a:ext cx="292068" cy="261610"/>
          </a:xfrm>
          <a:prstGeom prst="rect">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p:spPr>
        <p:txBody>
          <a:bodyPr wrap="none" lIns="91440" tIns="45720" rIns="91440" bIns="45720">
            <a:spAutoFit/>
          </a:bodyPr>
          <a:lstStyle/>
          <a:p>
            <a:pPr algn="ctr"/>
            <a:r>
              <a:rPr lang="it-IT" sz="1100" b="1" dirty="0">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B</a:t>
            </a:r>
            <a:endParaRPr lang="it-IT" sz="1100" b="1" cap="none" spc="0" dirty="0">
              <a:ln w="0"/>
              <a:solidFill>
                <a:schemeClr val="tx1"/>
              </a:solidFill>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endParaRPr>
          </a:p>
        </p:txBody>
      </p:sp>
      <p:sp>
        <p:nvSpPr>
          <p:cNvPr id="9" name="Rettangolo 8">
            <a:extLst>
              <a:ext uri="{FF2B5EF4-FFF2-40B4-BE49-F238E27FC236}">
                <a16:creationId xmlns:a16="http://schemas.microsoft.com/office/drawing/2014/main" id="{9EA9B465-4112-C90F-EF23-0E95F036837B}"/>
              </a:ext>
            </a:extLst>
          </p:cNvPr>
          <p:cNvSpPr/>
          <p:nvPr/>
        </p:nvSpPr>
        <p:spPr>
          <a:xfrm>
            <a:off x="7972166" y="1940185"/>
            <a:ext cx="399468" cy="461665"/>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txBody>
          <a:bodyPr wrap="none" lIns="91440" tIns="45720" rIns="91440" bIns="45720">
            <a:spAutoFit/>
          </a:bodyPr>
          <a:lstStyle/>
          <a:p>
            <a:pPr algn="ctr"/>
            <a:r>
              <a:rPr lang="it-IT" sz="2400" b="0" cap="none" spc="0" dirty="0">
                <a:ln w="0"/>
                <a:solidFill>
                  <a:schemeClr val="tx1"/>
                </a:solidFill>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C</a:t>
            </a:r>
          </a:p>
        </p:txBody>
      </p:sp>
      <p:sp>
        <p:nvSpPr>
          <p:cNvPr id="10" name="Rettangolo 9">
            <a:extLst>
              <a:ext uri="{FF2B5EF4-FFF2-40B4-BE49-F238E27FC236}">
                <a16:creationId xmlns:a16="http://schemas.microsoft.com/office/drawing/2014/main" id="{BDF4FB4C-9750-C6C0-C3DB-C9857DA97760}"/>
              </a:ext>
            </a:extLst>
          </p:cNvPr>
          <p:cNvSpPr/>
          <p:nvPr/>
        </p:nvSpPr>
        <p:spPr>
          <a:xfrm>
            <a:off x="53699" y="5261835"/>
            <a:ext cx="287259" cy="261610"/>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txBody>
          <a:bodyPr wrap="none" lIns="91440" tIns="45720" rIns="91440" bIns="45720">
            <a:spAutoFit/>
          </a:bodyPr>
          <a:lstStyle/>
          <a:p>
            <a:pPr algn="ctr"/>
            <a:r>
              <a:rPr lang="it-IT" sz="1100" b="1" cap="none" spc="0" dirty="0">
                <a:ln w="0"/>
                <a:solidFill>
                  <a:schemeClr val="tx1"/>
                </a:solidFill>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C</a:t>
            </a:r>
          </a:p>
        </p:txBody>
      </p:sp>
      <p:sp>
        <p:nvSpPr>
          <p:cNvPr id="12" name="Rettangolo 11">
            <a:extLst>
              <a:ext uri="{FF2B5EF4-FFF2-40B4-BE49-F238E27FC236}">
                <a16:creationId xmlns:a16="http://schemas.microsoft.com/office/drawing/2014/main" id="{74EB14AA-CA54-5D98-2666-E05BD4BDE93E}"/>
              </a:ext>
            </a:extLst>
          </p:cNvPr>
          <p:cNvSpPr/>
          <p:nvPr/>
        </p:nvSpPr>
        <p:spPr>
          <a:xfrm>
            <a:off x="11497197" y="1948298"/>
            <a:ext cx="439544" cy="461665"/>
          </a:xfrm>
          <a:prstGeom prst="rect">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p:spPr>
        <p:txBody>
          <a:bodyPr wrap="none" lIns="91440" tIns="45720" rIns="91440" bIns="45720">
            <a:spAutoFit/>
          </a:bodyPr>
          <a:lstStyle/>
          <a:p>
            <a:pPr algn="ctr"/>
            <a:r>
              <a:rPr lang="it-IT" sz="2400" b="1" dirty="0">
                <a:ln w="0"/>
                <a:solidFill>
                  <a:schemeClr val="bg1"/>
                </a:solidFill>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D</a:t>
            </a:r>
            <a:endParaRPr lang="it-IT" sz="2400" b="1" cap="none" spc="0" dirty="0">
              <a:ln w="0"/>
              <a:solidFill>
                <a:schemeClr val="bg1"/>
              </a:solidFill>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endParaRPr>
          </a:p>
        </p:txBody>
      </p:sp>
      <p:sp>
        <p:nvSpPr>
          <p:cNvPr id="16" name="Rettangolo 15">
            <a:extLst>
              <a:ext uri="{FF2B5EF4-FFF2-40B4-BE49-F238E27FC236}">
                <a16:creationId xmlns:a16="http://schemas.microsoft.com/office/drawing/2014/main" id="{EAEA0694-5E3B-04C1-0A38-FD9869BBDAEC}"/>
              </a:ext>
            </a:extLst>
          </p:cNvPr>
          <p:cNvSpPr/>
          <p:nvPr/>
        </p:nvSpPr>
        <p:spPr>
          <a:xfrm>
            <a:off x="35614" y="6082667"/>
            <a:ext cx="301686" cy="261610"/>
          </a:xfrm>
          <a:prstGeom prst="rect">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p:spPr>
        <p:txBody>
          <a:bodyPr wrap="none" lIns="91440" tIns="45720" rIns="91440" bIns="45720">
            <a:spAutoFit/>
          </a:bodyPr>
          <a:lstStyle/>
          <a:p>
            <a:pPr algn="ctr"/>
            <a:r>
              <a:rPr lang="it-IT" sz="1100" b="1" dirty="0">
                <a:ln w="0"/>
                <a:solidFill>
                  <a:schemeClr val="bg1"/>
                </a:solidFill>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D</a:t>
            </a:r>
            <a:endParaRPr lang="it-IT" sz="1100" b="1" cap="none" spc="0" dirty="0">
              <a:ln w="0"/>
              <a:solidFill>
                <a:schemeClr val="bg1"/>
              </a:solidFill>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8888320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1">
            <a:extLst>
              <a:ext uri="{FF2B5EF4-FFF2-40B4-BE49-F238E27FC236}">
                <a16:creationId xmlns:a16="http://schemas.microsoft.com/office/drawing/2014/main" id="{4E3667EE-1F96-6EEF-9B79-79FB9CCFB872}"/>
              </a:ext>
            </a:extLst>
          </p:cNvPr>
          <p:cNvSpPr>
            <a:spLocks noGrp="1"/>
          </p:cNvSpPr>
          <p:nvPr>
            <p:ph type="title"/>
          </p:nvPr>
        </p:nvSpPr>
        <p:spPr>
          <a:xfrm>
            <a:off x="471488" y="250825"/>
            <a:ext cx="11260137" cy="695325"/>
          </a:xfrm>
        </p:spPr>
        <p:txBody>
          <a:bodyPr/>
          <a:lstStyle/>
          <a:p>
            <a:pPr algn="ctr"/>
            <a:r>
              <a:rPr lang="it-IT" altLang="it-IT" sz="1800" b="1" dirty="0">
                <a:solidFill>
                  <a:srgbClr val="000000"/>
                </a:solidFill>
              </a:rPr>
              <a:t>PROCEDURA VALUTATIVA A SPORTELLO</a:t>
            </a:r>
            <a:br>
              <a:rPr lang="it-IT" altLang="it-IT" sz="1800" b="1" dirty="0">
                <a:solidFill>
                  <a:srgbClr val="000000"/>
                </a:solidFill>
              </a:rPr>
            </a:br>
            <a:br>
              <a:rPr lang="it-IT" altLang="it-IT" sz="1800" b="1" dirty="0">
                <a:solidFill>
                  <a:srgbClr val="000000"/>
                </a:solidFill>
              </a:rPr>
            </a:br>
            <a:r>
              <a:rPr lang="it-IT" altLang="it-IT" sz="1800" b="1" dirty="0">
                <a:solidFill>
                  <a:srgbClr val="000000"/>
                </a:solidFill>
              </a:rPr>
              <a:t>TEMPISTICHE</a:t>
            </a:r>
            <a:endParaRPr lang="it-IT" altLang="it-IT" b="1" dirty="0"/>
          </a:p>
        </p:txBody>
      </p:sp>
      <p:pic>
        <p:nvPicPr>
          <p:cNvPr id="1027" name="Immagine 2">
            <a:extLst>
              <a:ext uri="{FF2B5EF4-FFF2-40B4-BE49-F238E27FC236}">
                <a16:creationId xmlns:a16="http://schemas.microsoft.com/office/drawing/2014/main" id="{E317B56C-9730-F1FE-5E7D-0F4B329394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5816" y="1170665"/>
            <a:ext cx="7261816" cy="4611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7755788"/>
      </p:ext>
    </p:extLst>
  </p:cSld>
  <p:clrMapOvr>
    <a:masterClrMapping/>
  </p:clrMapOvr>
</p:sld>
</file>

<file path=ppt/theme/theme1.xml><?xml version="1.0" encoding="utf-8"?>
<a:theme xmlns:a="http://schemas.openxmlformats.org/drawingml/2006/main" name="Tema di Office">
  <a:themeElements>
    <a:clrScheme name="INAIL">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EUOSHA Campaign 2013">
  <a:themeElements>
    <a:clrScheme name="EU-OSHA Healthy Workplaces Campaign">
      <a:dk1>
        <a:srgbClr val="000000"/>
      </a:dk1>
      <a:lt1>
        <a:srgbClr val="FFFFFF"/>
      </a:lt1>
      <a:dk2>
        <a:srgbClr val="003399"/>
      </a:dk2>
      <a:lt2>
        <a:srgbClr val="FFFFFF"/>
      </a:lt2>
      <a:accent1>
        <a:srgbClr val="003399"/>
      </a:accent1>
      <a:accent2>
        <a:srgbClr val="ACC700"/>
      </a:accent2>
      <a:accent3>
        <a:srgbClr val="B1B3B4"/>
      </a:accent3>
      <a:accent4>
        <a:srgbClr val="E64715"/>
      </a:accent4>
      <a:accent5>
        <a:srgbClr val="58585A"/>
      </a:accent5>
      <a:accent6>
        <a:srgbClr val="DEE999"/>
      </a:accent6>
      <a:hlink>
        <a:srgbClr val="003399"/>
      </a:hlink>
      <a:folHlink>
        <a:srgbClr val="B1B3B4"/>
      </a:folHlink>
    </a:clrScheme>
    <a:fontScheme name="EUOSHA Corporate">
      <a:majorFont>
        <a:latin typeface="Arial"/>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EUOSHA Corporate">
      <a:fillStyleLst>
        <a:solidFill>
          <a:schemeClr val="phClr"/>
        </a:solidFill>
        <a:gradFill rotWithShape="1">
          <a:gsLst>
            <a:gs pos="0">
              <a:schemeClr val="phClr">
                <a:tint val="50000"/>
                <a:satMod val="300000"/>
                <a:lumMod val="100000"/>
              </a:schemeClr>
            </a:gs>
            <a:gs pos="100000">
              <a:schemeClr val="phClr">
                <a:tint val="90000"/>
              </a:schemeClr>
            </a:gs>
          </a:gsLst>
          <a:lin ang="16200000" scaled="1"/>
        </a:gradFill>
        <a:gradFill rotWithShape="1">
          <a:gsLst>
            <a:gs pos="0">
              <a:schemeClr val="phClr">
                <a:tint val="100000"/>
                <a:shade val="51000"/>
                <a:satMod val="130000"/>
                <a:lumMod val="100000"/>
              </a:schemeClr>
            </a:gs>
            <a:gs pos="100000">
              <a:schemeClr val="phClr">
                <a:shade val="90000"/>
                <a:lumMod val="90000"/>
              </a:schemeClr>
            </a:gs>
          </a:gsLst>
          <a:lin ang="5400000" scaled="0"/>
        </a:gradFill>
      </a:fillStyleLst>
      <a:lnStyleLst>
        <a:ln w="9525"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75000"/>
              </a:srgbClr>
            </a:outerShdw>
          </a:effectLst>
        </a:effectStyle>
        <a:effectStyle>
          <a:effectLst>
            <a:outerShdw blurRad="38100" dist="25400" dir="5400000" rotWithShape="0">
              <a:srgbClr val="000000">
                <a:alpha val="45000"/>
              </a:srgbClr>
            </a:outerShdw>
          </a:effectLst>
        </a:effectStyle>
        <a:effectStyle>
          <a:effectLst>
            <a:outerShdw blurRad="88900" dist="38100" dir="5400000" algn="ctr" rotWithShape="0">
              <a:srgbClr val="000000">
                <a:alpha val="65000"/>
              </a:srgbClr>
            </a:outerShdw>
          </a:effectLst>
          <a:scene3d>
            <a:camera prst="orthographicFront">
              <a:rot lat="0" lon="0" rev="0"/>
            </a:camera>
            <a:lightRig rig="threePt" dir="t">
              <a:rot lat="0" lon="0" rev="5400000"/>
            </a:lightRig>
          </a:scene3d>
          <a:sp3d>
            <a:bevelT w="25400" h="38100"/>
          </a:sp3d>
        </a:effectStyle>
      </a:effectStyleLst>
      <a:bgFillStyleLst>
        <a:solidFill>
          <a:schemeClr val="phClr"/>
        </a:solidFill>
        <a:gradFill rotWithShape="1">
          <a:gsLst>
            <a:gs pos="0">
              <a:schemeClr val="phClr">
                <a:tint val="40000"/>
                <a:shade val="100000"/>
                <a:hueMod val="100000"/>
                <a:satMod val="350000"/>
                <a:lumMod val="100000"/>
              </a:schemeClr>
            </a:gs>
            <a:gs pos="92000">
              <a:schemeClr val="phClr">
                <a:shade val="88000"/>
                <a:hueMod val="96000"/>
                <a:satMod val="120000"/>
                <a:lumMod val="74000"/>
              </a:schemeClr>
            </a:gs>
          </a:gsLst>
          <a:path path="circle">
            <a:fillToRect l="50000" t="-80000" r="50000" b="180000"/>
          </a:path>
        </a:gradFill>
        <a:gradFill rotWithShape="1">
          <a:gsLst>
            <a:gs pos="0">
              <a:schemeClr val="phClr">
                <a:tint val="80000"/>
                <a:shade val="100000"/>
                <a:hueMod val="100000"/>
                <a:satMod val="300000"/>
                <a:lumMod val="100000"/>
              </a:schemeClr>
            </a:gs>
            <a:gs pos="100000">
              <a:schemeClr val="phClr">
                <a:shade val="84000"/>
                <a:hueMod val="96000"/>
                <a:satMod val="120000"/>
                <a:lumMod val="80000"/>
              </a:schemeClr>
            </a:gs>
          </a:gsLst>
          <a:path path="circle">
            <a:fillToRect l="50000" t="50000" r="50000" b="50000"/>
          </a:path>
        </a:gradFill>
      </a:bgFillStyleLst>
    </a:fmtScheme>
  </a:themeElements>
  <a:objectDefaults/>
  <a:extraClrSchemeLst>
    <a:extraClrScheme>
      <a:clrScheme name="EU-OSHA Healthy Workplaces Campaign">
        <a:dk1>
          <a:srgbClr val="000000"/>
        </a:dk1>
        <a:lt1>
          <a:srgbClr val="FFFFFF"/>
        </a:lt1>
        <a:dk2>
          <a:srgbClr val="003399"/>
        </a:dk2>
        <a:lt2>
          <a:srgbClr val="FFFFFF"/>
        </a:lt2>
        <a:accent1>
          <a:srgbClr val="003399"/>
        </a:accent1>
        <a:accent2>
          <a:srgbClr val="ACC700"/>
        </a:accent2>
        <a:accent3>
          <a:srgbClr val="B1B3B4"/>
        </a:accent3>
        <a:accent4>
          <a:srgbClr val="E64715"/>
        </a:accent4>
        <a:accent5>
          <a:srgbClr val="58585A"/>
        </a:accent5>
        <a:accent6>
          <a:srgbClr val="DEE999"/>
        </a:accent6>
        <a:hlink>
          <a:srgbClr val="003399"/>
        </a:hlink>
        <a:folHlink>
          <a:srgbClr val="B1B3B4"/>
        </a:folHlink>
      </a:clrScheme>
    </a:extraClrScheme>
  </a:extraClrSchemeLst>
  <a:extLst>
    <a:ext uri="{05A4C25C-085E-4340-85A3-A5531E510DB2}">
      <thm15:themeFamily xmlns:thm15="http://schemas.microsoft.com/office/thememl/2012/main" name="EUOSHA Campaign 2016.potx" id="{96FBD0AC-75B8-450B-9CBE-D003EECFB2D9}" vid="{B119B0FD-36AC-4EB3-888E-DF2D373E34DE}"/>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CB5A01D27A3D824C92304EB5212A8BA8" ma:contentTypeVersion="0" ma:contentTypeDescription="Creare un nuovo documento." ma:contentTypeScope="" ma:versionID="b445141fc07f617e03659c2ee0ba012b">
  <xsd:schema xmlns:xsd="http://www.w3.org/2001/XMLSchema" xmlns:xs="http://www.w3.org/2001/XMLSchema" xmlns:p="http://schemas.microsoft.com/office/2006/metadata/properties" xmlns:ns2="7a4d4952-7bc6-4614-bf54-70c107ed9c90" targetNamespace="http://schemas.microsoft.com/office/2006/metadata/properties" ma:root="true" ma:fieldsID="3cf5ee74b5c3b0a39a8056b931fcae5c" ns2:_="">
    <xsd:import namespace="7a4d4952-7bc6-4614-bf54-70c107ed9c90"/>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a4d4952-7bc6-4614-bf54-70c107ed9c90" elementFormDefault="qualified">
    <xsd:import namespace="http://schemas.microsoft.com/office/2006/documentManagement/types"/>
    <xsd:import namespace="http://schemas.microsoft.com/office/infopath/2007/PartnerControls"/>
    <xsd:element name="_dlc_DocId" ma:index="8" nillable="true" ma:displayName="Valore ID documento" ma:description="Valore dell'ID documento assegnato all'elemento." ma:internalName="_dlc_DocId" ma:readOnly="true">
      <xsd:simpleType>
        <xsd:restriction base="dms:Text"/>
      </xsd:simpleType>
    </xsd:element>
    <xsd:element name="_dlc_DocIdUrl" ma:index="9" nillable="true" ma:displayName="ID documento" ma:description="Collegamento permanente al documento."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dlc_DocId xmlns="7a4d4952-7bc6-4614-bf54-70c107ed9c90">446VWSDZDHTQ-283-3030</_dlc_DocId>
    <_dlc_DocIdUrl xmlns="7a4d4952-7bc6-4614-bf54-70c107ed9c90">
      <Url>http://collaboration.inail.it/dc/dcc/BrandIdentity/_layouts/DocIdRedir.aspx?ID=446VWSDZDHTQ-283-3030</Url>
      <Description>446VWSDZDHTQ-283-3030</Description>
    </_dlc_DocIdUrl>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7855CE4E-D297-415E-86CA-C18B9C6C2F7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a4d4952-7bc6-4614-bf54-70c107ed9c9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5E5AF88-D05B-4E41-8261-25FBA60CDA87}">
  <ds:schemaRefs>
    <ds:schemaRef ds:uri="7a4d4952-7bc6-4614-bf54-70c107ed9c90"/>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1776BDBB-DAD7-4BC3-9AF4-5231374BC16F}">
  <ds:schemaRefs>
    <ds:schemaRef ds:uri="http://schemas.microsoft.com/sharepoint/v3/contenttype/forms"/>
  </ds:schemaRefs>
</ds:datastoreItem>
</file>

<file path=customXml/itemProps4.xml><?xml version="1.0" encoding="utf-8"?>
<ds:datastoreItem xmlns:ds="http://schemas.openxmlformats.org/officeDocument/2006/customXml" ds:itemID="{9A5763D4-2D89-48CB-89D1-40FB0DCDF173}">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8390</TotalTime>
  <Words>3672</Words>
  <Application>Microsoft Office PowerPoint</Application>
  <PresentationFormat>Widescreen</PresentationFormat>
  <Paragraphs>402</Paragraphs>
  <Slides>32</Slides>
  <Notes>6</Notes>
  <HiddenSlides>0</HiddenSlides>
  <MMClips>0</MMClips>
  <ScaleCrop>false</ScaleCrop>
  <HeadingPairs>
    <vt:vector size="6" baseType="variant">
      <vt:variant>
        <vt:lpstr>Caratteri utilizzati</vt:lpstr>
      </vt:variant>
      <vt:variant>
        <vt:i4>9</vt:i4>
      </vt:variant>
      <vt:variant>
        <vt:lpstr>Tema</vt:lpstr>
      </vt:variant>
      <vt:variant>
        <vt:i4>2</vt:i4>
      </vt:variant>
      <vt:variant>
        <vt:lpstr>Titoli diapositive</vt:lpstr>
      </vt:variant>
      <vt:variant>
        <vt:i4>32</vt:i4>
      </vt:variant>
    </vt:vector>
  </HeadingPairs>
  <TitlesOfParts>
    <vt:vector size="43" baseType="lpstr">
      <vt:lpstr>Arial</vt:lpstr>
      <vt:lpstr>Calibri</vt:lpstr>
      <vt:lpstr>Calibri Light</vt:lpstr>
      <vt:lpstr>Courier New</vt:lpstr>
      <vt:lpstr>Symbol</vt:lpstr>
      <vt:lpstr>Tahoma</vt:lpstr>
      <vt:lpstr>Times New Roman</vt:lpstr>
      <vt:lpstr>Verdana</vt:lpstr>
      <vt:lpstr>Wingdings</vt:lpstr>
      <vt:lpstr>Tema di Office</vt:lpstr>
      <vt:lpstr>2_EUOSHA Campaign 2013</vt:lpstr>
      <vt:lpstr>Presentazione standard di PowerPoint</vt:lpstr>
      <vt:lpstr>  Avviso Pubblico ISI 2023 (G.U. n. 26 del 1 febbraio 2023)   Incentivi alle Imprese        </vt:lpstr>
      <vt:lpstr>AVVISI ISI – Stanziamenti per edizione</vt:lpstr>
      <vt:lpstr>Presentazione standard di PowerPoint</vt:lpstr>
      <vt:lpstr>Presentazione standard di PowerPoint</vt:lpstr>
      <vt:lpstr>BUDGET REGIONE TOSCANA 2022-2023</vt:lpstr>
      <vt:lpstr>Avviso ISI 2023 Normativa</vt:lpstr>
      <vt:lpstr>Presentazione standard di PowerPoint</vt:lpstr>
      <vt:lpstr>PROCEDURA VALUTATIVA A SPORTELLO  TEMPISTICHE</vt:lpstr>
      <vt:lpstr>AVVISI e ASSI</vt:lpstr>
      <vt:lpstr>Presentazione standard di PowerPoint</vt:lpstr>
      <vt:lpstr>    Modalità di presentazione delle domande</vt:lpstr>
      <vt:lpstr>Presentazione standard di PowerPoint</vt:lpstr>
      <vt:lpstr>Avviso pubblico ISI 2023 – introdotti gli elenchi cronologici senza click-day</vt:lpstr>
      <vt:lpstr>Elenchi NCD – No Click-day</vt:lpstr>
      <vt:lpstr>Presentazione standard di PowerPoint</vt:lpstr>
      <vt:lpstr>Avviso Pubblico ISI 2023</vt:lpstr>
      <vt:lpstr>Avviso Pubblico ISI 2023 – Condizioni di ammissibilità - </vt:lpstr>
      <vt:lpstr> Avviso Pubblico ISI 2023 – Condizione di ammissibilità -</vt:lpstr>
      <vt:lpstr>Avviso pubblico ISI 2023 Impianto - destinatari</vt:lpstr>
      <vt:lpstr>Presentazione standard di PowerPoint</vt:lpstr>
      <vt:lpstr>Allegato 1.1. – Intervento d) </vt:lpstr>
      <vt:lpstr>Presentazione standard di PowerPoint</vt:lpstr>
      <vt:lpstr>Presentazione standard di PowerPoint</vt:lpstr>
      <vt:lpstr>Presentazione standard di PowerPoint</vt:lpstr>
      <vt:lpstr>Presentazione standard di PowerPoint</vt:lpstr>
      <vt:lpstr>Allegato 4 - Progetti per micro e piccole imprese operanti in specifici settori di attività</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Andrea Magnini</dc:creator>
  <cp:lastModifiedBy>Tortoli Simone</cp:lastModifiedBy>
  <cp:revision>1119</cp:revision>
  <cp:lastPrinted>2023-03-06T09:55:34Z</cp:lastPrinted>
  <dcterms:created xsi:type="dcterms:W3CDTF">2016-05-11T09:51:32Z</dcterms:created>
  <dcterms:modified xsi:type="dcterms:W3CDTF">2024-05-02T13:51:15Z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1d00a4f8-59dc-4afe-b362-b0cb502cf952</vt:lpwstr>
  </property>
  <property fmtid="{D5CDD505-2E9C-101B-9397-08002B2CF9AE}" pid="3" name="ContentTypeId">
    <vt:lpwstr>0x010100CB5A01D27A3D824C92304EB5212A8BA8</vt:lpwstr>
  </property>
</Properties>
</file>